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8"/>
  </p:notesMasterIdLst>
  <p:handoutMasterIdLst>
    <p:handoutMasterId r:id="rId19"/>
  </p:handoutMasterIdLst>
  <p:sldIdLst>
    <p:sldId id="1115" r:id="rId2"/>
    <p:sldId id="1223" r:id="rId3"/>
    <p:sldId id="1307" r:id="rId4"/>
    <p:sldId id="1306" r:id="rId5"/>
    <p:sldId id="1244" r:id="rId6"/>
    <p:sldId id="1221" r:id="rId7"/>
    <p:sldId id="1309" r:id="rId8"/>
    <p:sldId id="1192" r:id="rId9"/>
    <p:sldId id="1302" r:id="rId10"/>
    <p:sldId id="1186" r:id="rId11"/>
    <p:sldId id="1256" r:id="rId12"/>
    <p:sldId id="1312" r:id="rId13"/>
    <p:sldId id="1282" r:id="rId14"/>
    <p:sldId id="1277" r:id="rId15"/>
    <p:sldId id="1206" r:id="rId16"/>
    <p:sldId id="1311" r:id="rId17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2438" indent="1588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09638" indent="1588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65250" indent="1588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2450" indent="1588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3463B"/>
    <a:srgbClr val="E16E23"/>
    <a:srgbClr val="00355F"/>
    <a:srgbClr val="0066A7"/>
    <a:srgbClr val="FF9900"/>
    <a:srgbClr val="ABC72A"/>
    <a:srgbClr val="00356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7" autoAdjust="0"/>
  </p:normalViewPr>
  <p:slideViewPr>
    <p:cSldViewPr>
      <p:cViewPr>
        <p:scale>
          <a:sx n="150" d="100"/>
          <a:sy n="150" d="100"/>
        </p:scale>
        <p:origin x="-224" y="40"/>
      </p:cViewPr>
      <p:guideLst>
        <p:guide orient="horz"/>
        <p:guide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830" y="-8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0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914B7B-93D6-7C45-ABB5-E2FD07D124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65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19EB4F40-E3B8-9D4A-96D3-4DC610B09F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30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ＭＳ Ｐゴシック" pitchFamily="-108" charset="-128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pitchFamily="-107" charset="-128"/>
      </a:defRPr>
    </a:lvl3pPr>
    <a:lvl4pPr marL="13652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0"/>
      </a:defRPr>
    </a:lvl4pPr>
    <a:lvl5pPr marL="18224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294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4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5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5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3356C0B-C50B-5146-A184-88CB5A84383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9BA73F-0513-7642-B19A-00EFFF5C369E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B6D7FE3-6A09-4647-B9E6-705E085DDCFC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BA5DCE-F58B-914B-AADF-AA80157E4C1C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B774543-51E8-9B49-9C44-AFCE84570AED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41275" eaLnBrk="1" hangingPunct="1">
              <a:spcBef>
                <a:spcPts val="425"/>
              </a:spcBef>
            </a:pPr>
            <a:endParaRPr lang="en-US">
              <a:solidFill>
                <a:srgbClr val="000000"/>
              </a:solidFill>
              <a:ea typeface="ＭＳ Ｐゴシック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BAB9752-7440-0348-AE72-BA245FECCF4B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F001D-4275-2246-A19E-25EE4E89B3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3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37B04F-4CA7-3443-B307-1C429C272203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[read the slide]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EBBDDA-3F03-9B48-ACD3-1BD4817D2A84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ShakeOut.org/california has instructions for what to do in many situations, including if someone cannot drop to the floor.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4F769B-D948-BB42-B320-24A5884A6324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524143-4B88-8A48-B882-927C3D43BD15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A9C94A8-6440-C843-8D99-6097B34FD2A4}" type="slidenum">
              <a:rPr lang="en-US" sz="1200"/>
              <a:pPr algn="r"/>
              <a:t>5</a:t>
            </a:fld>
            <a:endParaRPr lang="en-US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[Read Slide]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This is </a:t>
            </a:r>
            <a:r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based on many years of social science research</a:t>
            </a:r>
          </a:p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These are the core practices of the ShakeOut and Earthquake Country Alliance.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defTabSz="92957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Everyone… everywhere!   The ShakeOut has spread across the US and beyond!  Potentially in 2013:  40+ states, 6 other (district, commonwealth, or territory)</a:t>
            </a:r>
          </a:p>
          <a:p>
            <a:pPr eaLnBrk="1" hangingPunct="1">
              <a:defRPr/>
            </a:pPr>
            <a:r>
              <a:rPr lang="en-US" dirty="0" smtClean="0"/>
              <a:t>Engaged more than 19.4 million people in 2012 (9.4 million California, 7.7 million other U.S., 2.3 million globally).</a:t>
            </a:r>
          </a:p>
          <a:p>
            <a:pPr>
              <a:spcBef>
                <a:spcPts val="898"/>
              </a:spcBef>
              <a:buClr>
                <a:srgbClr val="1670AC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 marL="224882" indent="-224882">
              <a:spcBef>
                <a:spcPts val="898"/>
              </a:spcBef>
              <a:buClr>
                <a:srgbClr val="1670AC"/>
              </a:buClr>
              <a:defRPr/>
            </a:pPr>
            <a:endParaRPr lang="en-US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3B46B3-EECC-4D4F-B35E-5EADD29670E8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3027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574F9E-1CF6-5F46-8E43-7AC4C03A85E4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14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949A8770-6A97-EA4C-AE94-4FEF2B6452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53881A99-9CB9-DC49-B190-E5F0BA294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C03ECCA3-7159-754A-A451-630AFDAB1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6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BD193DF9-5804-5744-90C0-216D4722D0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4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080D3A78-72E3-F04E-9769-BB1F100735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-76200"/>
            <a:ext cx="2438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jonpaul\Desktop\header_water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rgbClr val="F95D00"/>
              <a:srgbClr val="FFF1C1"/>
            </a:duotone>
            <a:lum bright="-4000" contras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66" b="2042"/>
          <a:stretch>
            <a:fillRect/>
          </a:stretch>
        </p:blipFill>
        <p:spPr bwMode="auto">
          <a:xfrm>
            <a:off x="0" y="0"/>
            <a:ext cx="7315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9"/>
          <p:cNvSpPr txBox="1">
            <a:spLocks noChangeArrowheads="1"/>
          </p:cNvSpPr>
          <p:nvPr userDrawn="1"/>
        </p:nvSpPr>
        <p:spPr bwMode="auto">
          <a:xfrm>
            <a:off x="76200" y="42863"/>
            <a:ext cx="6705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ea typeface="+mn-ea"/>
                <a:cs typeface="ＭＳ Ｐゴシック" pitchFamily="34" charset="-128"/>
              </a:rPr>
              <a:t>PREPAREDNESS</a:t>
            </a:r>
            <a:r>
              <a:rPr lang="en-US" sz="2400" b="1" dirty="0">
                <a:solidFill>
                  <a:schemeClr val="bg1"/>
                </a:solidFill>
                <a:ea typeface="+mn-ea"/>
                <a:cs typeface="ＭＳ Ｐゴシック" pitchFamily="34" charset="-128"/>
              </a:rPr>
              <a:t/>
            </a:r>
            <a:br>
              <a:rPr lang="en-US" sz="2400" b="1" dirty="0">
                <a:solidFill>
                  <a:schemeClr val="bg1"/>
                </a:solidFill>
                <a:ea typeface="+mn-ea"/>
                <a:cs typeface="ＭＳ Ｐゴシック" pitchFamily="34" charset="-128"/>
              </a:rPr>
            </a:br>
            <a:r>
              <a:rPr lang="en-US" sz="2400" b="1" dirty="0">
                <a:solidFill>
                  <a:srgbClr val="FFFFFF"/>
                </a:solidFill>
                <a:ea typeface="+mn-ea"/>
                <a:cs typeface="ＭＳ Ｐゴシック" pitchFamily="34" charset="-128"/>
              </a:rPr>
              <a:t>Conduct Trainings &amp; Drills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458200" cy="381000"/>
          </a:xfr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1" baseline="30000" smtClean="0"/>
            </a:lvl1pPr>
            <a:lvl2pPr>
              <a:defRPr sz="4400"/>
            </a:lvl2pPr>
          </a:lstStyle>
          <a:p>
            <a:pPr lvl="0"/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AF1CCF-5190-AE48-87B8-27DF6B5D4BDB}" type="datetime1">
              <a:rPr lang="en-US"/>
              <a:pPr/>
              <a:t>10/1/13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768349-58D8-5742-918C-159FB0033F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90526" y="1371600"/>
            <a:ext cx="8185150" cy="4070892"/>
          </a:xfrm>
        </p:spPr>
        <p:txBody>
          <a:bodyPr/>
          <a:lstStyle>
            <a:lvl1pPr>
              <a:lnSpc>
                <a:spcPts val="2399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512255" indent="-22520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lvl2pPr>
            <a:lvl3pPr marL="745387" indent="-17762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/>
            </a:lvl3pPr>
            <a:lvl4pPr>
              <a:lnSpc>
                <a:spcPts val="2399"/>
              </a:lnSpc>
              <a:spcBef>
                <a:spcPts val="0"/>
              </a:spcBef>
              <a:spcAft>
                <a:spcPts val="0"/>
              </a:spcAft>
              <a:defRPr sz="1600"/>
            </a:lvl4pPr>
            <a:lvl5pPr>
              <a:lnSpc>
                <a:spcPts val="2399"/>
              </a:lnSpc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2750" y="152400"/>
            <a:ext cx="81851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ACC1E2E-78B0-9346-860D-AA6919A9B001}" type="datetime1">
              <a:rPr lang="en-US"/>
              <a:pPr>
                <a:defRPr/>
              </a:pPr>
              <a:t>10/1/13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86200" y="6356350"/>
            <a:ext cx="4800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D6A9772-708B-4641-A14D-9A8959DB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68482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-109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BDB3BA-8CA6-C047-A55E-7105B076C8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02484"/>
      </p:ext>
    </p:extLst>
  </p:cSld>
  <p:clrMapOvr>
    <a:masterClrMapping/>
  </p:clrMapOvr>
  <p:transition xmlns:p14="http://schemas.microsoft.com/office/powerpoint/2010/main"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E96A62E2-C5BF-9B40-8ED8-D5C16D1BD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7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87" indent="0">
              <a:buNone/>
              <a:defRPr sz="1800"/>
            </a:lvl2pPr>
            <a:lvl3pPr marL="913178" indent="0">
              <a:buNone/>
              <a:defRPr sz="1600"/>
            </a:lvl3pPr>
            <a:lvl4pPr marL="1369763" indent="0">
              <a:buNone/>
              <a:defRPr sz="1400"/>
            </a:lvl4pPr>
            <a:lvl5pPr marL="1826355" indent="0">
              <a:buNone/>
              <a:defRPr sz="1400"/>
            </a:lvl5pPr>
            <a:lvl6pPr marL="2282946" indent="0">
              <a:buNone/>
              <a:defRPr sz="1400"/>
            </a:lvl6pPr>
            <a:lvl7pPr marL="2739534" indent="0">
              <a:buNone/>
              <a:defRPr sz="1400"/>
            </a:lvl7pPr>
            <a:lvl8pPr marL="3196125" indent="0">
              <a:buNone/>
              <a:defRPr sz="1400"/>
            </a:lvl8pPr>
            <a:lvl9pPr marL="365271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0E2DC384-45A8-BE4B-97F0-73E790381B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D3FDA0A3-2060-7547-AE55-5ADF48CB60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2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7" indent="0">
              <a:buNone/>
              <a:defRPr sz="2000" b="1"/>
            </a:lvl2pPr>
            <a:lvl3pPr marL="913178" indent="0">
              <a:buNone/>
              <a:defRPr sz="1800" b="1"/>
            </a:lvl3pPr>
            <a:lvl4pPr marL="1369763" indent="0">
              <a:buNone/>
              <a:defRPr sz="1600" b="1"/>
            </a:lvl4pPr>
            <a:lvl5pPr marL="1826355" indent="0">
              <a:buNone/>
              <a:defRPr sz="1600" b="1"/>
            </a:lvl5pPr>
            <a:lvl6pPr marL="2282946" indent="0">
              <a:buNone/>
              <a:defRPr sz="1600" b="1"/>
            </a:lvl6pPr>
            <a:lvl7pPr marL="2739534" indent="0">
              <a:buNone/>
              <a:defRPr sz="1600" b="1"/>
            </a:lvl7pPr>
            <a:lvl8pPr marL="3196125" indent="0">
              <a:buNone/>
              <a:defRPr sz="1600" b="1"/>
            </a:lvl8pPr>
            <a:lvl9pPr marL="36527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7" indent="0">
              <a:buNone/>
              <a:defRPr sz="2000" b="1"/>
            </a:lvl2pPr>
            <a:lvl3pPr marL="913178" indent="0">
              <a:buNone/>
              <a:defRPr sz="1800" b="1"/>
            </a:lvl3pPr>
            <a:lvl4pPr marL="1369763" indent="0">
              <a:buNone/>
              <a:defRPr sz="1600" b="1"/>
            </a:lvl4pPr>
            <a:lvl5pPr marL="1826355" indent="0">
              <a:buNone/>
              <a:defRPr sz="1600" b="1"/>
            </a:lvl5pPr>
            <a:lvl6pPr marL="2282946" indent="0">
              <a:buNone/>
              <a:defRPr sz="1600" b="1"/>
            </a:lvl6pPr>
            <a:lvl7pPr marL="2739534" indent="0">
              <a:buNone/>
              <a:defRPr sz="1600" b="1"/>
            </a:lvl7pPr>
            <a:lvl8pPr marL="3196125" indent="0">
              <a:buNone/>
              <a:defRPr sz="1600" b="1"/>
            </a:lvl8pPr>
            <a:lvl9pPr marL="36527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326A6202-CF83-7A41-A5DB-38632632A6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8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7D05923F-B1A0-4A40-A45E-468366C9F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E7F4FEE8-2411-8F4D-93E5-9D28DFC28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87" indent="0">
              <a:buNone/>
              <a:defRPr sz="1200"/>
            </a:lvl2pPr>
            <a:lvl3pPr marL="913178" indent="0">
              <a:buNone/>
              <a:defRPr sz="1000"/>
            </a:lvl3pPr>
            <a:lvl4pPr marL="1369763" indent="0">
              <a:buNone/>
              <a:defRPr sz="900"/>
            </a:lvl4pPr>
            <a:lvl5pPr marL="1826355" indent="0">
              <a:buNone/>
              <a:defRPr sz="900"/>
            </a:lvl5pPr>
            <a:lvl6pPr marL="2282946" indent="0">
              <a:buNone/>
              <a:defRPr sz="900"/>
            </a:lvl6pPr>
            <a:lvl7pPr marL="2739534" indent="0">
              <a:buNone/>
              <a:defRPr sz="900"/>
            </a:lvl7pPr>
            <a:lvl8pPr marL="3196125" indent="0">
              <a:buNone/>
              <a:defRPr sz="900"/>
            </a:lvl8pPr>
            <a:lvl9pPr marL="36527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27AC078B-C51D-B14D-87C1-542F8DDEC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87" indent="0">
              <a:buNone/>
              <a:defRPr sz="2800"/>
            </a:lvl2pPr>
            <a:lvl3pPr marL="913178" indent="0">
              <a:buNone/>
              <a:defRPr sz="2400"/>
            </a:lvl3pPr>
            <a:lvl4pPr marL="1369763" indent="0">
              <a:buNone/>
              <a:defRPr sz="2000"/>
            </a:lvl4pPr>
            <a:lvl5pPr marL="1826355" indent="0">
              <a:buNone/>
              <a:defRPr sz="2000"/>
            </a:lvl5pPr>
            <a:lvl6pPr marL="2282946" indent="0">
              <a:buNone/>
              <a:defRPr sz="2000"/>
            </a:lvl6pPr>
            <a:lvl7pPr marL="2739534" indent="0">
              <a:buNone/>
              <a:defRPr sz="2000"/>
            </a:lvl7pPr>
            <a:lvl8pPr marL="3196125" indent="0">
              <a:buNone/>
              <a:defRPr sz="2000"/>
            </a:lvl8pPr>
            <a:lvl9pPr marL="36527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87" indent="0">
              <a:buNone/>
              <a:defRPr sz="1200"/>
            </a:lvl2pPr>
            <a:lvl3pPr marL="913178" indent="0">
              <a:buNone/>
              <a:defRPr sz="1000"/>
            </a:lvl3pPr>
            <a:lvl4pPr marL="1369763" indent="0">
              <a:buNone/>
              <a:defRPr sz="900"/>
            </a:lvl4pPr>
            <a:lvl5pPr marL="1826355" indent="0">
              <a:buNone/>
              <a:defRPr sz="900"/>
            </a:lvl5pPr>
            <a:lvl6pPr marL="2282946" indent="0">
              <a:buNone/>
              <a:defRPr sz="900"/>
            </a:lvl6pPr>
            <a:lvl7pPr marL="2739534" indent="0">
              <a:buNone/>
              <a:defRPr sz="900"/>
            </a:lvl7pPr>
            <a:lvl8pPr marL="3196125" indent="0">
              <a:buNone/>
              <a:defRPr sz="900"/>
            </a:lvl8pPr>
            <a:lvl9pPr marL="36527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Arial" charset="0"/>
                <a:ea typeface="ＭＳ Ｐゴシック" pitchFamily="34" charset="-128"/>
                <a:cs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>
            <a:lvl1pPr eaLnBrk="0" hangingPunct="0">
              <a:defRPr/>
            </a:lvl1pPr>
          </a:lstStyle>
          <a:p>
            <a:fld id="{AF5B3BCA-F5DF-5F4A-A34D-BC1038B03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8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5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16" tIns="45658" rIns="91316" bIns="4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316" tIns="45658" rIns="91316" bIns="45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Rectangle 26"/>
          <p:cNvSpPr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E16E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16" tIns="45658" rIns="91316" bIns="45658"/>
          <a:lstStyle/>
          <a:p>
            <a:pPr eaLnBrk="0" hangingPunct="0">
              <a:defRPr/>
            </a:pPr>
            <a:endParaRPr lang="en-US"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765" r:id="rId1"/>
    <p:sldLayoutId id="2147486766" r:id="rId2"/>
    <p:sldLayoutId id="2147486767" r:id="rId3"/>
    <p:sldLayoutId id="2147486768" r:id="rId4"/>
    <p:sldLayoutId id="2147486769" r:id="rId5"/>
    <p:sldLayoutId id="2147486770" r:id="rId6"/>
    <p:sldLayoutId id="2147486771" r:id="rId7"/>
    <p:sldLayoutId id="2147486772" r:id="rId8"/>
    <p:sldLayoutId id="2147486773" r:id="rId9"/>
    <p:sldLayoutId id="2147486774" r:id="rId10"/>
    <p:sldLayoutId id="2147486775" r:id="rId11"/>
    <p:sldLayoutId id="2147486776" r:id="rId12"/>
    <p:sldLayoutId id="2147486777" r:id="rId13"/>
    <p:sldLayoutId id="2147486778" r:id="rId14"/>
    <p:sldLayoutId id="2147486779" r:id="rId15"/>
    <p:sldLayoutId id="2147486782" r:id="rId16"/>
    <p:sldLayoutId id="2147486784" r:id="rId1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658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3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697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63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pitchFamily="-107" charset="-128"/>
        </a:defRPr>
      </a:lvl3pPr>
      <a:lvl4pPr marL="1593850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1050" indent="-2238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1242" indent="-2282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67832" indent="-2282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4419" indent="-2282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1008" indent="-2282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7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78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3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5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6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4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5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5" algn="l" defTabSz="913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gif"/><Relationship Id="rId5" Type="http://schemas.openxmlformats.org/officeDocument/2006/relationships/image" Target="../media/image23.gif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35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6" tIns="45708" rIns="91416" bIns="45708"/>
          <a:lstStyle/>
          <a:p>
            <a:pPr eaLnBrk="0" hangingPunct="0"/>
            <a:endParaRPr lang="en-US"/>
          </a:p>
        </p:txBody>
      </p:sp>
      <p:sp>
        <p:nvSpPr>
          <p:cNvPr id="21507" name="Subtitle 2"/>
          <p:cNvSpPr txBox="1">
            <a:spLocks/>
          </p:cNvSpPr>
          <p:nvPr/>
        </p:nvSpPr>
        <p:spPr bwMode="auto">
          <a:xfrm>
            <a:off x="152400" y="3048000"/>
            <a:ext cx="8839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6" tIns="45658" rIns="91316" bIns="45658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4800" i="1" dirty="0" smtClean="0">
                <a:solidFill>
                  <a:srgbClr val="FF9900"/>
                </a:solidFill>
              </a:rPr>
              <a:t>Get Ready to ShakeOut!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dirty="0" smtClean="0">
              <a:solidFill>
                <a:srgbClr val="FF9900"/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2000" dirty="0">
              <a:solidFill>
                <a:srgbClr val="FF9900"/>
              </a:solidFill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smtClean="0"/>
              <a:t>Name</a:t>
            </a:r>
            <a:endParaRPr lang="en-US" sz="3200" dirty="0"/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smtClean="0"/>
              <a:t>Organization</a:t>
            </a:r>
          </a:p>
        </p:txBody>
      </p:sp>
      <p:pic>
        <p:nvPicPr>
          <p:cNvPr id="2" name="Picture 1" descr="Screen Shot 2013-06-18 at 10.58.1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66" y="144380"/>
            <a:ext cx="8915400" cy="1642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E16E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450" name="Rectangle 2"/>
          <p:cNvSpPr>
            <a:spLocks/>
          </p:cNvSpPr>
          <p:nvPr/>
        </p:nvSpPr>
        <p:spPr bwMode="auto">
          <a:xfrm>
            <a:off x="8350250" y="6426200"/>
            <a:ext cx="3492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547" bIns="0" anchor="b">
            <a:spAutoFit/>
          </a:bodyPr>
          <a:lstStyle/>
          <a:p>
            <a:pPr marL="39688" algn="r"/>
            <a:r>
              <a:rPr lang="en-US" sz="1200">
                <a:solidFill>
                  <a:srgbClr val="003399"/>
                </a:solidFill>
                <a:latin typeface="Tahoma Bold" charset="0"/>
                <a:cs typeface="Tahoma Bold" charset="0"/>
                <a:sym typeface="Tahoma Bold" charset="0"/>
              </a:rPr>
              <a:t>41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4038600"/>
          </a:xfrm>
        </p:spPr>
        <p:txBody>
          <a:bodyPr rIns="131832"/>
          <a:lstStyle/>
          <a:p>
            <a:pPr eaLnBrk="1" hangingPunct="1">
              <a:spcBef>
                <a:spcPct val="0"/>
              </a:spcBef>
              <a:buClrTx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Public and Private Partners</a:t>
            </a:r>
          </a:p>
          <a:p>
            <a:pPr marL="685800" lvl="1" indent="-338138" eaLnBrk="1" hangingPunct="1">
              <a:spcBef>
                <a:spcPct val="0"/>
              </a:spcBef>
            </a:pPr>
            <a:r>
              <a:rPr lang="en-US" sz="1800" dirty="0" smtClean="0">
                <a:solidFill>
                  <a:srgbClr val="FF9900"/>
                </a:solidFill>
                <a:latin typeface="Arial" charset="0"/>
                <a:ea typeface="ＭＳ Ｐゴシック" charset="0"/>
                <a:cs typeface="Arial" charset="0"/>
              </a:rPr>
              <a:t>Many </a:t>
            </a:r>
            <a:r>
              <a:rPr lang="en-US" sz="1800" dirty="0">
                <a:solidFill>
                  <a:srgbClr val="FF9900"/>
                </a:solidFill>
                <a:latin typeface="Arial" charset="0"/>
                <a:ea typeface="ＭＳ Ｐゴシック" charset="0"/>
                <a:cs typeface="Arial" charset="0"/>
              </a:rPr>
              <a:t>people and organizations working together to </a:t>
            </a:r>
            <a:r>
              <a:rPr lang="en-US" sz="1800" dirty="0">
                <a:solidFill>
                  <a:srgbClr val="FF9200"/>
                </a:solidFill>
                <a:latin typeface="Arial" charset="0"/>
                <a:ea typeface="ＭＳ Ｐゴシック" charset="0"/>
                <a:cs typeface="Arial" charset="0"/>
              </a:rPr>
              <a:t>p</a:t>
            </a:r>
            <a:r>
              <a:rPr lang="en-US" sz="1800" dirty="0">
                <a:solidFill>
                  <a:srgbClr val="FF9200"/>
                </a:solidFill>
                <a:latin typeface="Arial" charset="0"/>
                <a:ea typeface="ＭＳ Ｐゴシック" charset="0"/>
              </a:rPr>
              <a:t>romote </a:t>
            </a:r>
            <a:r>
              <a:rPr lang="en-US" sz="1800" dirty="0" smtClean="0">
                <a:solidFill>
                  <a:srgbClr val="FF9200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1800" dirty="0" smtClean="0">
                <a:solidFill>
                  <a:srgbClr val="FF9200"/>
                </a:solidFill>
                <a:latin typeface="Arial" charset="0"/>
                <a:ea typeface="ＭＳ Ｐゴシック" charset="0"/>
              </a:rPr>
            </a:br>
            <a:r>
              <a:rPr lang="en-US" sz="1800" dirty="0" smtClean="0">
                <a:solidFill>
                  <a:srgbClr val="FF9200"/>
                </a:solidFill>
                <a:latin typeface="Arial" charset="0"/>
                <a:ea typeface="ＭＳ Ｐゴシック" charset="0"/>
              </a:rPr>
              <a:t>and improve </a:t>
            </a:r>
            <a:r>
              <a:rPr lang="en-US" sz="1800" dirty="0">
                <a:solidFill>
                  <a:srgbClr val="FF9200"/>
                </a:solidFill>
                <a:latin typeface="Arial" charset="0"/>
                <a:ea typeface="ＭＳ Ｐゴシック" charset="0"/>
              </a:rPr>
              <a:t>preparedness, mitigation, and resilience</a:t>
            </a:r>
            <a:r>
              <a:rPr lang="en-US" sz="1600" dirty="0"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ea typeface="ＭＳ Ｐゴシック" charset="0"/>
                <a:cs typeface="Arial" charset="0"/>
              </a:rPr>
            </a:br>
            <a:endParaRPr lang="en-US" sz="800" dirty="0"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A Whole Community approach</a:t>
            </a:r>
          </a:p>
          <a:p>
            <a:pPr marL="685800" lvl="1" indent="-338138" eaLnBrk="1" hangingPunct="1">
              <a:spcBef>
                <a:spcPct val="0"/>
              </a:spcBef>
            </a:pPr>
            <a:r>
              <a:rPr lang="en-US" sz="1800" dirty="0">
                <a:solidFill>
                  <a:srgbClr val="FF9900"/>
                </a:solidFill>
                <a:latin typeface="Arial" charset="0"/>
                <a:ea typeface="ＭＳ Ｐゴシック" charset="0"/>
                <a:cs typeface="Arial" charset="0"/>
              </a:rPr>
              <a:t>Customized information for over 20 categories of participants</a:t>
            </a:r>
            <a:br>
              <a:rPr lang="en-US" sz="1800" dirty="0">
                <a:solidFill>
                  <a:srgbClr val="FF9900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sz="1800" dirty="0">
              <a:solidFill>
                <a:srgbClr val="FF99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sz="2000" dirty="0" err="1">
                <a:latin typeface="Arial" charset="0"/>
                <a:ea typeface="ＭＳ Ｐゴシック" charset="0"/>
                <a:cs typeface="Arial" charset="0"/>
              </a:rPr>
              <a:t>ShakeOut.org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 website </a:t>
            </a:r>
          </a:p>
          <a:p>
            <a:pPr marL="685800" lvl="1" indent="-338138" eaLnBrk="1" hangingPunct="1">
              <a:spcBef>
                <a:spcPts val="600"/>
              </a:spcBef>
            </a:pPr>
            <a:r>
              <a:rPr lang="en-US" sz="1800" dirty="0">
                <a:solidFill>
                  <a:srgbClr val="FF9900"/>
                </a:solidFill>
                <a:latin typeface="Arial" charset="0"/>
                <a:ea typeface="ＭＳ Ｐゴシック" charset="0"/>
                <a:cs typeface="Arial" charset="0"/>
              </a:rPr>
              <a:t>Online registration and listing of participants </a:t>
            </a:r>
          </a:p>
          <a:p>
            <a:pPr marL="685800" lvl="1" indent="-338138" eaLnBrk="1" hangingPunct="1">
              <a:spcBef>
                <a:spcPts val="600"/>
              </a:spcBef>
            </a:pPr>
            <a:r>
              <a:rPr lang="en-US" sz="1800" dirty="0">
                <a:solidFill>
                  <a:srgbClr val="FF9900"/>
                </a:solidFill>
                <a:latin typeface="Arial" charset="0"/>
                <a:ea typeface="ＭＳ Ｐゴシック" charset="0"/>
                <a:cs typeface="Arial" charset="0"/>
              </a:rPr>
              <a:t>Instructions for many types of organizations</a:t>
            </a:r>
            <a:r>
              <a:rPr lang="en-US" sz="1600" dirty="0">
                <a:solidFill>
                  <a:srgbClr val="FF9900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1600" dirty="0">
                <a:solidFill>
                  <a:srgbClr val="FF9900"/>
                </a:solidFill>
                <a:latin typeface="Arial" charset="0"/>
                <a:ea typeface="ＭＳ Ｐゴシック" charset="0"/>
                <a:cs typeface="Arial" charset="0"/>
              </a:rPr>
            </a:br>
            <a:endParaRPr lang="en-US" sz="1100" dirty="0">
              <a:solidFill>
                <a:srgbClr val="FF99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</a:pPr>
            <a:r>
              <a:rPr lang="en-US" sz="2000" dirty="0">
                <a:latin typeface="Arial" charset="0"/>
                <a:ea typeface="ＭＳ Ｐゴシック" charset="0"/>
                <a:cs typeface="Arial Italic" charset="0"/>
                <a:sym typeface="Arial Italic" charset="0"/>
              </a:rPr>
              <a:t>ShakeOut Drill Manuals</a:t>
            </a:r>
          </a:p>
          <a:p>
            <a:pPr marL="685800" lvl="1" indent="-338138" eaLnBrk="1" hangingPunct="1"/>
            <a:r>
              <a:rPr lang="en-US" sz="1800" dirty="0">
                <a:solidFill>
                  <a:srgbClr val="FF9900"/>
                </a:solidFill>
                <a:latin typeface="Arial" charset="0"/>
                <a:ea typeface="ＭＳ Ｐゴシック" charset="0"/>
                <a:cs typeface="Arial Italic" charset="0"/>
                <a:sym typeface="Arial Italic" charset="0"/>
              </a:rPr>
              <a:t>Schools, Businesses, Organizations, and Government Agencies</a:t>
            </a:r>
          </a:p>
          <a:p>
            <a:pPr marL="685800" lvl="1" indent="-338138" eaLnBrk="1" hangingPunct="1"/>
            <a:r>
              <a:rPr lang="en-US" sz="1800" dirty="0">
                <a:solidFill>
                  <a:srgbClr val="FF9900"/>
                </a:solidFill>
                <a:latin typeface="Arial" charset="0"/>
                <a:ea typeface="ＭＳ Ｐゴシック" charset="0"/>
                <a:cs typeface="Arial Italic" charset="0"/>
                <a:sym typeface="Arial Italic" charset="0"/>
              </a:rPr>
              <a:t>Multiple levels of drills (simple to advanced)</a:t>
            </a:r>
            <a:endParaRPr lang="en-US" sz="1800" dirty="0">
              <a:solidFill>
                <a:srgbClr val="FF99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ClrTx/>
            </a:pPr>
            <a:r>
              <a:rPr lang="en-US" sz="2000" dirty="0">
                <a:latin typeface="Arial" charset="0"/>
                <a:ea typeface="ＭＳ Ｐゴシック" charset="0"/>
                <a:cs typeface="Arial Italic" charset="0"/>
                <a:sym typeface="Arial Italic" charset="0"/>
              </a:rPr>
              <a:t>Drill Broadcasts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(audio and video narrated instructions)</a:t>
            </a:r>
          </a:p>
          <a:p>
            <a:pPr eaLnBrk="1" hangingPunct="1">
              <a:spcBef>
                <a:spcPts val="1200"/>
              </a:spcBef>
              <a:buClrTx/>
            </a:pP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Radio, TV, and print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promotion and PSAs</a:t>
            </a:r>
          </a:p>
          <a:p>
            <a:pPr eaLnBrk="1" hangingPunct="1">
              <a:spcBef>
                <a:spcPts val="1200"/>
              </a:spcBef>
              <a:buClrTx/>
            </a:pP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Extensive </a:t>
            </a:r>
            <a:r>
              <a:rPr lang="en-US" sz="2000" dirty="0">
                <a:latin typeface="Arial" charset="0"/>
                <a:ea typeface="ＭＳ Ｐゴシック" charset="0"/>
                <a:cs typeface="Arial" charset="0"/>
              </a:rPr>
              <a:t>traditional and social media coverage/interaction</a:t>
            </a:r>
          </a:p>
        </p:txBody>
      </p:sp>
      <p:sp>
        <p:nvSpPr>
          <p:cNvPr id="104452" name="Rectangle 4"/>
          <p:cNvSpPr>
            <a:spLocks/>
          </p:cNvSpPr>
          <p:nvPr/>
        </p:nvSpPr>
        <p:spPr bwMode="auto">
          <a:xfrm>
            <a:off x="0" y="146050"/>
            <a:ext cx="9156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547" bIns="0" anchor="ctr"/>
          <a:lstStyle/>
          <a:p>
            <a:pPr marL="39688" algn="ctr"/>
            <a:r>
              <a:rPr lang="en-US" b="1" dirty="0">
                <a:latin typeface="Arial Bold" charset="0"/>
                <a:cs typeface="Arial Bold" charset="0"/>
                <a:sym typeface="Arial Bold" charset="0"/>
              </a:rPr>
              <a:t>Key ShakeOut Elements</a:t>
            </a:r>
          </a:p>
        </p:txBody>
      </p:sp>
      <p:pic>
        <p:nvPicPr>
          <p:cNvPr id="104453" name="Picture 8" descr="Screen shot 2011-10-24 at 9.18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600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9" descr="Screen shot 2011-10-24 at 9.18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1600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10" descr="Screen shot 2011-10-24 at 9.19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5057775"/>
            <a:ext cx="1600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38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35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48" tIns="45674" rIns="91348" bIns="45674"/>
          <a:lstStyle/>
          <a:p>
            <a:pPr eaLnBrk="0" hangingPunct="0"/>
            <a:r>
              <a:rPr lang="en-US"/>
              <a:t> 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anchor="t"/>
          <a:lstStyle/>
          <a:p>
            <a:pPr eaLnBrk="1" hangingPunct="1"/>
            <a:r>
              <a:rPr lang="en-US" sz="3600" b="1" dirty="0" smtClean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ShakeOut Website</a:t>
            </a:r>
            <a:endParaRPr lang="en-US" sz="3600" dirty="0"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4572000" y="2347317"/>
            <a:ext cx="44196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38138" indent="-338138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Central place to register, download drill planning resources, and see who is participating</a:t>
            </a:r>
          </a:p>
          <a:p>
            <a:pPr marL="338138" indent="-338138" eaLnBrk="0" hangingPunct="0">
              <a:spcBef>
                <a:spcPct val="20000"/>
              </a:spcBef>
              <a:spcAft>
                <a:spcPts val="1200"/>
              </a:spcAft>
              <a:buFontTx/>
              <a:buChar char="•"/>
            </a:pPr>
            <a:r>
              <a:rPr lang="en-US" sz="2000" b="1" dirty="0" err="1" smtClean="0"/>
              <a:t>www.shakeout.org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california</a:t>
            </a:r>
            <a:endParaRPr lang="en-US" sz="2000" b="1" dirty="0"/>
          </a:p>
        </p:txBody>
      </p:sp>
      <p:pic>
        <p:nvPicPr>
          <p:cNvPr id="5" name="Picture 4" descr="Screen Shot 2013-10-01 at 10.36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600"/>
            <a:ext cx="4419600" cy="576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74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4" rIns="91348" bIns="45674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0E04A3B-DC0F-424F-9BDD-7D1CCB10CF75}" type="slidenum">
              <a:rPr lang="en-US" sz="1200" b="1">
                <a:solidFill>
                  <a:schemeClr val="bg1"/>
                </a:solidFill>
                <a:latin typeface="Tahoma" charset="0"/>
              </a:rPr>
              <a:pPr algn="r"/>
              <a:t>12</a:t>
            </a:fld>
            <a:endParaRPr lang="en-US" sz="1200" b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6963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4" rIns="91348" bIns="45674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FFFFFF"/>
                </a:solidFill>
              </a:rPr>
              <a:t>Buildings at Risk Summit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35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6" tIns="45708" rIns="91416" bIns="45708"/>
          <a:lstStyle/>
          <a:p>
            <a:pPr eaLnBrk="0" hangingPunct="0"/>
            <a:endParaRPr lang="en-US"/>
          </a:p>
        </p:txBody>
      </p:sp>
      <p:pic>
        <p:nvPicPr>
          <p:cNvPr id="3" name="Picture 2" descr="Screen Shot 2013-10-01 at 10.38.2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76200"/>
            <a:ext cx="6172201" cy="669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20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rgbClr val="0035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35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16" tIns="45708" rIns="91416" bIns="45708"/>
          <a:lstStyle/>
          <a:p>
            <a:pPr eaLnBrk="0" hangingPunct="0"/>
            <a:endParaRPr lang="en-US"/>
          </a:p>
        </p:txBody>
      </p:sp>
      <p:pic>
        <p:nvPicPr>
          <p:cNvPr id="2" name="Picture 1" descr="Screen Shot 2013-07-31 at 3.0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7" y="152400"/>
            <a:ext cx="4461933" cy="6150358"/>
          </a:xfrm>
          <a:prstGeom prst="rect">
            <a:avLst/>
          </a:prstGeom>
        </p:spPr>
      </p:pic>
      <p:pic>
        <p:nvPicPr>
          <p:cNvPr id="3" name="Picture 2" descr="Screen Shot 2013-07-31 at 3.02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2" y="152400"/>
            <a:ext cx="4593848" cy="61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29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 anchor="t"/>
          <a:lstStyle/>
          <a:p>
            <a:pPr eaLnBrk="1" hangingPunct="1"/>
            <a:r>
              <a:rPr lang="en-US" sz="3600" b="1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ShakeOut Resources</a:t>
            </a:r>
            <a:endParaRPr lang="en-US" sz="3600"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6507" name="Picture 16" descr="ShakeOutShopWeb.gif"/>
          <p:cNvPicPr>
            <a:picLocks noChangeAspect="1"/>
          </p:cNvPicPr>
          <p:nvPr/>
        </p:nvPicPr>
        <p:blipFill>
          <a:blip r:embed="rId3">
            <a:lum bright="-20000" contras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5638800"/>
            <a:ext cx="2819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hakeOut_Global_GetReady_300x250_N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4343400"/>
            <a:ext cx="1722120" cy="1435100"/>
          </a:xfrm>
          <a:prstGeom prst="rect">
            <a:avLst/>
          </a:prstGeom>
        </p:spPr>
      </p:pic>
      <p:pic>
        <p:nvPicPr>
          <p:cNvPr id="4" name="Picture 3" descr="ShakeOut_Global_DontFreak_728x90_ND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4930985" cy="609600"/>
          </a:xfrm>
          <a:prstGeom prst="rect">
            <a:avLst/>
          </a:prstGeom>
        </p:spPr>
      </p:pic>
      <p:pic>
        <p:nvPicPr>
          <p:cNvPr id="8" name="Picture 7" descr="Screen Shot 2013-08-15 at 7.13.5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868" y="3200400"/>
            <a:ext cx="1905132" cy="2476672"/>
          </a:xfrm>
          <a:prstGeom prst="rect">
            <a:avLst/>
          </a:prstGeom>
        </p:spPr>
      </p:pic>
      <p:pic>
        <p:nvPicPr>
          <p:cNvPr id="10" name="Picture 9" descr="Screen Shot 2013-08-15 at 7.13.2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68" y="3200400"/>
            <a:ext cx="1905132" cy="2463971"/>
          </a:xfrm>
          <a:prstGeom prst="rect">
            <a:avLst/>
          </a:prstGeom>
        </p:spPr>
      </p:pic>
      <p:pic>
        <p:nvPicPr>
          <p:cNvPr id="11" name="Picture 10" descr="Screen Shot 2013-08-15 at 7.13.01 PM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" y="990600"/>
            <a:ext cx="2365076" cy="3057292"/>
          </a:xfrm>
          <a:prstGeom prst="rect">
            <a:avLst/>
          </a:prstGeom>
        </p:spPr>
      </p:pic>
      <p:pic>
        <p:nvPicPr>
          <p:cNvPr id="106506" name="Picture 14" descr="Screen shot 2011-09-22 at 2.18.11 AM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072" y="1143000"/>
            <a:ext cx="1863288" cy="241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creen Shot 2013-08-15 at 7.30.16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43000"/>
            <a:ext cx="3175220" cy="1778123"/>
          </a:xfrm>
          <a:prstGeom prst="rect">
            <a:avLst/>
          </a:prstGeom>
        </p:spPr>
      </p:pic>
      <p:pic>
        <p:nvPicPr>
          <p:cNvPr id="12" name="Picture 11" descr="Screen Shot 2013-08-15 at 7.23.47 P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72" y="2819400"/>
            <a:ext cx="190872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10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4495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</a:pPr>
            <a:r>
              <a:rPr lang="en-US" sz="2000" dirty="0" smtClean="0"/>
              <a:t>Register to participate at </a:t>
            </a:r>
            <a:r>
              <a:rPr lang="en-US" sz="2000" dirty="0" err="1" smtClean="0"/>
              <a:t>www.ShakeOut.org</a:t>
            </a:r>
            <a:r>
              <a:rPr lang="en-US" sz="2000" dirty="0" smtClean="0"/>
              <a:t>/</a:t>
            </a:r>
            <a:r>
              <a:rPr lang="en-US" sz="2000" dirty="0" err="1" smtClean="0"/>
              <a:t>california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Use ShakeOut resources to educate your employees and the public about earthquake preparedness and safety (flyers, posters, manuals)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Use ShakeOut more than just for earthquake preparedness; combine with fire or other drills, replenish supplies, etc.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Encourage schools, districts, universities, businesses, government agencies (including local governments), and other large organizations to register.</a:t>
            </a:r>
            <a:endParaRPr lang="en-US" sz="2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Link </a:t>
            </a:r>
            <a:r>
              <a:rPr lang="en-US" sz="2000" dirty="0"/>
              <a:t>to </a:t>
            </a:r>
            <a:r>
              <a:rPr lang="en-US" sz="2000" dirty="0" err="1" smtClean="0"/>
              <a:t>ShakeOut.org</a:t>
            </a:r>
            <a:r>
              <a:rPr lang="en-US" sz="2000" dirty="0" smtClean="0"/>
              <a:t>/</a:t>
            </a:r>
            <a:r>
              <a:rPr lang="en-US" sz="2000" dirty="0" err="1" smtClean="0"/>
              <a:t>california</a:t>
            </a:r>
            <a:r>
              <a:rPr lang="en-US" sz="2000" dirty="0" smtClean="0"/>
              <a:t> from </a:t>
            </a:r>
            <a:r>
              <a:rPr lang="en-US" sz="2000" dirty="0"/>
              <a:t>your websites </a:t>
            </a:r>
            <a:r>
              <a:rPr lang="en-US" sz="2000" dirty="0" smtClean="0"/>
              <a:t>(web banner graphics on the Resources page)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Arial"/>
              <a:buChar char="•"/>
            </a:pPr>
            <a:r>
              <a:rPr lang="en-US" sz="2000" dirty="0" smtClean="0"/>
              <a:t>Use social media to highlight </a:t>
            </a:r>
            <a:r>
              <a:rPr lang="en-US" sz="2000" dirty="0"/>
              <a:t>your own drill plans and encourage others </a:t>
            </a:r>
            <a:r>
              <a:rPr lang="en-US" sz="2000" dirty="0" smtClean="0"/>
              <a:t>Invite </a:t>
            </a:r>
            <a:r>
              <a:rPr lang="en-US" sz="2000" dirty="0"/>
              <a:t>the news media to cover your drill </a:t>
            </a:r>
            <a:r>
              <a:rPr lang="en-US" sz="2000" dirty="0" smtClean="0"/>
              <a:t>activities </a:t>
            </a:r>
            <a:endParaRPr lang="en-US" sz="20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6" tIns="45658" rIns="91316" bIns="4565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5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317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6976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635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Register and Encourage Others</a:t>
            </a:r>
            <a:endParaRPr lang="en-US" sz="3600" b="1" dirty="0"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3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solidFill>
            <a:srgbClr val="0035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08" tIns="45704" rIns="91408" bIns="45704"/>
          <a:lstStyle/>
          <a:p>
            <a:pPr eaLnBrk="0" hangingPunct="0"/>
            <a:endParaRPr lang="en-US"/>
          </a:p>
        </p:txBody>
      </p:sp>
      <p:sp>
        <p:nvSpPr>
          <p:cNvPr id="157698" name="Rectangle 3"/>
          <p:cNvSpPr>
            <a:spLocks noGrp="1" noChangeArrowheads="1"/>
          </p:cNvSpPr>
          <p:nvPr/>
        </p:nvSpPr>
        <p:spPr bwMode="auto">
          <a:xfrm>
            <a:off x="533400" y="27432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/>
          <a:lstStyle/>
          <a:p>
            <a:pPr algn="ctr" eaLnBrk="0" hangingPunct="0"/>
            <a:r>
              <a:rPr lang="en-US" sz="7200" dirty="0">
                <a:latin typeface="Helvetica" charset="0"/>
              </a:rPr>
              <a:t>Thank you!</a:t>
            </a:r>
          </a:p>
          <a:p>
            <a:pPr algn="ctr" eaLnBrk="0" hangingPunct="0"/>
            <a:endParaRPr lang="en-US" sz="5400" dirty="0">
              <a:latin typeface="Helvetica" charset="0"/>
            </a:endParaRPr>
          </a:p>
          <a:p>
            <a:pPr algn="ctr" eaLnBrk="0" hangingPunct="0"/>
            <a:endParaRPr lang="en-US" sz="5400" dirty="0">
              <a:latin typeface="Helvetica" charset="0"/>
            </a:endParaRPr>
          </a:p>
          <a:p>
            <a:pPr algn="ctr" eaLnBrk="0" hangingPunct="0"/>
            <a:r>
              <a:rPr lang="en-US" dirty="0" smtClean="0">
                <a:solidFill>
                  <a:srgbClr val="FF9900"/>
                </a:solidFill>
                <a:latin typeface="Helvetica" charset="0"/>
              </a:rPr>
              <a:t>Name</a:t>
            </a:r>
            <a:endParaRPr lang="en-US" dirty="0">
              <a:solidFill>
                <a:srgbClr val="FF9900"/>
              </a:solidFill>
              <a:latin typeface="Helvetica" charset="0"/>
            </a:endParaRPr>
          </a:p>
          <a:p>
            <a:pPr algn="ctr" eaLnBrk="0" hangingPunct="0"/>
            <a:r>
              <a:rPr lang="en-US" dirty="0" smtClean="0">
                <a:solidFill>
                  <a:srgbClr val="FF9900"/>
                </a:solidFill>
                <a:latin typeface="Helvetica" charset="0"/>
              </a:rPr>
              <a:t>E-mail</a:t>
            </a:r>
          </a:p>
          <a:p>
            <a:pPr algn="ctr" eaLnBrk="0" hangingPunct="0"/>
            <a:r>
              <a:rPr lang="en-US" dirty="0">
                <a:solidFill>
                  <a:srgbClr val="FF9900"/>
                </a:solidFill>
                <a:latin typeface="Helvetica" charset="0"/>
              </a:rPr>
              <a:t>P</a:t>
            </a:r>
            <a:r>
              <a:rPr lang="en-US" dirty="0" smtClean="0">
                <a:solidFill>
                  <a:srgbClr val="FF9900"/>
                </a:solidFill>
                <a:latin typeface="Helvetica" charset="0"/>
              </a:rPr>
              <a:t>hone</a:t>
            </a:r>
            <a:endParaRPr lang="en-US" dirty="0">
              <a:solidFill>
                <a:srgbClr val="FF9900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851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Great ShakeOut Earthquake Drills</a:t>
            </a:r>
            <a:endParaRPr lang="en-US" sz="3600" b="1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065213"/>
            <a:ext cx="9144000" cy="438943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600"/>
              </a:spcAft>
              <a:buFont typeface="Wingdings 2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nnual multi-state, multi-country,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all-sector preparedness events when </a:t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millions of people practice</a:t>
            </a:r>
            <a:endParaRPr lang="en-US" sz="4000" dirty="0">
              <a:solidFill>
                <a:srgbClr val="FF99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936878"/>
            <a:ext cx="2455638" cy="254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762" y="2938467"/>
            <a:ext cx="2455638" cy="254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000" y="2938467"/>
            <a:ext cx="2489200" cy="254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TextBox 8"/>
          <p:cNvSpPr txBox="1">
            <a:spLocks noChangeArrowheads="1"/>
          </p:cNvSpPr>
          <p:nvPr/>
        </p:nvSpPr>
        <p:spPr bwMode="auto">
          <a:xfrm>
            <a:off x="1236267" y="5638800"/>
            <a:ext cx="657143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 smtClean="0"/>
              <a:t>Many do much more! </a:t>
            </a:r>
            <a:br>
              <a:rPr lang="en-US" sz="3200" dirty="0" smtClean="0"/>
            </a:br>
            <a:r>
              <a:rPr lang="en-US" sz="3200" dirty="0" smtClean="0"/>
              <a:t>Register at </a:t>
            </a:r>
            <a:r>
              <a:rPr lang="en-US" sz="3200" u="sng" dirty="0" err="1" smtClean="0"/>
              <a:t>ShakeOut.org</a:t>
            </a:r>
            <a:r>
              <a:rPr lang="en-US" sz="3200" u="sng" dirty="0" smtClean="0"/>
              <a:t>/</a:t>
            </a:r>
            <a:r>
              <a:rPr lang="en-US" sz="3200" u="sng" dirty="0" err="1" smtClean="0"/>
              <a:t>california</a:t>
            </a:r>
            <a:endParaRPr lang="en-US" sz="32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757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Why </a:t>
            </a:r>
            <a:r>
              <a:rPr lang="en-US" sz="3600" b="1" i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Drop, Cover, and Hold On</a:t>
            </a:r>
            <a:r>
              <a:rPr lang="en-US" sz="3600" b="1" dirty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172200" cy="4495800"/>
          </a:xfrm>
        </p:spPr>
        <p:txBody>
          <a:bodyPr/>
          <a:lstStyle/>
          <a:p>
            <a:pPr>
              <a:buClrTx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Buildings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may be damaged but rarely collapse  </a:t>
            </a:r>
          </a:p>
          <a:p>
            <a:pPr>
              <a:buClrTx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People are injured primarily by objects falling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them or while moving</a:t>
            </a:r>
          </a:p>
          <a:p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3" name="Picture 9" descr="HOme Office Before:After01.jpg"/>
          <p:cNvPicPr>
            <a:picLocks noChangeAspect="1"/>
          </p:cNvPicPr>
          <p:nvPr/>
        </p:nvPicPr>
        <p:blipFill>
          <a:blip r:embed="rId3" cstate="print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524000"/>
            <a:ext cx="26543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N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403600"/>
            <a:ext cx="47244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86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ChangeArrowheads="1"/>
          </p:cNvSpPr>
          <p:nvPr/>
        </p:nvSpPr>
        <p:spPr bwMode="auto">
          <a:xfrm>
            <a:off x="3733800" y="762000"/>
            <a:ext cx="55626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38138" indent="-338138" eaLnBrk="0" hangingPunct="0">
              <a:spcBef>
                <a:spcPct val="20000"/>
              </a:spcBef>
              <a:buClr>
                <a:schemeClr val="tx2"/>
              </a:buClr>
            </a:pPr>
            <a:endParaRPr lang="en-US" sz="1400" b="1" dirty="0"/>
          </a:p>
          <a:p>
            <a:pPr marL="338138" indent="-338138" eaLnBrk="0" hangingPunct="0">
              <a:spcBef>
                <a:spcPct val="20000"/>
              </a:spcBef>
              <a:buFontTx/>
              <a:buChar char="•"/>
            </a:pPr>
            <a:r>
              <a:rPr lang="en-US" sz="2400" b="1" dirty="0"/>
              <a:t>Drop </a:t>
            </a:r>
            <a:r>
              <a:rPr lang="en-US" sz="2400" dirty="0"/>
              <a:t>to the floor </a:t>
            </a:r>
          </a:p>
          <a:p>
            <a:pPr marL="688975" lvl="1" indent="-338138" eaLnBrk="0" hangingPunct="0">
              <a:spcBef>
                <a:spcPct val="20000"/>
              </a:spcBef>
              <a:buClr>
                <a:srgbClr val="FF9900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FF9900"/>
                </a:solidFill>
              </a:rPr>
              <a:t>Before the earthquake drops you</a:t>
            </a:r>
            <a:r>
              <a:rPr lang="en-US" sz="2000" dirty="0" smtClean="0">
                <a:solidFill>
                  <a:srgbClr val="FF9900"/>
                </a:solidFill>
              </a:rPr>
              <a:t>!</a:t>
            </a:r>
          </a:p>
          <a:p>
            <a:pPr marL="688975" lvl="1" indent="-338138" eaLnBrk="0" hangingPunct="0">
              <a:spcBef>
                <a:spcPct val="20000"/>
              </a:spcBef>
              <a:buClr>
                <a:srgbClr val="FF9900"/>
              </a:buClr>
              <a:buFont typeface="Lucida Grande" charset="0"/>
              <a:buChar char="-"/>
            </a:pPr>
            <a:r>
              <a:rPr lang="en-US" sz="2000" dirty="0" smtClean="0">
                <a:solidFill>
                  <a:srgbClr val="FF9900"/>
                </a:solidFill>
              </a:rPr>
              <a:t>If inside, don’t run out!</a:t>
            </a:r>
          </a:p>
          <a:p>
            <a:pPr marL="452437" lvl="1" indent="0" eaLnBrk="0" hangingPunct="0">
              <a:spcBef>
                <a:spcPct val="20000"/>
              </a:spcBef>
              <a:buClr>
                <a:srgbClr val="FF9900"/>
              </a:buClr>
            </a:pPr>
            <a:r>
              <a:rPr lang="en-US" sz="1800" dirty="0" smtClean="0">
                <a:solidFill>
                  <a:srgbClr val="FF9900"/>
                </a:solidFill>
              </a:rPr>
              <a:t> </a:t>
            </a:r>
            <a:endParaRPr lang="en-US" sz="1800" dirty="0">
              <a:solidFill>
                <a:srgbClr val="FF9900"/>
              </a:solidFill>
            </a:endParaRPr>
          </a:p>
          <a:p>
            <a:pPr marL="338138" indent="-338138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Take </a:t>
            </a:r>
            <a:r>
              <a:rPr lang="en-US" sz="2400" b="1" dirty="0"/>
              <a:t>Cover </a:t>
            </a:r>
          </a:p>
          <a:p>
            <a:pPr marL="688975" lvl="1" indent="-338138" eaLnBrk="0" hangingPunct="0">
              <a:spcBef>
                <a:spcPct val="20000"/>
              </a:spcBef>
              <a:buClr>
                <a:srgbClr val="FF9900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FF9900"/>
                </a:solidFill>
              </a:rPr>
              <a:t>Under a sturdy desk or table</a:t>
            </a:r>
          </a:p>
          <a:p>
            <a:pPr marL="688975" lvl="1" indent="-338138" eaLnBrk="0" hangingPunct="0">
              <a:spcBef>
                <a:spcPct val="20000"/>
              </a:spcBef>
              <a:buClr>
                <a:srgbClr val="FF9900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FF9900"/>
                </a:solidFill>
              </a:rPr>
              <a:t>Or get down next to a wall and cover </a:t>
            </a:r>
            <a:r>
              <a:rPr lang="en-US" sz="2000" dirty="0" smtClean="0">
                <a:solidFill>
                  <a:srgbClr val="FF9900"/>
                </a:solidFill>
              </a:rPr>
              <a:t/>
            </a:r>
            <a:br>
              <a:rPr lang="en-US" sz="2000" dirty="0" smtClean="0">
                <a:solidFill>
                  <a:srgbClr val="FF9900"/>
                </a:solidFill>
              </a:rPr>
            </a:br>
            <a:r>
              <a:rPr lang="en-US" sz="2000" dirty="0" smtClean="0">
                <a:solidFill>
                  <a:srgbClr val="FF9900"/>
                </a:solidFill>
              </a:rPr>
              <a:t>your </a:t>
            </a:r>
            <a:r>
              <a:rPr lang="en-US" sz="2000" dirty="0">
                <a:solidFill>
                  <a:srgbClr val="FF9900"/>
                </a:solidFill>
              </a:rPr>
              <a:t>head/neck with your </a:t>
            </a:r>
            <a:r>
              <a:rPr lang="en-US" sz="2000" dirty="0" smtClean="0">
                <a:solidFill>
                  <a:srgbClr val="FF9900"/>
                </a:solidFill>
              </a:rPr>
              <a:t>hands and arms</a:t>
            </a:r>
            <a:r>
              <a:rPr lang="en-US" sz="2000" dirty="0">
                <a:solidFill>
                  <a:srgbClr val="FF9900"/>
                </a:solidFill>
              </a:rPr>
              <a:t/>
            </a:r>
            <a:br>
              <a:rPr lang="en-US" sz="2000" dirty="0">
                <a:solidFill>
                  <a:srgbClr val="FF9900"/>
                </a:solidFill>
              </a:rPr>
            </a:br>
            <a:endParaRPr lang="en-US" sz="2000" dirty="0">
              <a:solidFill>
                <a:srgbClr val="FF9900"/>
              </a:solidFill>
            </a:endParaRPr>
          </a:p>
          <a:p>
            <a:pPr marL="338138" indent="-338138" eaLnBrk="0" hangingPunct="0">
              <a:spcBef>
                <a:spcPct val="20000"/>
              </a:spcBef>
              <a:buFontTx/>
              <a:buChar char="•"/>
            </a:pPr>
            <a:r>
              <a:rPr lang="en-US" sz="2400" b="1" dirty="0"/>
              <a:t>Hold On </a:t>
            </a:r>
            <a:r>
              <a:rPr lang="en-US" sz="2400" dirty="0"/>
              <a:t>to your shelter</a:t>
            </a:r>
          </a:p>
          <a:p>
            <a:pPr marL="688975" lvl="1" indent="-338138" eaLnBrk="0" hangingPunct="0">
              <a:spcBef>
                <a:spcPct val="20000"/>
              </a:spcBef>
              <a:buClr>
                <a:srgbClr val="FF9900"/>
              </a:buClr>
              <a:buFont typeface="Lucida Grande" charset="0"/>
              <a:buChar char="-"/>
            </a:pPr>
            <a:r>
              <a:rPr lang="en-US" sz="2000" dirty="0">
                <a:solidFill>
                  <a:srgbClr val="FF9900"/>
                </a:solidFill>
              </a:rPr>
              <a:t>Be ready to move with it until the </a:t>
            </a:r>
            <a:r>
              <a:rPr lang="en-US" sz="2000" dirty="0" smtClean="0">
                <a:solidFill>
                  <a:srgbClr val="FF9900"/>
                </a:solidFill>
              </a:rPr>
              <a:t/>
            </a:r>
            <a:br>
              <a:rPr lang="en-US" sz="2000" dirty="0" smtClean="0">
                <a:solidFill>
                  <a:srgbClr val="FF9900"/>
                </a:solidFill>
              </a:rPr>
            </a:br>
            <a:r>
              <a:rPr lang="en-US" sz="2000" dirty="0" smtClean="0">
                <a:solidFill>
                  <a:srgbClr val="FF9900"/>
                </a:solidFill>
              </a:rPr>
              <a:t>shaking </a:t>
            </a:r>
            <a:r>
              <a:rPr lang="en-US" sz="2000" dirty="0">
                <a:solidFill>
                  <a:srgbClr val="FF9900"/>
                </a:solidFill>
              </a:rPr>
              <a:t>stops.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How to Protect Yourself </a:t>
            </a:r>
            <a:br>
              <a:rPr lang="en-US" sz="3600" b="1" dirty="0" smtClean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solidFill>
                  <a:srgbClr val="FFFFFF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(most situations)</a:t>
            </a:r>
            <a:endParaRPr lang="en-US" sz="2400" b="1" dirty="0">
              <a:solidFill>
                <a:srgbClr val="FFFFFF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Picture 2" descr="Screen Shot 2013-03-05 at 12.49.4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200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Screen Shot 2013-03-05 at 12.47.1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23622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Screen Shot 2013-03-05 at 2.13.5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953000"/>
            <a:ext cx="32004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60270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Everyone, everywhere, should know these basic steps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4749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48" tIns="45674" rIns="91348" bIns="45674" anchor="b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EE47B87-D53E-C64A-AA0E-5E3D275E1854}" type="slidenum">
              <a:rPr lang="en-US" sz="1200" b="1">
                <a:solidFill>
                  <a:schemeClr val="bg1"/>
                </a:solidFill>
                <a:latin typeface="Tahoma" charset="0"/>
              </a:rPr>
              <a:pPr algn="r"/>
              <a:t>5</a:t>
            </a:fld>
            <a:endParaRPr lang="en-US" sz="1200" b="1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4" rIns="91348" bIns="45674" anchor="ctr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FFFFFF"/>
                </a:solidFill>
              </a:rPr>
              <a:t>Why Do People Get Prepared?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60867" y="1151467"/>
            <a:ext cx="8382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ClrTx/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Research by Mileti, Bourque and others:</a:t>
            </a:r>
            <a:br>
              <a:rPr lang="en-US" sz="2400" dirty="0" smtClean="0">
                <a:solidFill>
                  <a:srgbClr val="FFFFFF"/>
                </a:solidFill>
              </a:rPr>
            </a:br>
            <a:endParaRPr lang="en-US" sz="2400" dirty="0" smtClean="0">
              <a:solidFill>
                <a:srgbClr val="FFFFFF"/>
              </a:solidFill>
            </a:endParaRPr>
          </a:p>
          <a:p>
            <a:pPr marL="692150" lvl="1" indent="-342900">
              <a:buFont typeface="Lucida Grande"/>
              <a:buChar char="–"/>
            </a:pPr>
            <a:r>
              <a:rPr lang="en-US" sz="2000" dirty="0" smtClean="0">
                <a:solidFill>
                  <a:srgbClr val="FF9900"/>
                </a:solidFill>
              </a:rPr>
              <a:t>They </a:t>
            </a:r>
            <a:r>
              <a:rPr lang="en-US" sz="2000" dirty="0">
                <a:solidFill>
                  <a:srgbClr val="FF9900"/>
                </a:solidFill>
              </a:rPr>
              <a:t>see and hear consistent information about what to do frequently, in many forms, and from many </a:t>
            </a:r>
            <a:r>
              <a:rPr lang="en-US" sz="2000" dirty="0" smtClean="0">
                <a:solidFill>
                  <a:srgbClr val="FF9900"/>
                </a:solidFill>
              </a:rPr>
              <a:t>sources</a:t>
            </a:r>
            <a:br>
              <a:rPr lang="en-US" sz="2000" dirty="0" smtClean="0">
                <a:solidFill>
                  <a:srgbClr val="FF9900"/>
                </a:solidFill>
              </a:rPr>
            </a:br>
            <a:endParaRPr lang="en-US" sz="2000" dirty="0" smtClean="0">
              <a:solidFill>
                <a:srgbClr val="FF9900"/>
              </a:solidFill>
            </a:endParaRPr>
          </a:p>
          <a:p>
            <a:pPr marL="692150" lvl="1" indent="-342900">
              <a:buFont typeface="Lucida Grande"/>
              <a:buChar char="–"/>
            </a:pPr>
            <a:r>
              <a:rPr lang="en-US" sz="2000" dirty="0" smtClean="0">
                <a:solidFill>
                  <a:srgbClr val="FF9900"/>
                </a:solidFill>
              </a:rPr>
              <a:t>They </a:t>
            </a:r>
            <a:r>
              <a:rPr lang="en-US" sz="2000" dirty="0">
                <a:solidFill>
                  <a:srgbClr val="FF9900"/>
                </a:solidFill>
              </a:rPr>
              <a:t>see others like themselves getting </a:t>
            </a:r>
            <a:r>
              <a:rPr lang="en-US" sz="2000" dirty="0" smtClean="0">
                <a:solidFill>
                  <a:srgbClr val="FF9900"/>
                </a:solidFill>
              </a:rPr>
              <a:t>prepared</a:t>
            </a:r>
            <a:br>
              <a:rPr lang="en-US" sz="2000" dirty="0" smtClean="0">
                <a:solidFill>
                  <a:srgbClr val="FF9900"/>
                </a:solidFill>
              </a:rPr>
            </a:br>
            <a:endParaRPr lang="en-US" sz="2000" dirty="0" smtClean="0">
              <a:solidFill>
                <a:srgbClr val="FF9900"/>
              </a:solidFill>
            </a:endParaRPr>
          </a:p>
          <a:p>
            <a:pPr marL="692150" lvl="1" indent="-342900">
              <a:buFont typeface="Lucida Grande"/>
              <a:buChar char="–"/>
            </a:pPr>
            <a:r>
              <a:rPr lang="en-US" sz="2000" dirty="0" smtClean="0">
                <a:solidFill>
                  <a:srgbClr val="FF9900"/>
                </a:solidFill>
              </a:rPr>
              <a:t>They </a:t>
            </a:r>
            <a:r>
              <a:rPr lang="en-US" sz="2000" dirty="0">
                <a:solidFill>
                  <a:srgbClr val="FF9900"/>
                </a:solidFill>
              </a:rPr>
              <a:t>talk about preparedness with people they </a:t>
            </a:r>
            <a:r>
              <a:rPr lang="en-US" sz="2000" dirty="0" smtClean="0">
                <a:solidFill>
                  <a:srgbClr val="FF9900"/>
                </a:solidFill>
              </a:rPr>
              <a:t>know</a:t>
            </a:r>
            <a:br>
              <a:rPr lang="en-US" sz="2000" dirty="0" smtClean="0">
                <a:solidFill>
                  <a:srgbClr val="FF9900"/>
                </a:solidFill>
              </a:rPr>
            </a:br>
            <a:endParaRPr lang="en-US" sz="2000" dirty="0" smtClean="0">
              <a:solidFill>
                <a:srgbClr val="FF9900"/>
              </a:solidFill>
            </a:endParaRPr>
          </a:p>
          <a:p>
            <a:pPr marL="692150" lvl="1" indent="-342900">
              <a:buFont typeface="Lucida Grande"/>
              <a:buChar char="–"/>
            </a:pPr>
            <a:r>
              <a:rPr lang="en-US" sz="2000" dirty="0" smtClean="0">
                <a:solidFill>
                  <a:srgbClr val="FF9900"/>
                </a:solidFill>
              </a:rPr>
              <a:t>They </a:t>
            </a:r>
            <a:r>
              <a:rPr lang="en-US" sz="2000" dirty="0">
                <a:solidFill>
                  <a:srgbClr val="FF9900"/>
                </a:solidFill>
              </a:rPr>
              <a:t>learn potential consequences, and how to avoid </a:t>
            </a:r>
            <a:r>
              <a:rPr lang="en-US" sz="2000" dirty="0" smtClean="0">
                <a:solidFill>
                  <a:srgbClr val="FF9900"/>
                </a:solidFill>
              </a:rPr>
              <a:t>them</a:t>
            </a:r>
            <a:br>
              <a:rPr lang="en-US" sz="2000" dirty="0" smtClean="0">
                <a:solidFill>
                  <a:srgbClr val="FF9900"/>
                </a:solidFill>
              </a:rPr>
            </a:br>
            <a:endParaRPr lang="en-US" sz="2000" dirty="0" smtClean="0">
              <a:solidFill>
                <a:srgbClr val="FF99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Great ShakeOut puts these findings into practice</a:t>
            </a:r>
          </a:p>
          <a:p>
            <a:pPr marL="169863" indent="-169863" algn="ctr" eaLnBrk="0" hangingPunct="0">
              <a:buFont typeface="Arial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6298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E16E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rIns="131821"/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effectLst/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ShakeOut Goals</a:t>
            </a:r>
            <a:endParaRPr lang="en-US" sz="3600" b="1">
              <a:solidFill>
                <a:schemeClr val="tx1"/>
              </a:solidFill>
              <a:effectLst/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3427" name="Rectangle 3"/>
          <p:cNvSpPr>
            <a:spLocks/>
          </p:cNvSpPr>
          <p:nvPr/>
        </p:nvSpPr>
        <p:spPr bwMode="auto">
          <a:xfrm>
            <a:off x="245534" y="1202267"/>
            <a:ext cx="90805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520" bIns="0"/>
          <a:lstStyle/>
          <a:p>
            <a:pPr marL="338138" indent="-338138">
              <a:spcBef>
                <a:spcPts val="55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400" dirty="0">
                <a:cs typeface="Arial" charset="0"/>
              </a:rPr>
              <a:t>Participation of millions of people</a:t>
            </a:r>
          </a:p>
          <a:p>
            <a:pPr marL="685800" lvl="1" indent="-342900">
              <a:spcBef>
                <a:spcPts val="450"/>
              </a:spcBef>
              <a:buClr>
                <a:srgbClr val="FF9900"/>
              </a:buClr>
              <a:buSzPct val="100000"/>
              <a:buFont typeface="Lucida Grande"/>
              <a:buChar char="–"/>
            </a:pPr>
            <a:r>
              <a:rPr lang="en-US" sz="2000" dirty="0">
                <a:solidFill>
                  <a:srgbClr val="FF9900"/>
                </a:solidFill>
                <a:cs typeface="Arial" charset="0"/>
              </a:rPr>
              <a:t>Participants practice how to protect themselves: </a:t>
            </a:r>
            <a:br>
              <a:rPr lang="en-US" sz="2000" dirty="0">
                <a:solidFill>
                  <a:srgbClr val="FF9900"/>
                </a:solidFill>
                <a:cs typeface="Arial" charset="0"/>
              </a:rPr>
            </a:br>
            <a:r>
              <a:rPr lang="en-US" sz="2000" i="1" dirty="0">
                <a:solidFill>
                  <a:srgbClr val="FF9900"/>
                </a:solidFill>
                <a:cs typeface="Arial" charset="0"/>
              </a:rPr>
              <a:t>Drop, Cover, and Hold On!</a:t>
            </a:r>
          </a:p>
          <a:p>
            <a:pPr marL="685800" lvl="1" indent="-342900">
              <a:spcBef>
                <a:spcPts val="450"/>
              </a:spcBef>
              <a:buClr>
                <a:srgbClr val="FF9900"/>
              </a:buClr>
              <a:buSzPct val="100000"/>
              <a:buFont typeface="Lucida Grande"/>
              <a:buChar char="–"/>
            </a:pPr>
            <a:r>
              <a:rPr lang="en-US" sz="2000" dirty="0">
                <a:solidFill>
                  <a:srgbClr val="FF9900"/>
                </a:solidFill>
                <a:cs typeface="Arial" charset="0"/>
              </a:rPr>
              <a:t>Register at </a:t>
            </a:r>
            <a:r>
              <a:rPr lang="en-US" sz="2000" u="sng" dirty="0" err="1" smtClean="0">
                <a:solidFill>
                  <a:srgbClr val="FF9900"/>
                </a:solidFill>
                <a:cs typeface="Arial" charset="0"/>
              </a:rPr>
              <a:t>www.ShakeOut.org</a:t>
            </a:r>
            <a:r>
              <a:rPr lang="en-US" sz="2000" u="sng" dirty="0" smtClean="0">
                <a:solidFill>
                  <a:srgbClr val="FF9900"/>
                </a:solidFill>
                <a:cs typeface="Arial" charset="0"/>
              </a:rPr>
              <a:t>/</a:t>
            </a:r>
            <a:r>
              <a:rPr lang="en-US" sz="2000" u="sng" dirty="0" err="1" smtClean="0">
                <a:solidFill>
                  <a:srgbClr val="FF9900"/>
                </a:solidFill>
                <a:cs typeface="Arial" charset="0"/>
              </a:rPr>
              <a:t>california</a:t>
            </a:r>
            <a:endParaRPr lang="en-US" sz="1000" dirty="0">
              <a:solidFill>
                <a:srgbClr val="FF9900"/>
              </a:solidFill>
            </a:endParaRP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400" dirty="0">
                <a:cs typeface="Arial" charset="0"/>
              </a:rPr>
              <a:t>Shift the culture about earthquakes &amp; preparedness</a:t>
            </a:r>
          </a:p>
          <a:p>
            <a:pPr marL="685800" lvl="1" indent="-342900">
              <a:spcBef>
                <a:spcPts val="450"/>
              </a:spcBef>
              <a:buClr>
                <a:srgbClr val="FF6600"/>
              </a:buClr>
              <a:buSzPct val="100000"/>
              <a:buFont typeface="Lucida Grande"/>
              <a:buChar char="–"/>
            </a:pPr>
            <a:r>
              <a:rPr lang="en-US" sz="2000" dirty="0">
                <a:solidFill>
                  <a:srgbClr val="FF9900"/>
                </a:solidFill>
                <a:cs typeface="Arial" charset="0"/>
              </a:rPr>
              <a:t>Get people talking with each other about preparedness</a:t>
            </a:r>
          </a:p>
          <a:p>
            <a:pPr marL="685800" lvl="1" indent="-342900">
              <a:spcBef>
                <a:spcPts val="450"/>
              </a:spcBef>
              <a:buClr>
                <a:srgbClr val="FF6600"/>
              </a:buClr>
              <a:buSzPct val="100000"/>
              <a:buFont typeface="Lucida Grande"/>
              <a:buChar char="–"/>
            </a:pPr>
            <a:r>
              <a:rPr lang="en-US" sz="2000" dirty="0">
                <a:solidFill>
                  <a:srgbClr val="FF9900"/>
                </a:solidFill>
                <a:cs typeface="Arial" charset="0"/>
              </a:rPr>
              <a:t>Come together around a common vision </a:t>
            </a:r>
            <a:r>
              <a:rPr lang="en-US" sz="2000" dirty="0" smtClean="0">
                <a:solidFill>
                  <a:srgbClr val="FF9900"/>
                </a:solidFill>
                <a:cs typeface="Arial" charset="0"/>
              </a:rPr>
              <a:t>for resiliency</a:t>
            </a:r>
          </a:p>
          <a:p>
            <a:pPr marL="377825" indent="-338138">
              <a:spcBef>
                <a:spcPts val="600"/>
              </a:spcBef>
            </a:pPr>
            <a:endParaRPr lang="en-US" sz="1400" dirty="0" smtClean="0">
              <a:cs typeface="Lucida Grande" charset="0"/>
            </a:endParaRPr>
          </a:p>
          <a:p>
            <a:pPr marL="344488" indent="-338138">
              <a:spcBef>
                <a:spcPts val="55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2400" dirty="0" smtClean="0">
                <a:cs typeface="Arial" charset="0"/>
              </a:rPr>
              <a:t>Increase in earthquake readiness at all levels</a:t>
            </a:r>
          </a:p>
          <a:p>
            <a:pPr marL="685800" lvl="1" indent="-342900">
              <a:spcBef>
                <a:spcPts val="450"/>
              </a:spcBef>
              <a:buClr>
                <a:srgbClr val="FF9900"/>
              </a:buClr>
              <a:buSzPct val="100000"/>
              <a:buFont typeface="Lucida Grande"/>
              <a:buChar char="–"/>
            </a:pPr>
            <a:r>
              <a:rPr lang="en-US" sz="2000" dirty="0" smtClean="0">
                <a:solidFill>
                  <a:srgbClr val="FF9900"/>
                </a:solidFill>
                <a:cs typeface="Arial" charset="0"/>
              </a:rPr>
              <a:t>Whole of Community: families, communities, schools, non</a:t>
            </a:r>
            <a:r>
              <a:rPr lang="en-US" sz="2000" dirty="0">
                <a:solidFill>
                  <a:srgbClr val="FF9900"/>
                </a:solidFill>
                <a:cs typeface="Arial" charset="0"/>
              </a:rPr>
              <a:t>-profits, businesses, government</a:t>
            </a:r>
            <a:r>
              <a:rPr lang="en-US" sz="2000" dirty="0" smtClean="0">
                <a:solidFill>
                  <a:srgbClr val="FF9900"/>
                </a:solidFill>
                <a:cs typeface="Arial" charset="0"/>
              </a:rPr>
              <a:t>, and all others…</a:t>
            </a:r>
          </a:p>
          <a:p>
            <a:pPr marL="685800" lvl="1" indent="-342900">
              <a:spcBef>
                <a:spcPts val="450"/>
              </a:spcBef>
              <a:buClr>
                <a:srgbClr val="FF9900"/>
              </a:buClr>
              <a:buSzPct val="100000"/>
              <a:buFont typeface="Lucida Grande"/>
              <a:buChar char="–"/>
            </a:pPr>
            <a:r>
              <a:rPr lang="en-US" sz="2000" dirty="0" smtClean="0">
                <a:solidFill>
                  <a:srgbClr val="FF9900"/>
                </a:solidFill>
              </a:rPr>
              <a:t>Build </a:t>
            </a:r>
            <a:r>
              <a:rPr lang="en-US" sz="2000" dirty="0">
                <a:solidFill>
                  <a:srgbClr val="FF9900"/>
                </a:solidFill>
              </a:rPr>
              <a:t>Resilience: Our capacity to </a:t>
            </a:r>
            <a:r>
              <a:rPr lang="en-US" sz="2000" dirty="0" smtClean="0">
                <a:solidFill>
                  <a:srgbClr val="FF9900"/>
                </a:solidFill>
              </a:rPr>
              <a:t>survive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  <a:r>
              <a:rPr lang="en-US" sz="2000" dirty="0" smtClean="0">
                <a:solidFill>
                  <a:srgbClr val="FF9900"/>
                </a:solidFill>
              </a:rPr>
              <a:t>and recover </a:t>
            </a:r>
            <a:r>
              <a:rPr lang="en-US" sz="2000" dirty="0">
                <a:solidFill>
                  <a:srgbClr val="FF9900"/>
                </a:solidFill>
              </a:rPr>
              <a:t>quickly</a:t>
            </a:r>
            <a:endParaRPr lang="en-US" sz="2000" dirty="0">
              <a:solidFill>
                <a:srgbClr val="FF9900"/>
              </a:solidFill>
              <a:cs typeface="Arial" charset="0"/>
            </a:endParaRPr>
          </a:p>
          <a:p>
            <a:pPr marL="382587" indent="-342900">
              <a:spcBef>
                <a:spcPts val="550"/>
              </a:spcBef>
              <a:buClr>
                <a:srgbClr val="FF9900"/>
              </a:buClr>
              <a:buSzPct val="100000"/>
              <a:buFont typeface="Lucida Grande"/>
              <a:buChar char="–"/>
            </a:pPr>
            <a:endParaRPr lang="en-US" sz="2400" dirty="0">
              <a:cs typeface="Lucida Grande" charset="0"/>
            </a:endParaRPr>
          </a:p>
          <a:p>
            <a:pPr marL="382587" indent="-342900">
              <a:spcBef>
                <a:spcPts val="550"/>
              </a:spcBef>
              <a:buClr>
                <a:srgbClr val="E3E3FF"/>
              </a:buClr>
              <a:buSzPct val="100000"/>
              <a:buFont typeface="Lucida Grande"/>
              <a:buChar char="–"/>
            </a:pPr>
            <a:endParaRPr lang="en-US" sz="2400" dirty="0">
              <a:solidFill>
                <a:srgbClr val="FF9900"/>
              </a:solidFill>
              <a:cs typeface="Lucida Grande" charset="0"/>
            </a:endParaRPr>
          </a:p>
          <a:p>
            <a:pPr marL="377825" indent="-338138">
              <a:spcBef>
                <a:spcPts val="550"/>
              </a:spcBef>
            </a:pPr>
            <a:endParaRPr lang="en-US" sz="2400" dirty="0">
              <a:cs typeface="Lucida Grande" charset="0"/>
            </a:endParaRPr>
          </a:p>
          <a:p>
            <a:pPr marL="377825" indent="-338138">
              <a:spcBef>
                <a:spcPts val="550"/>
              </a:spcBef>
              <a:buClr>
                <a:srgbClr val="E3E3FF"/>
              </a:buClr>
              <a:buSzPct val="100000"/>
              <a:buFont typeface="Arial" charset="0"/>
              <a:buChar char="•"/>
            </a:pPr>
            <a:endParaRPr lang="en-US" sz="2400" dirty="0">
              <a:cs typeface="Lucida Grande" charset="0"/>
            </a:endParaRPr>
          </a:p>
          <a:p>
            <a:pPr marL="377825" indent="-338138">
              <a:spcBef>
                <a:spcPts val="550"/>
              </a:spcBef>
            </a:pPr>
            <a:r>
              <a:rPr lang="en-US" sz="2400" dirty="0">
                <a:cs typeface="Lucida Grande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96835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itle 1"/>
          <p:cNvSpPr txBox="1">
            <a:spLocks/>
          </p:cNvSpPr>
          <p:nvPr/>
        </p:nvSpPr>
        <p:spPr bwMode="auto">
          <a:xfrm>
            <a:off x="76200" y="2057400"/>
            <a:ext cx="891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457200" eaLnBrk="0" hangingPunct="0">
              <a:tabLst>
                <a:tab pos="800100" algn="l"/>
              </a:tabLs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800100" algn="l"/>
              </a:tabLs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800100" algn="l"/>
              </a:tabLs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800100" algn="l"/>
              </a:tabLs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800100" algn="l"/>
              </a:tabLs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93738">
              <a:spcAft>
                <a:spcPts val="600"/>
              </a:spcAft>
              <a:defRPr/>
            </a:pPr>
            <a:endParaRPr lang="en-US" sz="2000" dirty="0" smtClean="0">
              <a:solidFill>
                <a:srgbClr val="FF99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-762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16" tIns="45658" rIns="91316" bIns="45658" anchor="ctr"/>
          <a:lstStyle/>
          <a:p>
            <a:pPr algn="ctr">
              <a:defRPr/>
            </a:pPr>
            <a:r>
              <a:rPr lang="en-US" b="1" kern="0" dirty="0">
                <a:latin typeface="+mj-lt"/>
                <a:ea typeface="ＭＳ Ｐゴシック" pitchFamily="34" charset="-128"/>
                <a:cs typeface="ＭＳ Ｐゴシック" pitchFamily="34" charset="-128"/>
              </a:rPr>
              <a:t>ShakeOut History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35" y="1140555"/>
            <a:ext cx="9067800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38138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>
                <a:ea typeface="ヒラギノ角ゴ Pro W3" charset="0"/>
                <a:cs typeface="ヒラギノ角ゴ Pro W3" charset="0"/>
              </a:rPr>
              <a:t>Began in Southern California in </a:t>
            </a:r>
            <a:r>
              <a:rPr lang="en-US" sz="2400" dirty="0" smtClean="0">
                <a:ea typeface="ヒラギノ角ゴ Pro W3" charset="0"/>
                <a:cs typeface="ヒラギノ角ゴ Pro W3" charset="0"/>
              </a:rPr>
              <a:t>2008</a:t>
            </a:r>
          </a:p>
          <a:p>
            <a:pPr marL="804863" lvl="1" indent="-347663">
              <a:spcAft>
                <a:spcPts val="600"/>
              </a:spcAft>
              <a:buFont typeface="Lucida Grande"/>
              <a:buChar char="–"/>
              <a:defRPr/>
            </a:pP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Based </a:t>
            </a: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on comprehensive “ShakeOut Scenario” </a:t>
            </a: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created by USGS and many partners for a 7.8 magnitude earthquake</a:t>
            </a:r>
            <a:endParaRPr lang="en-US" sz="2000" dirty="0">
              <a:solidFill>
                <a:srgbClr val="FF9900"/>
              </a:solidFill>
              <a:ea typeface="ヒラギノ角ゴ Pro W3" charset="0"/>
              <a:cs typeface="ヒラギノ角ゴ Pro W3" charset="0"/>
            </a:endParaRPr>
          </a:p>
          <a:p>
            <a:pPr marL="804863" lvl="1" indent="-347663">
              <a:spcAft>
                <a:spcPts val="600"/>
              </a:spcAft>
              <a:buFont typeface="Lucida Grande"/>
              <a:buChar char="–"/>
              <a:defRPr/>
            </a:pP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Became the scenario for a state-led emergency management exercise</a:t>
            </a:r>
          </a:p>
          <a:p>
            <a:pPr marL="804863" lvl="1" indent="-347663">
              <a:spcAft>
                <a:spcPts val="600"/>
              </a:spcAft>
              <a:buFont typeface="Lucida Grande"/>
              <a:buChar char="–"/>
              <a:defRPr/>
            </a:pP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ShakeOut drill created by Earthquake Country Alliance partners </a:t>
            </a: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to involve </a:t>
            </a: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families, schools, and </a:t>
            </a: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organizations</a:t>
            </a:r>
            <a:endParaRPr lang="en-US" sz="2000" dirty="0">
              <a:solidFill>
                <a:srgbClr val="FF9900"/>
              </a:solidFill>
              <a:ea typeface="ヒラギノ角ゴ Pro W3" charset="0"/>
              <a:cs typeface="ヒラギノ角ゴ Pro W3" charset="0"/>
            </a:endParaRPr>
          </a:p>
          <a:p>
            <a:pPr marL="804863" lvl="1" indent="-347663">
              <a:spcAft>
                <a:spcPts val="600"/>
              </a:spcAft>
              <a:buFont typeface="Lucida Grande"/>
              <a:buChar char="–"/>
              <a:defRPr/>
            </a:pP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5.4 </a:t>
            </a: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million </a:t>
            </a: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Southern California participants </a:t>
            </a:r>
            <a:endParaRPr lang="en-US" sz="2000" dirty="0">
              <a:solidFill>
                <a:srgbClr val="FF9900"/>
              </a:solidFill>
              <a:ea typeface="ヒラギノ角ゴ Pro W3" charset="0"/>
              <a:cs typeface="ヒラギノ角ゴ Pro W3" charset="0"/>
            </a:endParaRPr>
          </a:p>
          <a:p>
            <a:pPr marL="914401" lvl="1" indent="-342900">
              <a:spcAft>
                <a:spcPts val="600"/>
              </a:spcAft>
              <a:buFont typeface="Lucida Grande"/>
              <a:buChar char="–"/>
              <a:defRPr/>
            </a:pPr>
            <a:endParaRPr lang="en-US" sz="1800" dirty="0">
              <a:solidFill>
                <a:srgbClr val="FF9900"/>
              </a:solidFill>
              <a:ea typeface="ヒラギノ角ゴ Pro W3" charset="0"/>
              <a:cs typeface="ヒラギノ角ゴ Pro W3" charset="0"/>
            </a:endParaRPr>
          </a:p>
          <a:p>
            <a:pPr marL="461963" indent="-342900"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 smtClean="0">
                <a:ea typeface="ヒラギノ角ゴ Pro W3" charset="0"/>
                <a:cs typeface="ヒラギノ角ゴ Pro W3" charset="0"/>
              </a:rPr>
              <a:t>More </a:t>
            </a:r>
            <a:r>
              <a:rPr lang="en-US" sz="2400" dirty="0">
                <a:ea typeface="ヒラギノ角ゴ Pro W3" charset="0"/>
                <a:cs typeface="ヒラギノ角ゴ Pro W3" charset="0"/>
              </a:rPr>
              <a:t>participants and additional states/countries each year</a:t>
            </a:r>
          </a:p>
          <a:p>
            <a:pPr marL="804863" lvl="1" indent="-342900">
              <a:spcAft>
                <a:spcPts val="600"/>
              </a:spcAft>
              <a:buFont typeface="Lucida Grande"/>
              <a:buChar char="–"/>
              <a:defRPr/>
            </a:pP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2009</a:t>
            </a: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: 6.9 million statewide in California</a:t>
            </a:r>
          </a:p>
          <a:p>
            <a:pPr marL="804863" lvl="1" indent="-342900">
              <a:spcAft>
                <a:spcPts val="600"/>
              </a:spcAft>
              <a:buFont typeface="Lucida Grande"/>
              <a:buChar char="–"/>
              <a:defRPr/>
            </a:pP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2010</a:t>
            </a: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: 8 million in California, Nevada, and Guam</a:t>
            </a:r>
          </a:p>
          <a:p>
            <a:pPr marL="804863" lvl="1" indent="-342900">
              <a:spcAft>
                <a:spcPts val="600"/>
              </a:spcAft>
              <a:buFont typeface="Lucida Grande"/>
              <a:buChar char="–"/>
              <a:defRPr/>
            </a:pP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2011</a:t>
            </a: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: 12.1 million, 15 states/territories &amp; British Columbia</a:t>
            </a:r>
          </a:p>
          <a:p>
            <a:pPr marL="804863" lvl="1" indent="-342900">
              <a:spcAft>
                <a:spcPts val="600"/>
              </a:spcAft>
              <a:buFont typeface="Lucida Grande"/>
              <a:buChar char="–"/>
              <a:defRPr/>
            </a:pP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2012</a:t>
            </a: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: 19.4 million, 26 states/territories, 5 countries with official drills</a:t>
            </a:r>
          </a:p>
          <a:p>
            <a:pPr marL="804863" lvl="1" indent="-342900">
              <a:spcAft>
                <a:spcPts val="600"/>
              </a:spcAft>
              <a:buFont typeface="Lucida Grande"/>
              <a:buChar char="–"/>
              <a:defRPr/>
            </a:pPr>
            <a:r>
              <a:rPr lang="en-US" sz="2000" dirty="0" smtClean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2013</a:t>
            </a:r>
            <a:r>
              <a:rPr lang="en-US" sz="2000" dirty="0">
                <a:solidFill>
                  <a:srgbClr val="FF9900"/>
                </a:solidFill>
                <a:ea typeface="ヒラギノ角ゴ Pro W3" charset="0"/>
                <a:cs typeface="ヒラギノ角ゴ Pro W3" charset="0"/>
              </a:rPr>
              <a:t>: 20+ million, 43 states/territories, expansion across Japan</a:t>
            </a:r>
          </a:p>
          <a:p>
            <a:pPr marL="914401" lvl="1" indent="-342900">
              <a:spcAft>
                <a:spcPts val="600"/>
              </a:spcAft>
              <a:buFont typeface="Lucida Grande"/>
              <a:buChar char="–"/>
              <a:defRPr/>
            </a:pPr>
            <a:endParaRPr lang="en-US" sz="1800" dirty="0">
              <a:solidFill>
                <a:srgbClr val="FF9900"/>
              </a:solidFill>
              <a:ea typeface="ヒラギノ角ゴ Pro W3" charset="0"/>
              <a:cs typeface="ヒラギノ角ゴ Pro W3" charset="0"/>
            </a:endParaRPr>
          </a:p>
          <a:p>
            <a:pPr marL="914401" lvl="1" indent="-342900">
              <a:spcAft>
                <a:spcPts val="600"/>
              </a:spcAft>
              <a:buFont typeface="Lucida Grande"/>
              <a:buChar char="–"/>
              <a:defRPr/>
            </a:pPr>
            <a:endParaRPr lang="en-US" sz="2000" dirty="0">
              <a:solidFill>
                <a:srgbClr val="FF9900"/>
              </a:solidFill>
              <a:ea typeface="ヒラギノ角ゴ Pro W3" charset="0"/>
              <a:cs typeface="ヒラギノ角ゴ Pro W3" charset="0"/>
            </a:endParaRPr>
          </a:p>
          <a:p>
            <a:pPr marL="914401" lvl="1" indent="-342900">
              <a:buFont typeface="Lucida Grande"/>
              <a:buChar char="–"/>
            </a:pPr>
            <a:endParaRPr lang="en-US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32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 txBox="1"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6" tIns="45658" rIns="91316" bIns="45658"/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smtClean="0"/>
              <a:t>Nationwide and International</a:t>
            </a:r>
            <a:endParaRPr lang="en-US" b="1" dirty="0"/>
          </a:p>
        </p:txBody>
      </p:sp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52400" y="60960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/>
              <a:t>(Official ShakeOut Regions also include British Columbia, Quebec, Japan, New Zealand, </a:t>
            </a:r>
            <a:br>
              <a:rPr lang="en-US" sz="1600"/>
            </a:br>
            <a:r>
              <a:rPr lang="en-US" sz="1600"/>
              <a:t>&amp; Italy, with additional participation each year in more than 15 other countries)</a:t>
            </a:r>
          </a:p>
        </p:txBody>
      </p:sp>
      <p:pic>
        <p:nvPicPr>
          <p:cNvPr id="4" name="Picture 3" descr="ShakeOut_Participating_Regions_130807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72" b="6649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57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/>
          </p:cNvSpPr>
          <p:nvPr/>
        </p:nvSpPr>
        <p:spPr bwMode="auto">
          <a:xfrm>
            <a:off x="0" y="146050"/>
            <a:ext cx="9156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547" bIns="0" anchor="ctr"/>
          <a:lstStyle/>
          <a:p>
            <a:pPr marL="39688" algn="ctr"/>
            <a:r>
              <a:rPr lang="en-US" b="1">
                <a:latin typeface="Arial Bold" charset="0"/>
                <a:cs typeface="Arial Bold" charset="0"/>
                <a:sym typeface="Arial Bold" charset="0"/>
              </a:rPr>
              <a:t>Everyone can ShakeOut!</a:t>
            </a:r>
          </a:p>
        </p:txBody>
      </p:sp>
      <p:pic>
        <p:nvPicPr>
          <p:cNvPr id="35842" name="Picture 1" descr="Screen Shot 2013-04-15 at 7.34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213" y="914400"/>
            <a:ext cx="92694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976809"/>
      </p:ext>
    </p:extLst>
  </p:cSld>
  <p:clrMapOvr>
    <a:masterClrMapping/>
  </p:clrMapOvr>
  <p:transition xmlns:p14="http://schemas.microsoft.com/office/powerpoint/2010/main" spd="slow" advTm="400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39213</TotalTime>
  <Words>572</Words>
  <Application>Microsoft Macintosh PowerPoint</Application>
  <PresentationFormat>On-screen Show (4:3)</PresentationFormat>
  <Paragraphs>125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Mountain Top</vt:lpstr>
      <vt:lpstr>PowerPoint Presentation</vt:lpstr>
      <vt:lpstr>Great ShakeOut Earthquake Drills</vt:lpstr>
      <vt:lpstr>Why Drop, Cover, and Hold On?</vt:lpstr>
      <vt:lpstr>How to Protect Yourself  (most situations)</vt:lpstr>
      <vt:lpstr>PowerPoint Presentation</vt:lpstr>
      <vt:lpstr>ShakeOut Goals</vt:lpstr>
      <vt:lpstr>PowerPoint Presentation</vt:lpstr>
      <vt:lpstr>PowerPoint Presentation</vt:lpstr>
      <vt:lpstr>PowerPoint Presentation</vt:lpstr>
      <vt:lpstr>PowerPoint Presentation</vt:lpstr>
      <vt:lpstr>ShakeOut Website</vt:lpstr>
      <vt:lpstr>PowerPoint Presentation</vt:lpstr>
      <vt:lpstr>PowerPoint Presentation</vt:lpstr>
      <vt:lpstr>ShakeOut Resources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Mark Benthien</cp:lastModifiedBy>
  <cp:revision>590</cp:revision>
  <cp:lastPrinted>2009-03-11T22:11:51Z</cp:lastPrinted>
  <dcterms:created xsi:type="dcterms:W3CDTF">2012-06-26T18:58:30Z</dcterms:created>
  <dcterms:modified xsi:type="dcterms:W3CDTF">2013-10-01T17:42:28Z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