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56" r:id="rId2"/>
    <p:sldId id="283" r:id="rId3"/>
    <p:sldId id="269" r:id="rId4"/>
    <p:sldId id="284" r:id="rId5"/>
    <p:sldId id="279" r:id="rId6"/>
    <p:sldId id="285" r:id="rId7"/>
    <p:sldId id="270" r:id="rId8"/>
    <p:sldId id="286" r:id="rId9"/>
    <p:sldId id="277" r:id="rId10"/>
    <p:sldId id="287" r:id="rId11"/>
    <p:sldId id="272" r:id="rId12"/>
    <p:sldId id="288" r:id="rId13"/>
    <p:sldId id="271" r:id="rId14"/>
    <p:sldId id="289" r:id="rId15"/>
    <p:sldId id="282" r:id="rId16"/>
    <p:sldId id="281" r:id="rId17"/>
    <p:sldId id="29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060" autoAdjust="0"/>
  </p:normalViewPr>
  <p:slideViewPr>
    <p:cSldViewPr snapToGrid="0" snapToObjects="1">
      <p:cViewPr>
        <p:scale>
          <a:sx n="71" d="100"/>
          <a:sy n="71" d="100"/>
        </p:scale>
        <p:origin x="-1056" y="-63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A25029-F763-E749-84A8-1F41EA187AD5}" type="datetimeFigureOut">
              <a:rPr lang="en-US" smtClean="0"/>
              <a:pPr/>
              <a:t>8/31/2012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0E571B-A4FA-834B-9E7F-8EC06C901754}" type="slidenum">
              <a:rPr lang="en-US" smtClean="0"/>
              <a:pPr/>
              <a:t>‹#›</a:t>
            </a:fld>
            <a:endParaRPr lang="en-US"/>
          </a:p>
        </p:txBody>
      </p:sp>
    </p:spTree>
    <p:extLst>
      <p:ext uri="{BB962C8B-B14F-4D97-AF65-F5344CB8AC3E}">
        <p14:creationId xmlns:p14="http://schemas.microsoft.com/office/powerpoint/2010/main" xmlns="" val="4628573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0E571B-A4FA-834B-9E7F-8EC06C90175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dangers do you see in this living room?</a:t>
            </a:r>
            <a:endParaRPr lang="en-US" dirty="0"/>
          </a:p>
        </p:txBody>
      </p:sp>
      <p:sp>
        <p:nvSpPr>
          <p:cNvPr id="4" name="Slide Number Placeholder 3"/>
          <p:cNvSpPr>
            <a:spLocks noGrp="1"/>
          </p:cNvSpPr>
          <p:nvPr>
            <p:ph type="sldNum" sz="quarter" idx="10"/>
          </p:nvPr>
        </p:nvSpPr>
        <p:spPr/>
        <p:txBody>
          <a:bodyPr/>
          <a:lstStyle/>
          <a:p>
            <a:fld id="{5C0E571B-A4FA-834B-9E7F-8EC06C901754}"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Dangers:</a:t>
            </a:r>
            <a:r>
              <a:rPr lang="en-US" baseline="0" dirty="0" smtClean="0"/>
              <a:t> Glass from windows and doors, bookshelf, books and decorations</a:t>
            </a:r>
          </a:p>
          <a:p>
            <a:endParaRPr lang="en-US" baseline="0" dirty="0" smtClean="0"/>
          </a:p>
          <a:p>
            <a:r>
              <a:rPr lang="en-US" baseline="0" dirty="0" smtClean="0"/>
              <a:t>Safety Strategies: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Attach the picture to the wall using a closed hook/security hanger or twist ties to attach the frame to the nail/screw.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Place a heavy curtain over windows to prevent the spread of shattered glass if they were to break.</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Move heavy and breakable items in the cabinet to the lowest possible spot.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Use an adhesive such as sticky putty to attach items to the shelves.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C0E571B-A4FA-834B-9E7F-8EC06C901754}"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a:t>
            </a:r>
            <a:r>
              <a:rPr lang="en-US" baseline="0" dirty="0" smtClean="0"/>
              <a:t> dangers do you see in this room?</a:t>
            </a:r>
            <a:endParaRPr lang="en-US" dirty="0"/>
          </a:p>
        </p:txBody>
      </p:sp>
      <p:sp>
        <p:nvSpPr>
          <p:cNvPr id="4" name="Slide Number Placeholder 3"/>
          <p:cNvSpPr>
            <a:spLocks noGrp="1"/>
          </p:cNvSpPr>
          <p:nvPr>
            <p:ph type="sldNum" sz="quarter" idx="10"/>
          </p:nvPr>
        </p:nvSpPr>
        <p:spPr/>
        <p:txBody>
          <a:bodyPr/>
          <a:lstStyle/>
          <a:p>
            <a:fld id="{5C0E571B-A4FA-834B-9E7F-8EC06C901754}"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Dangers: books</a:t>
            </a:r>
            <a:r>
              <a:rPr lang="en-US" baseline="0" dirty="0" smtClean="0"/>
              <a:t> and glass from windows</a:t>
            </a:r>
          </a:p>
          <a:p>
            <a:endParaRPr lang="en-US" baseline="0" dirty="0" smtClean="0"/>
          </a:p>
          <a:p>
            <a:r>
              <a:rPr lang="en-US" baseline="0" dirty="0" smtClean="0"/>
              <a:t>Safety Strategies: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Attach the picture to the wall using a closed hook/security hanger or twist ties to attach the frame to the nail/screw.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Place a heavy curtain over windows to prevent the spread of shattered glass if they were to break.</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Move heavy and breakable items in the cabinet to the lowest possible spot.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Use an adhesive such as sticky putty to attach items to the shelves.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C0E571B-A4FA-834B-9E7F-8EC06C901754}"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 the students brainstorm</a:t>
            </a:r>
            <a:r>
              <a:rPr lang="en-US" baseline="0" dirty="0" smtClean="0"/>
              <a:t> earthquake hazards that are in their own bedroom.  Give the students two minutes to write down as many hazards in their bedroom as possible.  After two minutes, divide the students into small groups to discuss hazards in their bedrooms and safety strategies to lessen their danger.</a:t>
            </a:r>
            <a:endParaRPr lang="en-US" dirty="0"/>
          </a:p>
        </p:txBody>
      </p:sp>
      <p:sp>
        <p:nvSpPr>
          <p:cNvPr id="4" name="Slide Number Placeholder 3"/>
          <p:cNvSpPr>
            <a:spLocks noGrp="1"/>
          </p:cNvSpPr>
          <p:nvPr>
            <p:ph type="sldNum" sz="quarter" idx="10"/>
          </p:nvPr>
        </p:nvSpPr>
        <p:spPr/>
        <p:txBody>
          <a:bodyPr/>
          <a:lstStyle/>
          <a:p>
            <a:fld id="{5C0E571B-A4FA-834B-9E7F-8EC06C901754}"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effectLst/>
                <a:latin typeface="+mn-lt"/>
                <a:ea typeface="+mn-ea"/>
                <a:cs typeface="+mn-cs"/>
              </a:rPr>
              <a:t>When earthquakes happen while people are in bed, they often get out of bed with bare feet and step on broken glass as they walk around. Often, after earthquakes, the electrical system is damaged and the lights will not turn on.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An easy way to be more prepared for earthquakes that may happen at night is to keep an old pair of shoes and a flashlight by your bed. Tying your shoes and a flashlight to a leg of your bed, or placing them in a bag and tying that to a leg of your bed, will make sure the shoes do not slide across the room in the shaking. After the shaking stops, you will be able to reach down, untie the shoes, put them on and use the flashlight to more safely find your parents or evacuate your house.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C0E571B-A4FA-834B-9E7F-8EC06C901754}"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dangers do you see in this bedroom?</a:t>
            </a:r>
            <a:endParaRPr lang="en-US" dirty="0"/>
          </a:p>
        </p:txBody>
      </p:sp>
      <p:sp>
        <p:nvSpPr>
          <p:cNvPr id="4" name="Slide Number Placeholder 3"/>
          <p:cNvSpPr>
            <a:spLocks noGrp="1"/>
          </p:cNvSpPr>
          <p:nvPr>
            <p:ph type="sldNum" sz="quarter" idx="10"/>
          </p:nvPr>
        </p:nvSpPr>
        <p:spPr/>
        <p:txBody>
          <a:bodyPr/>
          <a:lstStyle/>
          <a:p>
            <a:fld id="{5C0E571B-A4FA-834B-9E7F-8EC06C901754}"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Danger:</a:t>
            </a:r>
            <a:r>
              <a:rPr lang="en-US" baseline="0" dirty="0" smtClean="0"/>
              <a:t> Mirrors above bed</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Safety Strategies: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Move mirrors to a different location.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Attach the mirror to the wall using a closed hook/security hanger or twist ties to attach the frame to the nail/screw.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Replace art above bed with soft art, such as a tapestry.</a:t>
            </a:r>
            <a:endParaRPr lang="en-US" dirty="0" smtClean="0"/>
          </a:p>
        </p:txBody>
      </p:sp>
      <p:sp>
        <p:nvSpPr>
          <p:cNvPr id="4" name="Slide Number Placeholder 3"/>
          <p:cNvSpPr>
            <a:spLocks noGrp="1"/>
          </p:cNvSpPr>
          <p:nvPr>
            <p:ph type="sldNum" sz="quarter" idx="10"/>
          </p:nvPr>
        </p:nvSpPr>
        <p:spPr/>
        <p:txBody>
          <a:bodyPr/>
          <a:lstStyle/>
          <a:p>
            <a:fld id="{5C0E571B-A4FA-834B-9E7F-8EC06C901754}"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dangers do you see in this bedroom?</a:t>
            </a:r>
            <a:endParaRPr lang="en-US" dirty="0"/>
          </a:p>
        </p:txBody>
      </p:sp>
      <p:sp>
        <p:nvSpPr>
          <p:cNvPr id="4" name="Slide Number Placeholder 3"/>
          <p:cNvSpPr>
            <a:spLocks noGrp="1"/>
          </p:cNvSpPr>
          <p:nvPr>
            <p:ph type="sldNum" sz="quarter" idx="10"/>
          </p:nvPr>
        </p:nvSpPr>
        <p:spPr/>
        <p:txBody>
          <a:bodyPr/>
          <a:lstStyle/>
          <a:p>
            <a:fld id="{5C0E571B-A4FA-834B-9E7F-8EC06C901754}"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Dangers: Heavy picture over bed, glass from picture</a:t>
            </a:r>
            <a:r>
              <a:rPr lang="en-US" baseline="0" dirty="0" smtClean="0"/>
              <a:t> frame.</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Safety Strategies: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Move picture to a different location.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Attach the picture to the wall using a closed hook/security hanger or twist ties to attach the frame to the nail/screw.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Replace art above bed with soft art, such as a tapestry.</a:t>
            </a:r>
            <a:endParaRPr lang="en-US" dirty="0" smtClean="0"/>
          </a:p>
          <a:p>
            <a:endParaRPr lang="en-US" dirty="0"/>
          </a:p>
        </p:txBody>
      </p:sp>
      <p:sp>
        <p:nvSpPr>
          <p:cNvPr id="4" name="Slide Number Placeholder 3"/>
          <p:cNvSpPr>
            <a:spLocks noGrp="1"/>
          </p:cNvSpPr>
          <p:nvPr>
            <p:ph type="sldNum" sz="quarter" idx="10"/>
          </p:nvPr>
        </p:nvSpPr>
        <p:spPr/>
        <p:txBody>
          <a:bodyPr/>
          <a:lstStyle/>
          <a:p>
            <a:fld id="{5C0E571B-A4FA-834B-9E7F-8EC06C901754}"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dangers</a:t>
            </a:r>
            <a:r>
              <a:rPr lang="en-US" baseline="0" dirty="0" smtClean="0"/>
              <a:t> do you see in this living room?</a:t>
            </a:r>
            <a:endParaRPr lang="en-US" dirty="0"/>
          </a:p>
        </p:txBody>
      </p:sp>
      <p:sp>
        <p:nvSpPr>
          <p:cNvPr id="4" name="Slide Number Placeholder 3"/>
          <p:cNvSpPr>
            <a:spLocks noGrp="1"/>
          </p:cNvSpPr>
          <p:nvPr>
            <p:ph type="sldNum" sz="quarter" idx="10"/>
          </p:nvPr>
        </p:nvSpPr>
        <p:spPr/>
        <p:txBody>
          <a:bodyPr/>
          <a:lstStyle/>
          <a:p>
            <a:fld id="{5C0E571B-A4FA-834B-9E7F-8EC06C901754}"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Danger: </a:t>
            </a:r>
            <a:r>
              <a:rPr lang="en-US" baseline="0" dirty="0" smtClean="0"/>
              <a:t>pictures above couch, glass window and door.</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Safety Strategies: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Move pictures to a different location.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Attach the pictures to the wall using a closed hook/security hanger or twist ties to attach the frame to the nail/screw.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Replace art above the couch with soft art, such as a tapestry.</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Don’t have sitting areas located directly next to glass door/window.</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Place a heavy curtain over windows to prevent the spread of shattered glass if they were to break.</a:t>
            </a:r>
            <a:endParaRPr lang="en-US" dirty="0" smtClean="0"/>
          </a:p>
        </p:txBody>
      </p:sp>
      <p:sp>
        <p:nvSpPr>
          <p:cNvPr id="4" name="Slide Number Placeholder 3"/>
          <p:cNvSpPr>
            <a:spLocks noGrp="1"/>
          </p:cNvSpPr>
          <p:nvPr>
            <p:ph type="sldNum" sz="quarter" idx="10"/>
          </p:nvPr>
        </p:nvSpPr>
        <p:spPr/>
        <p:txBody>
          <a:bodyPr/>
          <a:lstStyle/>
          <a:p>
            <a:fld id="{5C0E571B-A4FA-834B-9E7F-8EC06C901754}"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dangers do you see in this living</a:t>
            </a:r>
            <a:r>
              <a:rPr lang="en-US" baseline="0" dirty="0" smtClean="0"/>
              <a:t> </a:t>
            </a:r>
            <a:r>
              <a:rPr lang="en-US" dirty="0" smtClean="0"/>
              <a:t>room?</a:t>
            </a:r>
            <a:endParaRPr lang="en-US" dirty="0"/>
          </a:p>
        </p:txBody>
      </p:sp>
      <p:sp>
        <p:nvSpPr>
          <p:cNvPr id="4" name="Slide Number Placeholder 3"/>
          <p:cNvSpPr>
            <a:spLocks noGrp="1"/>
          </p:cNvSpPr>
          <p:nvPr>
            <p:ph type="sldNum" sz="quarter" idx="10"/>
          </p:nvPr>
        </p:nvSpPr>
        <p:spPr/>
        <p:txBody>
          <a:bodyPr/>
          <a:lstStyle/>
          <a:p>
            <a:fld id="{5C0E571B-A4FA-834B-9E7F-8EC06C901754}"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Dangers: Tall</a:t>
            </a:r>
            <a:r>
              <a:rPr lang="en-US" baseline="0" dirty="0" smtClean="0"/>
              <a:t> h</a:t>
            </a:r>
            <a:r>
              <a:rPr lang="en-US" dirty="0" smtClean="0"/>
              <a:t>eavy cabinet,</a:t>
            </a:r>
            <a:r>
              <a:rPr lang="en-US" baseline="0" dirty="0" smtClean="0"/>
              <a:t> g</a:t>
            </a:r>
            <a:r>
              <a:rPr lang="en-US" dirty="0" smtClean="0"/>
              <a:t>lass from</a:t>
            </a:r>
            <a:r>
              <a:rPr lang="en-US" baseline="0" dirty="0" smtClean="0"/>
              <a:t> window, cabinet and painting; </a:t>
            </a:r>
          </a:p>
          <a:p>
            <a:endParaRPr lang="en-US" baseline="0" dirty="0" smtClean="0"/>
          </a:p>
          <a:p>
            <a:r>
              <a:rPr lang="en-US" baseline="0" dirty="0" smtClean="0"/>
              <a:t>Safety Strategies: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Attach the picture to the wall using a closed hook/security hanger or twist ties to attach the frame to the nail/screw.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Place a heavy curtain over windows to prevent the spread of shattered glass if they were to break.</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Move heavy and breakable items in the cabinet to the lowest possible spot.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Use latches on cabinet doors to prevent items from falling out.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Use an adhesive such as sticky putty to attach items to the shelves.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C0E571B-A4FA-834B-9E7F-8EC06C901754}"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7F532500-F534-624A-A6FA-872DC29738A2}" type="datetimeFigureOut">
              <a:rPr lang="en-US" smtClean="0"/>
              <a:pPr/>
              <a:t>8/31/2012</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180F5C04-54C4-834E-9F48-CDBDCDDD914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532500-F534-624A-A6FA-872DC29738A2}" type="datetimeFigureOut">
              <a:rPr lang="en-US" smtClean="0"/>
              <a:pPr/>
              <a:t>8/31/2012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0F5C04-54C4-834E-9F48-CDBDCDDD914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7F532500-F534-624A-A6FA-872DC29738A2}" type="datetimeFigureOut">
              <a:rPr lang="en-US" smtClean="0"/>
              <a:pPr/>
              <a:t>8/31/2012</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180F5C04-54C4-834E-9F48-CDBDCDDD914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F532500-F534-624A-A6FA-872DC29738A2}" type="datetimeFigureOut">
              <a:rPr lang="en-US" smtClean="0"/>
              <a:pPr/>
              <a:t>8/31/2012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80F5C04-54C4-834E-9F48-CDBDCDDD9145}"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F532500-F534-624A-A6FA-872DC29738A2}" type="datetimeFigureOut">
              <a:rPr lang="en-US" smtClean="0"/>
              <a:pPr/>
              <a:t>8/31/2012</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180F5C04-54C4-834E-9F48-CDBDCDDD9145}"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7F532500-F534-624A-A6FA-872DC29738A2}" type="datetimeFigureOut">
              <a:rPr lang="en-US" smtClean="0"/>
              <a:pPr/>
              <a:t>8/31/2012</a:t>
            </a:fld>
            <a:endParaRPr lang="en-US"/>
          </a:p>
        </p:txBody>
      </p:sp>
      <p:sp>
        <p:nvSpPr>
          <p:cNvPr id="10" name="Slide Number Placeholder 9"/>
          <p:cNvSpPr>
            <a:spLocks noGrp="1"/>
          </p:cNvSpPr>
          <p:nvPr>
            <p:ph type="sldNum" sz="quarter" idx="16"/>
          </p:nvPr>
        </p:nvSpPr>
        <p:spPr/>
        <p:txBody>
          <a:bodyPr rtlCol="0"/>
          <a:lstStyle/>
          <a:p>
            <a:fld id="{180F5C04-54C4-834E-9F48-CDBDCDDD9145}"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7F532500-F534-624A-A6FA-872DC29738A2}" type="datetimeFigureOut">
              <a:rPr lang="en-US" smtClean="0"/>
              <a:pPr/>
              <a:t>8/31/2012</a:t>
            </a:fld>
            <a:endParaRPr lang="en-US"/>
          </a:p>
        </p:txBody>
      </p:sp>
      <p:sp>
        <p:nvSpPr>
          <p:cNvPr id="12" name="Slide Number Placeholder 11"/>
          <p:cNvSpPr>
            <a:spLocks noGrp="1"/>
          </p:cNvSpPr>
          <p:nvPr>
            <p:ph type="sldNum" sz="quarter" idx="16"/>
          </p:nvPr>
        </p:nvSpPr>
        <p:spPr/>
        <p:txBody>
          <a:bodyPr rtlCol="0"/>
          <a:lstStyle/>
          <a:p>
            <a:fld id="{180F5C04-54C4-834E-9F48-CDBDCDDD9145}"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F532500-F534-624A-A6FA-872DC29738A2}" type="datetimeFigureOut">
              <a:rPr lang="en-US" smtClean="0"/>
              <a:pPr/>
              <a:t>8/31/2012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80F5C04-54C4-834E-9F48-CDBDCDDD914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532500-F534-624A-A6FA-872DC29738A2}" type="datetimeFigureOut">
              <a:rPr lang="en-US" smtClean="0"/>
              <a:pPr/>
              <a:t>8/31/2012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180F5C04-54C4-834E-9F48-CDBDCDDD914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F532500-F534-624A-A6FA-872DC29738A2}" type="datetimeFigureOut">
              <a:rPr lang="en-US" smtClean="0"/>
              <a:pPr/>
              <a:t>8/31/2012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80F5C04-54C4-834E-9F48-CDBDCDDD9145}"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7F532500-F534-624A-A6FA-872DC29738A2}" type="datetimeFigureOut">
              <a:rPr lang="en-US" smtClean="0"/>
              <a:pPr/>
              <a:t>8/31/2012</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180F5C04-54C4-834E-9F48-CDBDCDDD9145}"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F532500-F534-624A-A6FA-872DC29738A2}" type="datetimeFigureOut">
              <a:rPr lang="en-US" smtClean="0"/>
              <a:pPr/>
              <a:t>8/31/2012</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80F5C04-54C4-834E-9F48-CDBDCDDD914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Rebekah.green@wwu.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5222" y="4101183"/>
            <a:ext cx="6477000" cy="1828800"/>
          </a:xfrm>
        </p:spPr>
        <p:txBody>
          <a:bodyPr>
            <a:normAutofit/>
          </a:bodyPr>
          <a:lstStyle/>
          <a:p>
            <a:pPr algn="ctr"/>
            <a:r>
              <a:rPr lang="en-US" sz="3600" dirty="0" smtClean="0"/>
              <a:t>Home </a:t>
            </a:r>
            <a:r>
              <a:rPr lang="en-US" sz="3600" dirty="0" smtClean="0"/>
              <a:t>Safety</a:t>
            </a:r>
            <a:endParaRPr lang="en-US" sz="3600" dirty="0"/>
          </a:p>
        </p:txBody>
      </p:sp>
      <p:sp>
        <p:nvSpPr>
          <p:cNvPr id="6" name="Subtitle 5"/>
          <p:cNvSpPr>
            <a:spLocks noGrp="1"/>
          </p:cNvSpPr>
          <p:nvPr>
            <p:ph type="subTitle" idx="1"/>
          </p:nvPr>
        </p:nvSpPr>
        <p:spPr/>
        <p:txBody>
          <a:bodyPr/>
          <a:lstStyle/>
          <a:p>
            <a:r>
              <a:rPr lang="en-US" dirty="0" smtClean="0"/>
              <a:t>Identifying hazards and safety strategies</a:t>
            </a:r>
            <a:endParaRPr lang="en-US" dirty="0"/>
          </a:p>
        </p:txBody>
      </p:sp>
      <p:pic>
        <p:nvPicPr>
          <p:cNvPr id="7" name="Picture 6" descr="hazardhuntcleansmaller2.jpg"/>
          <p:cNvPicPr>
            <a:picLocks noChangeAspect="1"/>
          </p:cNvPicPr>
          <p:nvPr/>
        </p:nvPicPr>
        <p:blipFill>
          <a:blip r:embed="rId3">
            <a:alphaModFix amt="60000"/>
          </a:blip>
          <a:stretch>
            <a:fillRect/>
          </a:stretch>
        </p:blipFill>
        <p:spPr>
          <a:xfrm>
            <a:off x="1960480" y="843120"/>
            <a:ext cx="5233696" cy="4082284"/>
          </a:xfrm>
          <a:prstGeom prst="rect">
            <a:avLst/>
          </a:prstGeom>
        </p:spPr>
      </p:pic>
      <p:sp>
        <p:nvSpPr>
          <p:cNvPr id="5" name="TextBox 4"/>
          <p:cNvSpPr txBox="1"/>
          <p:nvPr/>
        </p:nvSpPr>
        <p:spPr>
          <a:xfrm>
            <a:off x="0" y="6050037"/>
            <a:ext cx="2362200" cy="646331"/>
          </a:xfrm>
          <a:prstGeom prst="rect">
            <a:avLst/>
          </a:prstGeom>
          <a:noFill/>
        </p:spPr>
        <p:txBody>
          <a:bodyPr wrap="square" rtlCol="0">
            <a:spAutoFit/>
          </a:bodyPr>
          <a:lstStyle/>
          <a:p>
            <a:r>
              <a:rPr lang="en-US" dirty="0" smtClean="0"/>
              <a:t>Outsmart the Quake!</a:t>
            </a:r>
          </a:p>
          <a:p>
            <a:r>
              <a:rPr lang="en-US" dirty="0" smtClean="0"/>
              <a:t>Lesson 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21612" y="0"/>
            <a:ext cx="6539396" cy="6858000"/>
          </a:xfrm>
          <a:prstGeom prst="rect">
            <a:avLst/>
          </a:prstGeom>
        </p:spPr>
      </p:pic>
      <p:sp>
        <p:nvSpPr>
          <p:cNvPr id="6" name="TextBox 5"/>
          <p:cNvSpPr txBox="1"/>
          <p:nvPr/>
        </p:nvSpPr>
        <p:spPr>
          <a:xfrm>
            <a:off x="7981154" y="6457890"/>
            <a:ext cx="1162846" cy="400110"/>
          </a:xfrm>
          <a:prstGeom prst="rect">
            <a:avLst/>
          </a:prstGeom>
          <a:noFill/>
        </p:spPr>
        <p:txBody>
          <a:bodyPr wrap="square" rtlCol="0">
            <a:spAutoFit/>
          </a:bodyPr>
          <a:lstStyle/>
          <a:p>
            <a:r>
              <a:rPr lang="en-US" sz="1000" dirty="0" smtClean="0">
                <a:solidFill>
                  <a:schemeClr val="tx1">
                    <a:lumMod val="50000"/>
                    <a:lumOff val="50000"/>
                  </a:schemeClr>
                </a:solidFill>
              </a:rPr>
              <a:t>Photo by</a:t>
            </a:r>
          </a:p>
          <a:p>
            <a:r>
              <a:rPr lang="en-US" sz="1000" dirty="0" smtClean="0">
                <a:solidFill>
                  <a:schemeClr val="tx1">
                    <a:lumMod val="50000"/>
                    <a:lumOff val="50000"/>
                  </a:schemeClr>
                </a:solidFill>
              </a:rPr>
              <a:t>Ryan Bainbridge</a:t>
            </a:r>
            <a:endParaRPr lang="en-US" sz="1000" dirty="0">
              <a:solidFill>
                <a:schemeClr val="tx1">
                  <a:lumMod val="50000"/>
                  <a:lumOff val="50000"/>
                </a:schemeClr>
              </a:solidFill>
            </a:endParaRPr>
          </a:p>
        </p:txBody>
      </p:sp>
      <p:sp>
        <p:nvSpPr>
          <p:cNvPr id="5" name="Oval 4"/>
          <p:cNvSpPr/>
          <p:nvPr/>
        </p:nvSpPr>
        <p:spPr>
          <a:xfrm>
            <a:off x="1075766" y="759177"/>
            <a:ext cx="2847124" cy="6340869"/>
          </a:xfrm>
          <a:prstGeom prst="ellipse">
            <a:avLst/>
          </a:prstGeom>
          <a:noFill/>
          <a:ln w="25400">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4120444" y="2497666"/>
            <a:ext cx="1030112" cy="1467555"/>
          </a:xfrm>
          <a:prstGeom prst="ellipse">
            <a:avLst/>
          </a:prstGeom>
          <a:noFill/>
          <a:ln w="25400">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5997222" y="1600200"/>
            <a:ext cx="1640657" cy="2915356"/>
          </a:xfrm>
          <a:prstGeom prst="ellipse">
            <a:avLst/>
          </a:prstGeom>
          <a:noFill/>
          <a:ln w="25400">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4326632" y="3965221"/>
            <a:ext cx="1030112" cy="1467555"/>
          </a:xfrm>
          <a:prstGeom prst="ellipse">
            <a:avLst/>
          </a:prstGeom>
          <a:noFill/>
          <a:ln w="25400">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6681566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012 Feb to May 044.JPG"/>
          <p:cNvPicPr>
            <a:picLocks noGrp="1" noChangeAspect="1"/>
          </p:cNvPicPr>
          <p:nvPr>
            <p:ph sz="quarter" idx="1"/>
          </p:nvPr>
        </p:nvPicPr>
        <p:blipFill rotWithShape="1">
          <a:blip r:embed="rId3"/>
          <a:srcRect l="-1160" r="-2832"/>
          <a:stretch/>
        </p:blipFill>
        <p:spPr>
          <a:xfrm>
            <a:off x="-98778" y="0"/>
            <a:ext cx="9504526" cy="6858000"/>
          </a:xfrm>
        </p:spPr>
      </p:pic>
      <p:sp>
        <p:nvSpPr>
          <p:cNvPr id="5" name="TextBox 4"/>
          <p:cNvSpPr txBox="1"/>
          <p:nvPr/>
        </p:nvSpPr>
        <p:spPr>
          <a:xfrm>
            <a:off x="7732889" y="6611779"/>
            <a:ext cx="1411111" cy="246221"/>
          </a:xfrm>
          <a:prstGeom prst="rect">
            <a:avLst/>
          </a:prstGeom>
          <a:noFill/>
        </p:spPr>
        <p:txBody>
          <a:bodyPr wrap="square" rtlCol="0">
            <a:spAutoFit/>
          </a:bodyPr>
          <a:lstStyle/>
          <a:p>
            <a:pPr algn="r"/>
            <a:r>
              <a:rPr lang="en-US" sz="1000" dirty="0" smtClean="0">
                <a:solidFill>
                  <a:schemeClr val="bg1">
                    <a:lumMod val="50000"/>
                  </a:schemeClr>
                </a:solidFill>
              </a:rPr>
              <a:t>Photo by Nora Jagielo</a:t>
            </a:r>
            <a:endParaRPr lang="en-US" sz="10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012 Feb to May 044.JPG"/>
          <p:cNvPicPr>
            <a:picLocks noGrp="1" noChangeAspect="1"/>
          </p:cNvPicPr>
          <p:nvPr>
            <p:ph sz="quarter" idx="1"/>
          </p:nvPr>
        </p:nvPicPr>
        <p:blipFill rotWithShape="1">
          <a:blip r:embed="rId3"/>
          <a:srcRect l="-1160" r="-2832"/>
          <a:stretch/>
        </p:blipFill>
        <p:spPr>
          <a:xfrm>
            <a:off x="-98778" y="0"/>
            <a:ext cx="9504526" cy="6858000"/>
          </a:xfrm>
        </p:spPr>
      </p:pic>
      <p:sp>
        <p:nvSpPr>
          <p:cNvPr id="5" name="TextBox 4"/>
          <p:cNvSpPr txBox="1"/>
          <p:nvPr/>
        </p:nvSpPr>
        <p:spPr>
          <a:xfrm>
            <a:off x="7732889" y="6611779"/>
            <a:ext cx="1411111" cy="246221"/>
          </a:xfrm>
          <a:prstGeom prst="rect">
            <a:avLst/>
          </a:prstGeom>
          <a:noFill/>
        </p:spPr>
        <p:txBody>
          <a:bodyPr wrap="square" rtlCol="0">
            <a:spAutoFit/>
          </a:bodyPr>
          <a:lstStyle/>
          <a:p>
            <a:pPr algn="r"/>
            <a:r>
              <a:rPr lang="en-US" sz="1000" dirty="0" smtClean="0">
                <a:solidFill>
                  <a:schemeClr val="bg1">
                    <a:lumMod val="50000"/>
                  </a:schemeClr>
                </a:solidFill>
              </a:rPr>
              <a:t>Photo by Nora Jagielo</a:t>
            </a:r>
            <a:endParaRPr lang="en-US" sz="1000" dirty="0">
              <a:solidFill>
                <a:schemeClr val="bg1">
                  <a:lumMod val="50000"/>
                </a:schemeClr>
              </a:solidFill>
            </a:endParaRPr>
          </a:p>
        </p:txBody>
      </p:sp>
      <p:sp>
        <p:nvSpPr>
          <p:cNvPr id="6" name="Oval 5"/>
          <p:cNvSpPr/>
          <p:nvPr/>
        </p:nvSpPr>
        <p:spPr>
          <a:xfrm>
            <a:off x="0" y="0"/>
            <a:ext cx="2162635" cy="926699"/>
          </a:xfrm>
          <a:prstGeom prst="ellipse">
            <a:avLst/>
          </a:prstGeom>
          <a:noFill/>
          <a:ln w="25400">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0" y="1417638"/>
            <a:ext cx="3668889" cy="2321806"/>
          </a:xfrm>
          <a:prstGeom prst="ellipse">
            <a:avLst/>
          </a:prstGeom>
          <a:noFill/>
          <a:ln w="25400">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3937000" y="579438"/>
            <a:ext cx="3372556" cy="2666118"/>
          </a:xfrm>
          <a:prstGeom prst="ellipse">
            <a:avLst/>
          </a:prstGeom>
          <a:noFill/>
          <a:ln w="25400">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8462659" y="1417638"/>
            <a:ext cx="606778" cy="3210806"/>
          </a:xfrm>
          <a:prstGeom prst="ellipse">
            <a:avLst/>
          </a:prstGeom>
          <a:noFill/>
          <a:ln w="25400">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4868298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012 Feb to May 043.JPG"/>
          <p:cNvPicPr>
            <a:picLocks noGrp="1" noChangeAspect="1"/>
          </p:cNvPicPr>
          <p:nvPr>
            <p:ph sz="quarter" idx="1"/>
          </p:nvPr>
        </p:nvPicPr>
        <p:blipFill rotWithShape="1">
          <a:blip r:embed="rId3"/>
          <a:srcRect l="-1153" r="-2274"/>
          <a:stretch/>
        </p:blipFill>
        <p:spPr>
          <a:xfrm>
            <a:off x="-98778" y="0"/>
            <a:ext cx="9453034" cy="6858000"/>
          </a:xfrm>
        </p:spPr>
      </p:pic>
      <p:sp>
        <p:nvSpPr>
          <p:cNvPr id="5" name="TextBox 4"/>
          <p:cNvSpPr txBox="1"/>
          <p:nvPr/>
        </p:nvSpPr>
        <p:spPr>
          <a:xfrm>
            <a:off x="7732889" y="6611779"/>
            <a:ext cx="1411111" cy="246221"/>
          </a:xfrm>
          <a:prstGeom prst="rect">
            <a:avLst/>
          </a:prstGeom>
          <a:noFill/>
        </p:spPr>
        <p:txBody>
          <a:bodyPr wrap="square" rtlCol="0">
            <a:spAutoFit/>
          </a:bodyPr>
          <a:lstStyle/>
          <a:p>
            <a:pPr algn="r"/>
            <a:r>
              <a:rPr lang="en-US" sz="1000" dirty="0" smtClean="0">
                <a:solidFill>
                  <a:schemeClr val="bg1">
                    <a:lumMod val="50000"/>
                  </a:schemeClr>
                </a:solidFill>
              </a:rPr>
              <a:t>Photo by Nora Jagielo</a:t>
            </a:r>
            <a:endParaRPr lang="en-US" sz="10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012 Feb to May 043.JPG"/>
          <p:cNvPicPr>
            <a:picLocks noGrp="1" noChangeAspect="1"/>
          </p:cNvPicPr>
          <p:nvPr>
            <p:ph sz="quarter" idx="1"/>
          </p:nvPr>
        </p:nvPicPr>
        <p:blipFill rotWithShape="1">
          <a:blip r:embed="rId3"/>
          <a:srcRect l="-1153" r="-2274"/>
          <a:stretch/>
        </p:blipFill>
        <p:spPr>
          <a:xfrm>
            <a:off x="-98778" y="0"/>
            <a:ext cx="9453034" cy="6858000"/>
          </a:xfrm>
        </p:spPr>
      </p:pic>
      <p:sp>
        <p:nvSpPr>
          <p:cNvPr id="5" name="TextBox 4"/>
          <p:cNvSpPr txBox="1"/>
          <p:nvPr/>
        </p:nvSpPr>
        <p:spPr>
          <a:xfrm>
            <a:off x="7732889" y="6611779"/>
            <a:ext cx="1411111" cy="246221"/>
          </a:xfrm>
          <a:prstGeom prst="rect">
            <a:avLst/>
          </a:prstGeom>
          <a:noFill/>
        </p:spPr>
        <p:txBody>
          <a:bodyPr wrap="square" rtlCol="0">
            <a:spAutoFit/>
          </a:bodyPr>
          <a:lstStyle/>
          <a:p>
            <a:pPr algn="r"/>
            <a:r>
              <a:rPr lang="en-US" sz="1000" dirty="0" smtClean="0">
                <a:solidFill>
                  <a:schemeClr val="bg1">
                    <a:lumMod val="50000"/>
                  </a:schemeClr>
                </a:solidFill>
              </a:rPr>
              <a:t>Photo by Nora Jagielo</a:t>
            </a:r>
            <a:endParaRPr lang="en-US" sz="1000" dirty="0">
              <a:solidFill>
                <a:schemeClr val="bg1">
                  <a:lumMod val="50000"/>
                </a:schemeClr>
              </a:solidFill>
            </a:endParaRPr>
          </a:p>
        </p:txBody>
      </p:sp>
      <p:sp>
        <p:nvSpPr>
          <p:cNvPr id="6" name="Oval 5"/>
          <p:cNvSpPr/>
          <p:nvPr/>
        </p:nvSpPr>
        <p:spPr>
          <a:xfrm>
            <a:off x="0" y="1157112"/>
            <a:ext cx="2723444" cy="3598332"/>
          </a:xfrm>
          <a:prstGeom prst="ellipse">
            <a:avLst/>
          </a:prstGeom>
          <a:noFill/>
          <a:ln w="25400">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3570065" y="1570039"/>
            <a:ext cx="3467081" cy="1731962"/>
          </a:xfrm>
          <a:prstGeom prst="ellipse">
            <a:avLst/>
          </a:prstGeom>
          <a:noFill/>
          <a:ln w="25400">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7737061" y="1157112"/>
            <a:ext cx="1265828" cy="4969052"/>
          </a:xfrm>
          <a:prstGeom prst="ellipse">
            <a:avLst/>
          </a:prstGeom>
          <a:noFill/>
          <a:ln w="25400">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1616934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sz="quarter" idx="1"/>
          </p:nvPr>
        </p:nvSpPr>
        <p:spPr/>
        <p:txBody>
          <a:bodyPr/>
          <a:lstStyle/>
          <a:p>
            <a:pPr>
              <a:buNone/>
            </a:pPr>
            <a:r>
              <a:rPr lang="en-US" dirty="0" smtClean="0"/>
              <a:t>What hazards are in your bedroom?</a:t>
            </a:r>
          </a:p>
          <a:p>
            <a:endParaRPr lang="en-US" dirty="0" smtClean="0"/>
          </a:p>
          <a:p>
            <a:pPr>
              <a:buNone/>
            </a:pPr>
            <a:r>
              <a:rPr lang="en-US" dirty="0" smtClean="0"/>
              <a:t>What could you do to eliminate those hazards?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62587" y="0"/>
            <a:ext cx="6948785" cy="6393723"/>
          </a:xfrm>
          <a:prstGeom prst="rect">
            <a:avLst/>
          </a:prstGeom>
        </p:spPr>
      </p:pic>
      <p:sp>
        <p:nvSpPr>
          <p:cNvPr id="6" name="Oval 5"/>
          <p:cNvSpPr/>
          <p:nvPr/>
        </p:nvSpPr>
        <p:spPr>
          <a:xfrm>
            <a:off x="3403865" y="2395640"/>
            <a:ext cx="3810358" cy="3700360"/>
          </a:xfrm>
          <a:prstGeom prst="ellipse">
            <a:avLst/>
          </a:prstGeom>
          <a:noFill/>
          <a:ln w="381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820738" y="6393723"/>
            <a:ext cx="3499839" cy="646331"/>
          </a:xfrm>
          <a:prstGeom prst="rect">
            <a:avLst/>
          </a:prstGeom>
          <a:noFill/>
        </p:spPr>
        <p:txBody>
          <a:bodyPr wrap="none" rtlCol="0">
            <a:spAutoFit/>
          </a:bodyPr>
          <a:lstStyle/>
          <a:p>
            <a:r>
              <a:rPr lang="en-US" dirty="0" smtClean="0"/>
              <a:t>Attach shoes and a flashlight to bed</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sz="quarter" idx="1"/>
          </p:nvPr>
        </p:nvSpPr>
        <p:spPr/>
        <p:txBody>
          <a:bodyPr>
            <a:normAutofit/>
          </a:bodyPr>
          <a:lstStyle/>
          <a:p>
            <a:pPr>
              <a:buNone/>
            </a:pPr>
            <a:endParaRPr lang="en-US" sz="2000" i="1" dirty="0" smtClean="0"/>
          </a:p>
          <a:p>
            <a:pPr>
              <a:buNone/>
            </a:pPr>
            <a:endParaRPr lang="en-US" sz="2000" dirty="0" smtClean="0"/>
          </a:p>
          <a:p>
            <a:pPr>
              <a:buNone/>
            </a:pPr>
            <a:r>
              <a:rPr lang="en-US" sz="2000" dirty="0" smtClean="0"/>
              <a:t>Outsmart the Quake! lesson plans are intended to support 6th-8th grade student learning about disaster preparedness in conjunction with the Washington State ShakeOut drill. The lessons were developed in 2012 by Western Washington University students Nora Jagielo, Pamela Griswold, Spencer Andrich, Pat </a:t>
            </a:r>
            <a:r>
              <a:rPr lang="en-US" sz="2000" dirty="0" err="1" smtClean="0"/>
              <a:t>Chappelle</a:t>
            </a:r>
            <a:r>
              <a:rPr lang="en-US" sz="2000" dirty="0" smtClean="0"/>
              <a:t> and Ryan Bainbridge as part of the Disaster Risk Reduction Planning Studio. </a:t>
            </a:r>
          </a:p>
          <a:p>
            <a:pPr>
              <a:buNone/>
            </a:pPr>
            <a:endParaRPr lang="en-US" sz="2000" dirty="0" smtClean="0"/>
          </a:p>
          <a:p>
            <a:pPr>
              <a:buNone/>
            </a:pPr>
            <a:r>
              <a:rPr lang="en-US" sz="2000" dirty="0" smtClean="0"/>
              <a:t>If you have questions, comments or concerns, please contact Dr. Rebekah Green at Western Washington University’s Resilience Institute. </a:t>
            </a:r>
            <a:r>
              <a:rPr lang="en-US" sz="2000" dirty="0" smtClean="0">
                <a:hlinkClick r:id="rId2"/>
              </a:rPr>
              <a:t>Rebekah.green@wwu.edu</a:t>
            </a:r>
            <a:r>
              <a:rPr lang="en-US" sz="2000" dirty="0" smtClean="0"/>
              <a:t>.</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 Safety</a:t>
            </a:r>
            <a:endParaRPr lang="en-US" dirty="0"/>
          </a:p>
        </p:txBody>
      </p:sp>
      <p:sp>
        <p:nvSpPr>
          <p:cNvPr id="3" name="Content Placeholder 2"/>
          <p:cNvSpPr>
            <a:spLocks noGrp="1"/>
          </p:cNvSpPr>
          <p:nvPr>
            <p:ph sz="quarter" idx="1"/>
          </p:nvPr>
        </p:nvSpPr>
        <p:spPr/>
        <p:txBody>
          <a:bodyPr/>
          <a:lstStyle/>
          <a:p>
            <a:r>
              <a:rPr lang="en-US" dirty="0" smtClean="0"/>
              <a:t>In this lesson you will learn about dangers an earthquake can cause in your home and safety strategies to reduce these dangers.</a:t>
            </a:r>
            <a:br>
              <a:rPr lang="en-US" dirty="0" smtClean="0"/>
            </a:br>
            <a:endParaRPr lang="en-US" dirty="0" smtClean="0"/>
          </a:p>
          <a:p>
            <a:r>
              <a:rPr lang="en-US" dirty="0" smtClean="0"/>
              <a:t>By the end of this lesson you will be able to:</a:t>
            </a:r>
          </a:p>
          <a:p>
            <a:pPr lvl="1"/>
            <a:r>
              <a:rPr lang="en-US" dirty="0" smtClean="0"/>
              <a:t>Visually screen a room for earthquake dangers</a:t>
            </a:r>
          </a:p>
          <a:p>
            <a:pPr lvl="1"/>
            <a:r>
              <a:rPr lang="en-US" dirty="0" smtClean="0"/>
              <a:t>Apply safety strategies to </a:t>
            </a:r>
            <a:r>
              <a:rPr lang="en-US" smtClean="0"/>
              <a:t>reduce these dangers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012 Feb to May 054.JPG"/>
          <p:cNvPicPr>
            <a:picLocks noGrp="1" noChangeAspect="1"/>
          </p:cNvPicPr>
          <p:nvPr>
            <p:ph sz="quarter" idx="1"/>
          </p:nvPr>
        </p:nvPicPr>
        <p:blipFill rotWithShape="1">
          <a:blip r:embed="rId3"/>
          <a:srcRect l="-1140" r="2902"/>
          <a:stretch/>
        </p:blipFill>
        <p:spPr>
          <a:xfrm>
            <a:off x="-114856" y="-1"/>
            <a:ext cx="9258856" cy="6854265"/>
          </a:xfrm>
        </p:spPr>
      </p:pic>
      <p:sp>
        <p:nvSpPr>
          <p:cNvPr id="3" name="TextBox 2"/>
          <p:cNvSpPr txBox="1"/>
          <p:nvPr/>
        </p:nvSpPr>
        <p:spPr>
          <a:xfrm>
            <a:off x="7718778" y="6608043"/>
            <a:ext cx="1425222" cy="249957"/>
          </a:xfrm>
          <a:prstGeom prst="rect">
            <a:avLst/>
          </a:prstGeom>
          <a:noFill/>
        </p:spPr>
        <p:txBody>
          <a:bodyPr wrap="square" rtlCol="0">
            <a:spAutoFit/>
          </a:bodyPr>
          <a:lstStyle/>
          <a:p>
            <a:pPr algn="r"/>
            <a:r>
              <a:rPr lang="en-US" sz="1000" dirty="0" smtClean="0"/>
              <a:t>Photo by Nora Jagielo</a:t>
            </a:r>
            <a:endParaRPr lang="en-US" sz="1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012 Feb to May 054.JPG"/>
          <p:cNvPicPr>
            <a:picLocks noGrp="1" noChangeAspect="1"/>
          </p:cNvPicPr>
          <p:nvPr>
            <p:ph sz="quarter" idx="1"/>
          </p:nvPr>
        </p:nvPicPr>
        <p:blipFill rotWithShape="1">
          <a:blip r:embed="rId3"/>
          <a:srcRect l="-1140" r="2902"/>
          <a:stretch/>
        </p:blipFill>
        <p:spPr>
          <a:xfrm>
            <a:off x="-114856" y="-1"/>
            <a:ext cx="9258856" cy="6854265"/>
          </a:xfrm>
        </p:spPr>
      </p:pic>
      <p:sp>
        <p:nvSpPr>
          <p:cNvPr id="3" name="TextBox 2"/>
          <p:cNvSpPr txBox="1"/>
          <p:nvPr/>
        </p:nvSpPr>
        <p:spPr>
          <a:xfrm>
            <a:off x="7718778" y="6608043"/>
            <a:ext cx="1425222" cy="249957"/>
          </a:xfrm>
          <a:prstGeom prst="rect">
            <a:avLst/>
          </a:prstGeom>
          <a:noFill/>
        </p:spPr>
        <p:txBody>
          <a:bodyPr wrap="square" rtlCol="0">
            <a:spAutoFit/>
          </a:bodyPr>
          <a:lstStyle/>
          <a:p>
            <a:pPr algn="r"/>
            <a:r>
              <a:rPr lang="en-US" sz="1000" dirty="0" smtClean="0"/>
              <a:t>Photo by Nora Jagielo</a:t>
            </a:r>
            <a:endParaRPr lang="en-US" sz="1000" dirty="0"/>
          </a:p>
        </p:txBody>
      </p:sp>
      <p:sp>
        <p:nvSpPr>
          <p:cNvPr id="6" name="Oval 5"/>
          <p:cNvSpPr/>
          <p:nvPr/>
        </p:nvSpPr>
        <p:spPr>
          <a:xfrm>
            <a:off x="612649" y="973667"/>
            <a:ext cx="1704460" cy="1961444"/>
          </a:xfrm>
          <a:prstGeom prst="ellipse">
            <a:avLst/>
          </a:prstGeom>
          <a:noFill/>
          <a:ln w="25400">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9004564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24593" y="0"/>
            <a:ext cx="6556561" cy="6858000"/>
          </a:xfrm>
          <a:prstGeom prst="rect">
            <a:avLst/>
          </a:prstGeom>
        </p:spPr>
      </p:pic>
      <p:sp>
        <p:nvSpPr>
          <p:cNvPr id="5" name="TextBox 4"/>
          <p:cNvSpPr txBox="1"/>
          <p:nvPr/>
        </p:nvSpPr>
        <p:spPr>
          <a:xfrm>
            <a:off x="7981154" y="6457890"/>
            <a:ext cx="1162846" cy="400110"/>
          </a:xfrm>
          <a:prstGeom prst="rect">
            <a:avLst/>
          </a:prstGeom>
          <a:noFill/>
        </p:spPr>
        <p:txBody>
          <a:bodyPr wrap="square" rtlCol="0">
            <a:spAutoFit/>
          </a:bodyPr>
          <a:lstStyle/>
          <a:p>
            <a:r>
              <a:rPr lang="en-US" sz="1000" dirty="0" smtClean="0">
                <a:solidFill>
                  <a:schemeClr val="tx1">
                    <a:lumMod val="50000"/>
                    <a:lumOff val="50000"/>
                  </a:schemeClr>
                </a:solidFill>
              </a:rPr>
              <a:t>Photo by</a:t>
            </a:r>
          </a:p>
          <a:p>
            <a:r>
              <a:rPr lang="en-US" sz="1000" dirty="0" smtClean="0">
                <a:solidFill>
                  <a:schemeClr val="tx1">
                    <a:lumMod val="50000"/>
                    <a:lumOff val="50000"/>
                  </a:schemeClr>
                </a:solidFill>
              </a:rPr>
              <a:t>Ryan Bainbridge</a:t>
            </a:r>
            <a:endParaRPr lang="en-US" sz="10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24593" y="0"/>
            <a:ext cx="6556561" cy="6858000"/>
          </a:xfrm>
          <a:prstGeom prst="rect">
            <a:avLst/>
          </a:prstGeom>
        </p:spPr>
      </p:pic>
      <p:sp>
        <p:nvSpPr>
          <p:cNvPr id="5" name="Oval 4"/>
          <p:cNvSpPr/>
          <p:nvPr/>
        </p:nvSpPr>
        <p:spPr>
          <a:xfrm>
            <a:off x="2906889" y="451556"/>
            <a:ext cx="3259667" cy="4148666"/>
          </a:xfrm>
          <a:prstGeom prst="ellipse">
            <a:avLst/>
          </a:prstGeom>
          <a:noFill/>
          <a:ln w="25400">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6974194" y="1749778"/>
            <a:ext cx="875353" cy="2370667"/>
          </a:xfrm>
          <a:prstGeom prst="ellipse">
            <a:avLst/>
          </a:prstGeom>
          <a:noFill/>
          <a:ln w="25400">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981154" y="6457890"/>
            <a:ext cx="1162846" cy="400110"/>
          </a:xfrm>
          <a:prstGeom prst="rect">
            <a:avLst/>
          </a:prstGeom>
          <a:noFill/>
        </p:spPr>
        <p:txBody>
          <a:bodyPr wrap="square" rtlCol="0">
            <a:spAutoFit/>
          </a:bodyPr>
          <a:lstStyle/>
          <a:p>
            <a:r>
              <a:rPr lang="en-US" sz="1000" dirty="0" smtClean="0">
                <a:solidFill>
                  <a:schemeClr val="tx1">
                    <a:lumMod val="50000"/>
                    <a:lumOff val="50000"/>
                  </a:schemeClr>
                </a:solidFill>
              </a:rPr>
              <a:t>Photo by</a:t>
            </a:r>
          </a:p>
          <a:p>
            <a:r>
              <a:rPr lang="en-US" sz="1000" dirty="0" smtClean="0">
                <a:solidFill>
                  <a:schemeClr val="tx1">
                    <a:lumMod val="50000"/>
                    <a:lumOff val="50000"/>
                  </a:schemeClr>
                </a:solidFill>
              </a:rPr>
              <a:t>Ryan Bainbridge</a:t>
            </a:r>
            <a:endParaRPr lang="en-US" sz="1000" dirty="0">
              <a:solidFill>
                <a:schemeClr val="tx1">
                  <a:lumMod val="50000"/>
                  <a:lumOff val="50000"/>
                </a:schemeClr>
              </a:solidFill>
            </a:endParaRPr>
          </a:p>
        </p:txBody>
      </p:sp>
    </p:spTree>
    <p:extLst>
      <p:ext uri="{BB962C8B-B14F-4D97-AF65-F5344CB8AC3E}">
        <p14:creationId xmlns:p14="http://schemas.microsoft.com/office/powerpoint/2010/main" xmlns="" val="10847139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012 Feb to May 045.JPG"/>
          <p:cNvPicPr>
            <a:picLocks noGrp="1" noChangeAspect="1"/>
          </p:cNvPicPr>
          <p:nvPr>
            <p:ph sz="quarter" idx="1"/>
          </p:nvPr>
        </p:nvPicPr>
        <p:blipFill rotWithShape="1">
          <a:blip r:embed="rId3"/>
          <a:srcRect l="-1141" r="1065"/>
          <a:stretch/>
        </p:blipFill>
        <p:spPr>
          <a:xfrm>
            <a:off x="-205964" y="0"/>
            <a:ext cx="9349964" cy="6858000"/>
          </a:xfrm>
        </p:spPr>
      </p:pic>
      <p:sp>
        <p:nvSpPr>
          <p:cNvPr id="6" name="TextBox 5"/>
          <p:cNvSpPr txBox="1"/>
          <p:nvPr/>
        </p:nvSpPr>
        <p:spPr>
          <a:xfrm>
            <a:off x="7732889" y="6611779"/>
            <a:ext cx="1411111" cy="246221"/>
          </a:xfrm>
          <a:prstGeom prst="rect">
            <a:avLst/>
          </a:prstGeom>
          <a:noFill/>
        </p:spPr>
        <p:txBody>
          <a:bodyPr wrap="square" rtlCol="0">
            <a:spAutoFit/>
          </a:bodyPr>
          <a:lstStyle/>
          <a:p>
            <a:pPr algn="r"/>
            <a:r>
              <a:rPr lang="en-US" sz="1000" dirty="0" smtClean="0"/>
              <a:t>Photo by Nora Jagielo</a:t>
            </a:r>
            <a:endParaRPr lang="en-US" sz="1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012 Feb to May 045.JPG"/>
          <p:cNvPicPr>
            <a:picLocks noGrp="1" noChangeAspect="1"/>
          </p:cNvPicPr>
          <p:nvPr>
            <p:ph sz="quarter" idx="1"/>
          </p:nvPr>
        </p:nvPicPr>
        <p:blipFill rotWithShape="1">
          <a:blip r:embed="rId3"/>
          <a:srcRect l="-1141" r="1065"/>
          <a:stretch/>
        </p:blipFill>
        <p:spPr>
          <a:xfrm>
            <a:off x="-205964" y="0"/>
            <a:ext cx="9349964" cy="6858000"/>
          </a:xfrm>
        </p:spPr>
      </p:pic>
      <p:sp>
        <p:nvSpPr>
          <p:cNvPr id="5" name="Oval 4"/>
          <p:cNvSpPr/>
          <p:nvPr/>
        </p:nvSpPr>
        <p:spPr>
          <a:xfrm>
            <a:off x="2093980" y="606778"/>
            <a:ext cx="4989798" cy="1693333"/>
          </a:xfrm>
          <a:prstGeom prst="ellipse">
            <a:avLst/>
          </a:prstGeom>
          <a:noFill/>
          <a:ln w="25400">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8062684" y="228600"/>
            <a:ext cx="1081316" cy="4811889"/>
          </a:xfrm>
          <a:prstGeom prst="ellipse">
            <a:avLst/>
          </a:prstGeom>
          <a:noFill/>
          <a:ln w="25400">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1" y="606778"/>
            <a:ext cx="1750704" cy="5009444"/>
          </a:xfrm>
          <a:prstGeom prst="ellipse">
            <a:avLst/>
          </a:prstGeom>
          <a:noFill/>
          <a:ln w="25400">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7732889" y="6611779"/>
            <a:ext cx="1411111" cy="246221"/>
          </a:xfrm>
          <a:prstGeom prst="rect">
            <a:avLst/>
          </a:prstGeom>
          <a:noFill/>
        </p:spPr>
        <p:txBody>
          <a:bodyPr wrap="square" rtlCol="0">
            <a:spAutoFit/>
          </a:bodyPr>
          <a:lstStyle/>
          <a:p>
            <a:pPr algn="r"/>
            <a:r>
              <a:rPr lang="en-US" sz="1000" dirty="0" smtClean="0"/>
              <a:t>Photo by Nora Jagielo</a:t>
            </a:r>
            <a:endParaRPr lang="en-US" sz="1000" dirty="0"/>
          </a:p>
        </p:txBody>
      </p:sp>
    </p:spTree>
    <p:extLst>
      <p:ext uri="{BB962C8B-B14F-4D97-AF65-F5344CB8AC3E}">
        <p14:creationId xmlns:p14="http://schemas.microsoft.com/office/powerpoint/2010/main" xmlns="" val="27551311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21612" y="0"/>
            <a:ext cx="6539396" cy="6858000"/>
          </a:xfrm>
          <a:prstGeom prst="rect">
            <a:avLst/>
          </a:prstGeom>
        </p:spPr>
      </p:pic>
      <p:sp>
        <p:nvSpPr>
          <p:cNvPr id="6" name="TextBox 5"/>
          <p:cNvSpPr txBox="1"/>
          <p:nvPr/>
        </p:nvSpPr>
        <p:spPr>
          <a:xfrm>
            <a:off x="7981154" y="6457890"/>
            <a:ext cx="1162846" cy="400110"/>
          </a:xfrm>
          <a:prstGeom prst="rect">
            <a:avLst/>
          </a:prstGeom>
          <a:noFill/>
        </p:spPr>
        <p:txBody>
          <a:bodyPr wrap="square" rtlCol="0">
            <a:spAutoFit/>
          </a:bodyPr>
          <a:lstStyle/>
          <a:p>
            <a:r>
              <a:rPr lang="en-US" sz="1000" dirty="0" smtClean="0">
                <a:solidFill>
                  <a:schemeClr val="tx1">
                    <a:lumMod val="50000"/>
                    <a:lumOff val="50000"/>
                  </a:schemeClr>
                </a:solidFill>
              </a:rPr>
              <a:t>Photo by</a:t>
            </a:r>
          </a:p>
          <a:p>
            <a:r>
              <a:rPr lang="en-US" sz="1000" dirty="0" smtClean="0">
                <a:solidFill>
                  <a:schemeClr val="tx1">
                    <a:lumMod val="50000"/>
                    <a:lumOff val="50000"/>
                  </a:schemeClr>
                </a:solidFill>
              </a:rPr>
              <a:t>Ryan Bainbridge</a:t>
            </a:r>
            <a:endParaRPr lang="en-US" sz="10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779</TotalTime>
  <Words>824</Words>
  <Application>Microsoft Office PowerPoint</Application>
  <PresentationFormat>On-screen Show (4:3)</PresentationFormat>
  <Paragraphs>103</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Median</vt:lpstr>
      <vt:lpstr>Home Safety</vt:lpstr>
      <vt:lpstr>Home Safety</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Discussion</vt:lpstr>
      <vt:lpstr>Slide 16</vt:lpstr>
      <vt:lpstr>Acknowledgements</vt:lpstr>
    </vt:vector>
  </TitlesOfParts>
  <Company>Western Washington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3: Home Safety</dc:title>
  <dc:creator>Pat Chappelle</dc:creator>
  <cp:lastModifiedBy> </cp:lastModifiedBy>
  <cp:revision>49</cp:revision>
  <dcterms:created xsi:type="dcterms:W3CDTF">2012-06-06T23:02:27Z</dcterms:created>
  <dcterms:modified xsi:type="dcterms:W3CDTF">2012-08-31T17:24:10Z</dcterms:modified>
</cp:coreProperties>
</file>