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1861" r:id="rId2"/>
    <p:sldId id="334" r:id="rId3"/>
    <p:sldId id="2139" r:id="rId4"/>
    <p:sldId id="2142" r:id="rId5"/>
    <p:sldId id="2128" r:id="rId6"/>
    <p:sldId id="2147" r:id="rId7"/>
    <p:sldId id="2140" r:id="rId8"/>
    <p:sldId id="2127" r:id="rId9"/>
    <p:sldId id="2154" r:id="rId10"/>
    <p:sldId id="2149" r:id="rId11"/>
    <p:sldId id="2153" r:id="rId12"/>
    <p:sldId id="1665" r:id="rId13"/>
    <p:sldId id="1666" r:id="rId14"/>
    <p:sldId id="2141" r:id="rId15"/>
    <p:sldId id="1667" r:id="rId16"/>
    <p:sldId id="2148" r:id="rId17"/>
    <p:sldId id="2152" r:id="rId18"/>
    <p:sldId id="213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 autoAdjust="0"/>
    <p:restoredTop sz="72109"/>
  </p:normalViewPr>
  <p:slideViewPr>
    <p:cSldViewPr snapToGrid="0">
      <p:cViewPr varScale="1">
        <p:scale>
          <a:sx n="86" d="100"/>
          <a:sy n="86" d="100"/>
        </p:scale>
        <p:origin x="2128" y="192"/>
      </p:cViewPr>
      <p:guideLst/>
    </p:cSldViewPr>
  </p:slideViewPr>
  <p:outlineViewPr>
    <p:cViewPr>
      <p:scale>
        <a:sx n="45" d="100"/>
        <a:sy n="45" d="100"/>
      </p:scale>
      <p:origin x="0" y="0"/>
    </p:cViewPr>
  </p:outlineViewPr>
  <p:notesTextViewPr>
    <p:cViewPr>
      <p:scale>
        <a:sx n="165" d="100"/>
        <a:sy n="16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17E72-8866-4E8E-8A06-04A252F7703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0D0DE-F983-4046-8FFE-415AD226E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2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3671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>
              <a:solidFill>
                <a:schemeClr val="bg2"/>
              </a:solidFill>
            </a:endParaRPr>
          </a:p>
          <a:p>
            <a:r>
              <a:rPr lang="en-US" b="1" dirty="0"/>
              <a:t>Drill Leader:  </a:t>
            </a:r>
            <a:r>
              <a:rPr lang="en-US" dirty="0"/>
              <a:t>Read the text;  the next slide is if there is nothing to get under.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91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2"/>
                </a:solidFill>
              </a:rPr>
              <a:t>Drill leader: </a:t>
            </a:r>
            <a:r>
              <a:rPr lang="en-US" sz="1200" b="0" dirty="0">
                <a:solidFill>
                  <a:schemeClr val="bg2"/>
                </a:solidFill>
              </a:rPr>
              <a:t> The purpose of getting next to a wall is so objects that may fly or fall can only hit you from one side.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66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9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More guidance for people with disabilities or other access &amp; functional needs is at </a:t>
            </a:r>
            <a:r>
              <a:rPr lang="en-US" u="sng" dirty="0" err="1"/>
              <a:t>www.EarthquakeCountry.org</a:t>
            </a:r>
            <a:r>
              <a:rPr lang="en-US" u="sng" dirty="0"/>
              <a:t>/disability</a:t>
            </a:r>
          </a:p>
          <a:p>
            <a:endParaRPr 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E75C52-9C36-A74C-84BA-55E120A643C3}" type="slidenum">
              <a:rPr lang="en-US" sz="1200"/>
              <a:pPr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89489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Drill leader: </a:t>
            </a:r>
            <a:r>
              <a:rPr lang="en-US" sz="1200" dirty="0">
                <a:solidFill>
                  <a:srgbClr val="424242"/>
                </a:solidFill>
                <a:latin typeface="Arial"/>
              </a:rPr>
              <a:t>The reason to remove wired headphones is so that computers or tablets are not pulled down when students drop to the floor.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249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This version has </a:t>
            </a:r>
            <a:r>
              <a:rPr lang="en-US" b="1" u="none" dirty="0"/>
              <a:t>drill narration and messaging, plus rumbling/shaking sounds, breaking glass, sirens, etc.  </a:t>
            </a:r>
            <a:br>
              <a:rPr lang="en-US" b="0" u="sng" dirty="0"/>
            </a:br>
            <a:br>
              <a:rPr lang="en-US" dirty="0"/>
            </a:br>
            <a:r>
              <a:rPr lang="en-US" dirty="0"/>
              <a:t>The next slide has the narration only, followed by a slide with the text of the recording if you want to read it to your students instead.</a:t>
            </a:r>
          </a:p>
          <a:p>
            <a:endParaRPr lang="en-US" dirty="0"/>
          </a:p>
          <a:p>
            <a:r>
              <a:rPr lang="en-US" dirty="0"/>
              <a:t>Before your drill, choose which version you will use, then delete or hide the slides you don’t need.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14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version has </a:t>
            </a:r>
            <a:r>
              <a:rPr lang="en-US" b="1" u="none" dirty="0"/>
              <a:t>drill narration only.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4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is the </a:t>
            </a:r>
            <a:r>
              <a:rPr lang="en-US" b="1" dirty="0"/>
              <a:t>text of the recording</a:t>
            </a:r>
            <a:r>
              <a:rPr lang="en-US" dirty="0"/>
              <a:t>, if you prefer to read it to your students.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63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You can choose which questions to ask or delete some depending on available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83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33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(First slide for students)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84978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5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</a:p>
          <a:p>
            <a:endParaRPr lang="en-US" dirty="0"/>
          </a:p>
          <a:p>
            <a:r>
              <a:rPr lang="en-US" b="1" dirty="0"/>
              <a:t>Drill leader:  </a:t>
            </a:r>
            <a:r>
              <a:rPr lang="en-US" dirty="0"/>
              <a:t>Before the drill you can ask these basic questions about earthquake experience and preparedness (or add your own).</a:t>
            </a:r>
          </a:p>
        </p:txBody>
      </p:sp>
    </p:spTree>
    <p:extLst>
      <p:ext uri="{BB962C8B-B14F-4D97-AF65-F5344CB8AC3E}">
        <p14:creationId xmlns:p14="http://schemas.microsoft.com/office/powerpoint/2010/main" val="3405792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6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Earthquakes happen all over the world, but especially along edges of the Earth’s tectonic plates (such as the West Coast of North America).</a:t>
            </a:r>
          </a:p>
        </p:txBody>
      </p:sp>
    </p:spTree>
    <p:extLst>
      <p:ext uri="{BB962C8B-B14F-4D97-AF65-F5344CB8AC3E}">
        <p14:creationId xmlns:p14="http://schemas.microsoft.com/office/powerpoint/2010/main" val="541795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7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U.S. Geological Survey estimates that shaking intensity and frequency is highest in:</a:t>
            </a:r>
          </a:p>
          <a:p>
            <a:r>
              <a:rPr lang="en-US" dirty="0"/>
              <a:t>    California, Oregon, Washington, Alaska, Hawaii, the Central U.S., and South Carolina. </a:t>
            </a:r>
          </a:p>
          <a:p>
            <a:endParaRPr lang="en-US" dirty="0"/>
          </a:p>
          <a:p>
            <a:r>
              <a:rPr lang="en-US" dirty="0"/>
              <a:t>However every state can have earthquakes or feel shaking caused by earthquakes in other states.  </a:t>
            </a:r>
          </a:p>
          <a:p>
            <a:endParaRPr lang="en-US" dirty="0"/>
          </a:p>
          <a:p>
            <a:r>
              <a:rPr lang="en-US" dirty="0"/>
              <a:t>It’s important to know how to be safe where we live, but also where we may travel and experience earthquakes.</a:t>
            </a:r>
          </a:p>
        </p:txBody>
      </p:sp>
    </p:spTree>
    <p:extLst>
      <p:ext uri="{BB962C8B-B14F-4D97-AF65-F5344CB8AC3E}">
        <p14:creationId xmlns:p14="http://schemas.microsoft.com/office/powerpoint/2010/main" val="1069646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Visit </a:t>
            </a:r>
            <a:r>
              <a:rPr lang="en-US" u="sng" dirty="0"/>
              <a:t>www.ShakeOut.org </a:t>
            </a:r>
            <a:r>
              <a:rPr lang="en-US" dirty="0"/>
              <a:t>to see the current number of participants in your area, for the entire U.S., and worldwide.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46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Public earthquake alerts are now available in California; in 2021 they will be available in Oregon and Washington too. </a:t>
            </a:r>
          </a:p>
          <a:p>
            <a:endParaRPr lang="en-US" dirty="0"/>
          </a:p>
          <a:p>
            <a:r>
              <a:rPr lang="en-US" dirty="0"/>
              <a:t>Learn more at </a:t>
            </a:r>
            <a:r>
              <a:rPr lang="en-US" u="sng" dirty="0" err="1"/>
              <a:t>ShakeAlert.org</a:t>
            </a:r>
            <a:r>
              <a:rPr lang="en-US" u="sng" dirty="0"/>
              <a:t> </a:t>
            </a:r>
            <a:r>
              <a:rPr lang="en-US" dirty="0"/>
              <a:t>(entire West Coast) and </a:t>
            </a:r>
            <a:r>
              <a:rPr lang="en-US" u="sng" dirty="0" err="1"/>
              <a:t>Earthquake.ca.gov</a:t>
            </a:r>
            <a:r>
              <a:rPr lang="en-US" dirty="0"/>
              <a:t> (Earthquake Warning California)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6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4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6A759EC-C639-4945-92BA-EC3A23363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0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17A9779-9FC6-FD45-A556-1D89C398F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56EC89E-D3E0-9E48-B9D0-E35E9C465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95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62C04CE2-BCA5-EC4A-8098-FDC9CEDA0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74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C24384-59EA-504A-8D4D-EBB03A6EE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800" y="-76200"/>
            <a:ext cx="325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jonpaul\Desktop\header_water.png"/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rgbClr val="F95D00"/>
              <a:srgbClr val="FFF1C1"/>
            </a:duotone>
            <a:lum bright="-4000" contras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166" b="2042"/>
          <a:stretch>
            <a:fillRect/>
          </a:stretch>
        </p:blipFill>
        <p:spPr bwMode="auto">
          <a:xfrm>
            <a:off x="0" y="0"/>
            <a:ext cx="975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9"/>
          <p:cNvSpPr txBox="1">
            <a:spLocks noChangeArrowheads="1"/>
          </p:cNvSpPr>
          <p:nvPr userDrawn="1"/>
        </p:nvSpPr>
        <p:spPr bwMode="auto">
          <a:xfrm>
            <a:off x="101600" y="42864"/>
            <a:ext cx="894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>
                <a:solidFill>
                  <a:schemeClr val="bg1"/>
                </a:solidFill>
              </a:rPr>
              <a:t>PREPAREDNESS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rgbClr val="FFFFFF"/>
                </a:solidFill>
              </a:rPr>
              <a:t>Conduct Trainings &amp; Drills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1277600" cy="381000"/>
          </a:xfr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000" b="1" baseline="30000" smtClean="0"/>
            </a:lvl1pPr>
            <a:lvl2pPr>
              <a:defRPr sz="4400"/>
            </a:lvl2pPr>
          </a:lstStyle>
          <a:p>
            <a:pPr lvl="0"/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C088918-5F73-B548-9163-7A921F7D78E6}" type="datetime1">
              <a:rPr lang="en-US"/>
              <a:pPr>
                <a:defRPr/>
              </a:pPr>
              <a:t>10/13/20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770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C32A9F0-8652-9546-A0B5-1FEE70AD2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28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2BDB3BA-8CA6-C047-A55E-7105B076C8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19860"/>
      </p:ext>
    </p:extLst>
  </p:cSld>
  <p:clrMapOvr>
    <a:masterClrMapping/>
  </p:clrMapOvr>
  <p:transition spd="slow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9F1D966-2EE6-6745-81D2-6F1453E61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87" indent="0">
              <a:buNone/>
              <a:defRPr sz="1800"/>
            </a:lvl2pPr>
            <a:lvl3pPr marL="913178" indent="0">
              <a:buNone/>
              <a:defRPr sz="1600"/>
            </a:lvl3pPr>
            <a:lvl4pPr marL="1369763" indent="0">
              <a:buNone/>
              <a:defRPr sz="1400"/>
            </a:lvl4pPr>
            <a:lvl5pPr marL="1826355" indent="0">
              <a:buNone/>
              <a:defRPr sz="1400"/>
            </a:lvl5pPr>
            <a:lvl6pPr marL="2282946" indent="0">
              <a:buNone/>
              <a:defRPr sz="1400"/>
            </a:lvl6pPr>
            <a:lvl7pPr marL="2739534" indent="0">
              <a:buNone/>
              <a:defRPr sz="1400"/>
            </a:lvl7pPr>
            <a:lvl8pPr marL="3196125" indent="0">
              <a:buNone/>
              <a:defRPr sz="1400"/>
            </a:lvl8pPr>
            <a:lvl9pPr marL="365271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F58CE831-CB22-9647-A78A-A28DCDE0F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5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45C2127A-A933-1748-BAAC-45AE9D3E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3D7E61-E794-0F4F-B27E-CF909B5FE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DC2CF5-7BCD-8B49-9291-731F90863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4C4548D-5724-D843-8380-8EDF27FF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1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15886EE5-794F-8E40-9537-7F58F9690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7" indent="0">
              <a:buNone/>
              <a:defRPr sz="2800"/>
            </a:lvl2pPr>
            <a:lvl3pPr marL="913178" indent="0">
              <a:buNone/>
              <a:defRPr sz="2400"/>
            </a:lvl3pPr>
            <a:lvl4pPr marL="1369763" indent="0">
              <a:buNone/>
              <a:defRPr sz="2000"/>
            </a:lvl4pPr>
            <a:lvl5pPr marL="1826355" indent="0">
              <a:buNone/>
              <a:defRPr sz="2000"/>
            </a:lvl5pPr>
            <a:lvl6pPr marL="2282946" indent="0">
              <a:buNone/>
              <a:defRPr sz="2000"/>
            </a:lvl6pPr>
            <a:lvl7pPr marL="2739534" indent="0">
              <a:buNone/>
              <a:defRPr sz="2000"/>
            </a:lvl7pPr>
            <a:lvl8pPr marL="3196125" indent="0">
              <a:buNone/>
              <a:defRPr sz="2000"/>
            </a:lvl8pPr>
            <a:lvl9pPr marL="36527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38F9A3C-210E-6842-BB71-0130840C8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C2D1E4"/>
            </a:gs>
            <a:gs pos="100000">
              <a:srgbClr val="000000"/>
            </a:gs>
            <a:gs pos="99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6"/>
          <p:cNvSpPr>
            <a:spLocks noChangeArrowheads="1"/>
          </p:cNvSpPr>
          <p:nvPr userDrawn="1"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E4780"/>
          </a:solidFill>
          <a:ln>
            <a:solidFill>
              <a:srgbClr val="0E4782"/>
            </a:solidFill>
          </a:ln>
        </p:spPr>
        <p:txBody>
          <a:bodyPr lIns="91316" tIns="45658" rIns="91316" bIns="45658"/>
          <a:lstStyle/>
          <a:p>
            <a:pPr eaLnBrk="0" hangingPunct="0"/>
            <a:endParaRPr lang="en-US" sz="1800"/>
          </a:p>
        </p:txBody>
      </p:sp>
      <p:sp>
        <p:nvSpPr>
          <p:cNvPr id="11368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6" tIns="45658" rIns="91316" bIns="4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87146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65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3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697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63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463416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63416"/>
          </a:solidFill>
          <a:latin typeface="+mn-lt"/>
          <a:ea typeface="ＭＳ Ｐゴシック" pitchFamily="-108" charset="-128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463416"/>
          </a:solidFill>
          <a:latin typeface="+mn-lt"/>
          <a:ea typeface="ヒラギノ角ゴ Pro W3" charset="-128"/>
          <a:cs typeface="ヒラギノ角ゴ Pro W3" pitchFamily="-107" charset="-128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3416"/>
          </a:solidFill>
          <a:latin typeface="+mn-lt"/>
          <a:ea typeface="ヒラギノ角ゴ Pro W3" charset="-128"/>
          <a:cs typeface="ヒラギノ角ゴ Pro W3" charset="0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463416"/>
          </a:solidFill>
          <a:latin typeface="+mn-lt"/>
          <a:ea typeface="ＭＳ Ｐゴシック" charset="-128"/>
          <a:cs typeface="ＭＳ Ｐゴシック" charset="-128"/>
        </a:defRPr>
      </a:lvl5pPr>
      <a:lvl6pPr marL="251124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6783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4419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1008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7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8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3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6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4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gif"/><Relationship Id="rId7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keout.org/resourc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arthquakecountry.org/step5" TargetMode="External"/><Relationship Id="rId4" Type="http://schemas.openxmlformats.org/officeDocument/2006/relationships/hyperlink" Target="http://www.shakeout.org/highereducatio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tiff"/><Relationship Id="rId5" Type="http://schemas.openxmlformats.org/officeDocument/2006/relationships/image" Target="../media/image6.jpe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sp>
        <p:nvSpPr>
          <p:cNvPr id="20482" name="Subtitle 2"/>
          <p:cNvSpPr txBox="1">
            <a:spLocks/>
          </p:cNvSpPr>
          <p:nvPr/>
        </p:nvSpPr>
        <p:spPr bwMode="auto">
          <a:xfrm>
            <a:off x="0" y="402851"/>
            <a:ext cx="1219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6600" b="1" dirty="0">
                <a:solidFill>
                  <a:srgbClr val="002060"/>
                </a:solidFill>
              </a:rPr>
              <a:t>2020 ShakeOut: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200" i="1" dirty="0">
                <a:solidFill>
                  <a:srgbClr val="002060"/>
                </a:solidFill>
              </a:rPr>
              <a:t>Earthquake Drills During COVID-19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42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800" dirty="0">
                <a:solidFill>
                  <a:srgbClr val="002060"/>
                </a:solidFill>
              </a:rPr>
              <a:t>Guidance for Higher Education</a:t>
            </a:r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(Distance Learning or In-Person Drills)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32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42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6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0003" y="4458956"/>
            <a:ext cx="2399044" cy="23990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5400134" y="4869532"/>
            <a:ext cx="8232475" cy="15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Great ShakeOut</a:t>
            </a:r>
            <a:br>
              <a:rPr lang="en-US" sz="4400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Earthquake Drills</a:t>
            </a: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69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/>
              <a:t>If a Table or Desk is Nearby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46F28-FA4D-3047-8683-01E54CF8F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60" y="1265267"/>
            <a:ext cx="1445741" cy="1425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9CBF8-EE04-8E4F-87B4-986EAA8A9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5176997"/>
            <a:ext cx="1453978" cy="1425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5A2C93-2F4A-B745-B22C-338B6103BD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3221132"/>
            <a:ext cx="1482811" cy="142548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631613"/>
              </p:ext>
            </p:extLst>
          </p:nvPr>
        </p:nvGraphicFramePr>
        <p:xfrm>
          <a:off x="1867199" y="1377057"/>
          <a:ext cx="10236433" cy="582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36433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3200" b="0" dirty="0">
                          <a:solidFill>
                            <a:schemeClr val="bg2"/>
                          </a:solidFill>
                        </a:rPr>
                      </a:b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</a:t>
                      </a:r>
                      <a:r>
                        <a:rPr lang="en-US" sz="2400" b="0" u="none" dirty="0">
                          <a:solidFill>
                            <a:schemeClr val="bg2"/>
                          </a:solidFill>
                        </a:rPr>
                        <a:t>crawl underneath the table or desk for additional shelter.</a:t>
                      </a:r>
                      <a:endParaRPr lang="en-US" sz="2400" b="1" u="sng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6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shelter with one hand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Keep covering your head/neck with your other hand.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40491D5-D780-5141-A14C-35276255FF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395" y="1235287"/>
            <a:ext cx="4272197" cy="23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/>
              <a:t>If There is Nothing to Get Under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771651"/>
              </p:ext>
            </p:extLst>
          </p:nvPr>
        </p:nvGraphicFramePr>
        <p:xfrm>
          <a:off x="1828800" y="1406547"/>
          <a:ext cx="10007992" cy="5516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07992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28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crawl next to a wall, away from any windows.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4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head and neck with both arms/hands.</a:t>
                      </a:r>
                      <a:endParaRPr lang="en-US" sz="2400" b="0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ED4D7E5-19D5-FE47-90CC-FF7ACC4E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387" y="1219787"/>
            <a:ext cx="4302177" cy="245280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066E2D6-9D0F-5142-85E6-75BEF833D4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05" y="3211536"/>
            <a:ext cx="1406690" cy="1430891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F8E5970-8D4C-3A4F-B977-5D728FAB83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95" y="5177950"/>
            <a:ext cx="1406690" cy="143694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FFF5EE2-FAD2-3D41-A556-6F0DE1CE65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96" y="1259268"/>
            <a:ext cx="1409599" cy="143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13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06181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If in a Classroom, Auditorium, or Laboratory</a:t>
            </a:r>
          </a:p>
        </p:txBody>
      </p:sp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336047" y="1114678"/>
            <a:ext cx="7117795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E4782"/>
                </a:solidFill>
              </a:rPr>
              <a:t>In a CLASSROOM OR AUDITORIUM: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</a:rPr>
              <a:t>Drop </a:t>
            </a:r>
            <a:r>
              <a:rPr lang="en-US" sz="2000" dirty="0">
                <a:solidFill>
                  <a:schemeClr val="bg2"/>
                </a:solidFill>
              </a:rPr>
              <a:t>to the floor where you are. 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</a:rPr>
              <a:t>Cover</a:t>
            </a:r>
            <a:r>
              <a:rPr lang="en-US" sz="2000" dirty="0">
                <a:solidFill>
                  <a:schemeClr val="bg2"/>
                </a:solidFill>
              </a:rPr>
              <a:t> your head and neck with one arm/hand.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u="sng" dirty="0">
                <a:solidFill>
                  <a:schemeClr val="bg2"/>
                </a:solidFill>
              </a:rPr>
              <a:t>Nearby tables or desks:</a:t>
            </a:r>
            <a:r>
              <a:rPr lang="en-US" sz="2000" dirty="0">
                <a:solidFill>
                  <a:schemeClr val="bg2"/>
                </a:solidFill>
              </a:rPr>
              <a:t> crawl underneath and </a:t>
            </a:r>
            <a:r>
              <a:rPr lang="en-US" sz="2000" b="1" dirty="0">
                <a:solidFill>
                  <a:schemeClr val="bg2"/>
                </a:solidFill>
              </a:rPr>
              <a:t>Hold On </a:t>
            </a:r>
            <a:r>
              <a:rPr lang="en-US" sz="2000" dirty="0">
                <a:solidFill>
                  <a:schemeClr val="bg2"/>
                </a:solidFill>
              </a:rPr>
              <a:t>to your shelter with your free hand.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u="sng" dirty="0">
                <a:solidFill>
                  <a:schemeClr val="bg2"/>
                </a:solidFill>
              </a:rPr>
              <a:t>Rows of chairs:</a:t>
            </a:r>
            <a:r>
              <a:rPr lang="en-US" sz="2000" dirty="0">
                <a:solidFill>
                  <a:schemeClr val="bg2"/>
                </a:solidFill>
              </a:rPr>
              <a:t> get between the rows and </a:t>
            </a:r>
            <a:r>
              <a:rPr lang="en-US" sz="2000" b="1" dirty="0">
                <a:solidFill>
                  <a:schemeClr val="bg2"/>
                </a:solidFill>
              </a:rPr>
              <a:t>Hold </a:t>
            </a:r>
            <a:r>
              <a:rPr lang="en-US" sz="2000" dirty="0">
                <a:solidFill>
                  <a:schemeClr val="bg2"/>
                </a:solidFill>
              </a:rPr>
              <a:t>On to a chair with your free hand. 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u="sng" dirty="0">
                <a:solidFill>
                  <a:schemeClr val="bg2"/>
                </a:solidFill>
              </a:rPr>
              <a:t>Alternative:</a:t>
            </a:r>
            <a:r>
              <a:rPr lang="en-US" sz="2000" dirty="0">
                <a:solidFill>
                  <a:schemeClr val="bg2"/>
                </a:solidFill>
              </a:rPr>
              <a:t> get next to a wall with no windows and cover your head and neck with both arms/hands.</a:t>
            </a:r>
          </a:p>
          <a:p>
            <a:pPr>
              <a:defRPr/>
            </a:pPr>
            <a:endParaRPr lang="en-US" sz="2000" dirty="0">
              <a:solidFill>
                <a:schemeClr val="bg2"/>
              </a:solidFill>
            </a:endParaRPr>
          </a:p>
          <a:p>
            <a:pPr marL="236538" indent="-236538">
              <a:buFont typeface="Arial" charset="0"/>
              <a:buChar char="•"/>
              <a:defRPr/>
            </a:pPr>
            <a:endParaRPr lang="en-US" sz="1600" b="1" u="sng" dirty="0">
              <a:solidFill>
                <a:srgbClr val="0E4782"/>
              </a:solidFill>
            </a:endParaRPr>
          </a:p>
          <a:p>
            <a:pPr>
              <a:defRPr/>
            </a:pPr>
            <a:r>
              <a:rPr lang="en-US" sz="2000" b="1" u="sng" dirty="0">
                <a:solidFill>
                  <a:srgbClr val="0E4782"/>
                </a:solidFill>
              </a:rPr>
              <a:t>In a LABORATORY: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bg2"/>
                </a:solidFill>
              </a:rPr>
              <a:t>Step back from the lab table.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</a:rPr>
              <a:t>Drop</a:t>
            </a:r>
            <a:r>
              <a:rPr lang="en-US" sz="2000" dirty="0">
                <a:solidFill>
                  <a:schemeClr val="bg2"/>
                </a:solidFill>
              </a:rPr>
              <a:t> to the floor on your knees next to a wall, away from glass and other hazards if possible. 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</a:rPr>
              <a:t>Cover</a:t>
            </a:r>
            <a:r>
              <a:rPr lang="en-US" sz="2000" dirty="0">
                <a:solidFill>
                  <a:schemeClr val="bg2"/>
                </a:solidFill>
              </a:rPr>
              <a:t> your head and neck with your hands and arms. 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</a:rPr>
              <a:t>Hold On</a:t>
            </a:r>
            <a:r>
              <a:rPr lang="en-US" sz="2000" b="1" i="1" dirty="0">
                <a:solidFill>
                  <a:schemeClr val="bg2"/>
                </a:solidFill>
              </a:rPr>
              <a:t> </a:t>
            </a:r>
            <a:r>
              <a:rPr lang="en-US" sz="2000" dirty="0">
                <a:solidFill>
                  <a:schemeClr val="bg2"/>
                </a:solidFill>
              </a:rPr>
              <a:t>to something sturdy if possible.</a:t>
            </a:r>
            <a:br>
              <a:rPr lang="en-US" sz="2000" dirty="0">
                <a:solidFill>
                  <a:schemeClr val="bg2"/>
                </a:solidFill>
              </a:rPr>
            </a:br>
            <a:endParaRPr lang="en-US" sz="1800" dirty="0">
              <a:solidFill>
                <a:schemeClr val="bg2"/>
              </a:solidFill>
            </a:endParaRPr>
          </a:p>
          <a:p>
            <a:pPr>
              <a:defRPr/>
            </a:pP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5" name="Picture 4" descr="IMG_008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727" y="4464469"/>
            <a:ext cx="1981200" cy="1478161"/>
          </a:xfrm>
          <a:prstGeom prst="rect">
            <a:avLst/>
          </a:prstGeom>
        </p:spPr>
      </p:pic>
      <p:pic>
        <p:nvPicPr>
          <p:cNvPr id="6" name="Picture 5" descr="DCHOundertable_s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7511" y="4479347"/>
            <a:ext cx="1981200" cy="14740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F89D85-43DC-2A44-9918-16C7B583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914" y="1639629"/>
            <a:ext cx="4283797" cy="23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94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502817" y="1461911"/>
            <a:ext cx="594428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001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If you cannot get back up again by yourself, do not drop to the ground. 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  <a:p>
            <a:pPr marL="800100" indent="-274638">
              <a:buFont typeface="Arial" charset="0"/>
              <a:buChar char="•"/>
            </a:pPr>
            <a:r>
              <a:rPr lang="en-US" dirty="0">
                <a:solidFill>
                  <a:srgbClr val="463416"/>
                </a:solidFill>
              </a:rPr>
              <a:t>If using a wheelchair or walker, </a:t>
            </a:r>
            <a:br>
              <a:rPr lang="en-US" dirty="0">
                <a:solidFill>
                  <a:srgbClr val="463416"/>
                </a:solidFill>
              </a:rPr>
            </a:br>
            <a:r>
              <a:rPr lang="en-US" sz="2800" b="1" dirty="0">
                <a:solidFill>
                  <a:srgbClr val="463416"/>
                </a:solidFill>
              </a:rPr>
              <a:t>lock</a:t>
            </a:r>
            <a:r>
              <a:rPr lang="en-US" dirty="0">
                <a:solidFill>
                  <a:srgbClr val="463416"/>
                </a:solidFill>
              </a:rPr>
              <a:t> the wheels (or set the brake).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Bend over and </a:t>
            </a:r>
            <a:r>
              <a:rPr lang="en-US" sz="2800" b="1" dirty="0">
                <a:solidFill>
                  <a:schemeClr val="bg2"/>
                </a:solidFill>
              </a:rPr>
              <a:t>cover</a:t>
            </a:r>
            <a:r>
              <a:rPr lang="en-US" dirty="0">
                <a:solidFill>
                  <a:schemeClr val="bg2"/>
                </a:solidFill>
              </a:rPr>
              <a:t> your head and neck with your arms/hands. You can also </a:t>
            </a:r>
            <a:r>
              <a:rPr lang="en-US" sz="2800" b="1" dirty="0">
                <a:solidFill>
                  <a:schemeClr val="bg2"/>
                </a:solidFill>
              </a:rPr>
              <a:t>hold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b="1" dirty="0">
                <a:solidFill>
                  <a:schemeClr val="bg2"/>
                </a:solidFill>
              </a:rPr>
              <a:t>on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to a book or other object over your head.</a:t>
            </a:r>
          </a:p>
          <a:p>
            <a:pPr marL="177800" indent="0"/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rgbClr val="463416"/>
                </a:solidFill>
              </a:rPr>
              <a:t>Instruct others how to assist you.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Adapt for Your Situation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91018F-6EA8-824E-B1AF-9BE95281F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234" y="1229193"/>
            <a:ext cx="4413949" cy="53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8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Drill Instructions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244539" y="867646"/>
            <a:ext cx="60072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Be careful: this is about practicing safety, </a:t>
            </a:r>
            <a:r>
              <a:rPr lang="en-US" sz="2400" b="1" dirty="0">
                <a:solidFill>
                  <a:srgbClr val="424242"/>
                </a:solidFill>
              </a:rPr>
              <a:t>safely</a:t>
            </a:r>
            <a:r>
              <a:rPr lang="en-US" sz="2400" dirty="0">
                <a:solidFill>
                  <a:srgbClr val="424242"/>
                </a:solidFill>
              </a:rPr>
              <a:t> – not about being fast. 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Distance Learning Drills:</a:t>
            </a:r>
            <a:br>
              <a:rPr lang="en-US" sz="2400" dirty="0">
                <a:solidFill>
                  <a:srgbClr val="424242"/>
                </a:solidFill>
              </a:rPr>
            </a:br>
            <a:endParaRPr lang="en-US" sz="2400" dirty="0">
              <a:solidFill>
                <a:srgbClr val="424242"/>
              </a:solidFill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Tell your family or others nearby that you will be doing an earthquake drill. Invite them to practice with you.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If you are using </a:t>
            </a:r>
            <a:r>
              <a:rPr lang="en-US" sz="2400" u="sng" dirty="0">
                <a:solidFill>
                  <a:srgbClr val="424242"/>
                </a:solidFill>
                <a:latin typeface="Arial"/>
              </a:rPr>
              <a:t>wired</a:t>
            </a:r>
            <a:r>
              <a:rPr lang="en-US" sz="2400" dirty="0">
                <a:solidFill>
                  <a:srgbClr val="424242"/>
                </a:solidFill>
                <a:latin typeface="Arial"/>
              </a:rPr>
              <a:t> headphones, remove them now. 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Make sure you can hear instructions from your computer or tablet speaker.</a:t>
            </a:r>
          </a:p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3F9F3-3A3B-004A-9F79-FB8F057C6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70" y="4607741"/>
            <a:ext cx="2016890" cy="1510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0ED0-5AA5-694E-A9B0-83C6003B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057" y="4607741"/>
            <a:ext cx="1540414" cy="1540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838D1-2D97-764A-A8F9-E41950DF6222}"/>
              </a:ext>
            </a:extLst>
          </p:cNvPr>
          <p:cNvSpPr txBox="1"/>
          <p:nvPr/>
        </p:nvSpPr>
        <p:spPr bwMode="auto">
          <a:xfrm>
            <a:off x="7271458" y="6325849"/>
            <a:ext cx="4094013" cy="40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b="1" dirty="0">
                <a:solidFill>
                  <a:srgbClr val="0E4782"/>
                </a:solidFill>
              </a:rPr>
              <a:t>Disconnect </a:t>
            </a:r>
            <a:r>
              <a:rPr lang="en-US" sz="2000" b="1" u="sng" dirty="0">
                <a:solidFill>
                  <a:srgbClr val="0E4782"/>
                </a:solidFill>
              </a:rPr>
              <a:t>wired</a:t>
            </a:r>
            <a:r>
              <a:rPr lang="en-US" sz="2000" b="1" dirty="0">
                <a:solidFill>
                  <a:srgbClr val="0E4782"/>
                </a:solidFill>
              </a:rPr>
              <a:t> headphones</a:t>
            </a:r>
          </a:p>
        </p:txBody>
      </p:sp>
      <p:pic>
        <p:nvPicPr>
          <p:cNvPr id="18" name="Picture 17" descr="A desk with a computer and a chair in a room&#10;&#10;Description automatically generated">
            <a:extLst>
              <a:ext uri="{FF2B5EF4-FFF2-40B4-BE49-F238E27FC236}">
                <a16:creationId xmlns:a16="http://schemas.microsoft.com/office/drawing/2014/main" id="{94E436D9-5590-7946-ADC7-4C5F20056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05" y="1218680"/>
            <a:ext cx="3653844" cy="2091345"/>
          </a:xfrm>
          <a:prstGeom prst="rect">
            <a:avLst/>
          </a:prstGeom>
        </p:spPr>
      </p:pic>
      <p:pic>
        <p:nvPicPr>
          <p:cNvPr id="19" name="Picture 18" descr="A picture containing indoor, living, room, sitting&#10;&#10;Description automatically generated">
            <a:extLst>
              <a:ext uri="{FF2B5EF4-FFF2-40B4-BE49-F238E27FC236}">
                <a16:creationId xmlns:a16="http://schemas.microsoft.com/office/drawing/2014/main" id="{D15B80F1-F793-4F46-983B-DEDF89F2DA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r="13380"/>
          <a:stretch/>
        </p:blipFill>
        <p:spPr>
          <a:xfrm>
            <a:off x="9570224" y="2300923"/>
            <a:ext cx="2303249" cy="17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38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148364" y="4876801"/>
            <a:ext cx="78815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E4782"/>
                </a:solidFill>
              </a:rPr>
              <a:t>ShakeOut 60-second Drill Narration (with Sound Effects)</a:t>
            </a:r>
          </a:p>
          <a:p>
            <a:pPr algn="ctr"/>
            <a:r>
              <a:rPr lang="en-US" dirty="0">
                <a:solidFill>
                  <a:srgbClr val="0E4782"/>
                </a:solidFill>
              </a:rPr>
              <a:t> 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2" name="ShakeOutDrillBroadcastEnglish" descr="ShakeOutDrillBroadcastEnglish">
            <a:hlinkClick r:id="" action="ppaction://media"/>
            <a:extLst>
              <a:ext uri="{FF2B5EF4-FFF2-40B4-BE49-F238E27FC236}">
                <a16:creationId xmlns:a16="http://schemas.microsoft.com/office/drawing/2014/main" id="{FED04B7E-F546-F942-90EE-05394B9CE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0" y="54125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9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250957" y="4876801"/>
            <a:ext cx="76763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E4782"/>
                </a:solidFill>
              </a:rPr>
              <a:t>ShakeOut 60-second Drill Narration (no Sound Effects)</a:t>
            </a:r>
          </a:p>
          <a:p>
            <a:pPr algn="ctr"/>
            <a:r>
              <a:rPr lang="en-US" dirty="0">
                <a:solidFill>
                  <a:srgbClr val="0E4782"/>
                </a:solidFill>
              </a:rPr>
              <a:t> 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3" name="ShakeOutDrillBroadcastEnglish_NoSoundEffects" descr="ShakeOutDrillBroadcastEnglish_NoSoundEffects">
            <a:hlinkClick r:id="" action="ppaction://media"/>
            <a:extLst>
              <a:ext uri="{FF2B5EF4-FFF2-40B4-BE49-F238E27FC236}">
                <a16:creationId xmlns:a16="http://schemas.microsoft.com/office/drawing/2014/main" id="{F0C045C3-EEF7-7A4D-B8B6-9AC7D069E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990" y="541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992" y="1177977"/>
            <a:ext cx="3567547" cy="1175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28E28-B717-FD4A-88C6-7E5ED54BDCE1}"/>
              </a:ext>
            </a:extLst>
          </p:cNvPr>
          <p:cNvSpPr txBox="1"/>
          <p:nvPr/>
        </p:nvSpPr>
        <p:spPr bwMode="auto">
          <a:xfrm>
            <a:off x="187461" y="1297899"/>
            <a:ext cx="12004539" cy="544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is an earthquake drill. Right now, DROP, COVER, AND HOLD ON.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DROP to the floor now. During a large earthquake, the ground might </a:t>
            </a:r>
            <a:br>
              <a:rPr lang="en-US" sz="1900" dirty="0">
                <a:solidFill>
                  <a:schemeClr val="bg2"/>
                </a:solidFill>
              </a:rPr>
            </a:br>
            <a:r>
              <a:rPr lang="en-US" sz="1900" dirty="0">
                <a:solidFill>
                  <a:schemeClr val="bg2"/>
                </a:solidFill>
              </a:rPr>
              <a:t>jerk strongly and knock you down.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Take COVER under something sturdy, to protect yourself from objects that might be thrown across the room.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HOLD ON to your shelter until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If you can’t get under something, stay low and protect your head and neck with your arms. 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Now look around. What objects might fall or be thrown at you, that you should secure in place before a real earthquake?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Finally, a strong earthquake may generate a tsunami. If you're near the ocean during an earthquake, DROP, COVER, and HOLD ON, then quickly walk to high ground after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drill is over. Thank you for taking part in the Great ShakeOut!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36919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432068" y="1545266"/>
            <a:ext cx="11327863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did you learn by practicing how to protect yourself?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might fall on you or others if a real earthquake happened now right now? 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How might you move or secure those items so they won’t cause injury? 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If power goes out in your area for several days or more, how long will cell phone batteries last? 	Do you or your family have a “</a:t>
            </a:r>
            <a:r>
              <a:rPr lang="en-US" sz="2000" dirty="0" err="1">
                <a:solidFill>
                  <a:srgbClr val="463416"/>
                </a:solidFill>
              </a:rPr>
              <a:t>powerbank</a:t>
            </a:r>
            <a:r>
              <a:rPr lang="en-US" sz="2000" dirty="0">
                <a:solidFill>
                  <a:srgbClr val="463416"/>
                </a:solidFill>
              </a:rPr>
              <a:t>” charger for phones?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How would you contact your family or others?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Communicating via text or apps may be possible when calls are not,</a:t>
            </a:r>
          </a:p>
          <a:p>
            <a:pPr>
              <a:buFontTx/>
              <a:buAutoNum type="arabicPeriod"/>
            </a:pPr>
            <a:endParaRPr lang="en-US" sz="2000" i="1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should you have in a disaster supplies kit? </a:t>
            </a:r>
          </a:p>
          <a:p>
            <a:pPr marL="0" indent="0"/>
            <a:endParaRPr lang="en-US" sz="2000" dirty="0">
              <a:solidFill>
                <a:srgbClr val="463416"/>
              </a:solidFill>
            </a:endParaRPr>
          </a:p>
          <a:p>
            <a:pPr marL="0" indent="0"/>
            <a:endParaRPr lang="en-US" dirty="0">
              <a:solidFill>
                <a:srgbClr val="463416"/>
              </a:solidFill>
            </a:endParaRPr>
          </a:p>
          <a:p>
            <a:pPr marL="0" indent="0"/>
            <a:r>
              <a:rPr lang="en-US" dirty="0">
                <a:solidFill>
                  <a:srgbClr val="463416"/>
                </a:solidFill>
              </a:rPr>
              <a:t>             Learn more: </a:t>
            </a:r>
            <a:r>
              <a:rPr lang="en-US" b="1" dirty="0" err="1">
                <a:solidFill>
                  <a:srgbClr val="0E4782"/>
                </a:solidFill>
              </a:rPr>
              <a:t>Ready.gov</a:t>
            </a:r>
            <a:r>
              <a:rPr lang="en-US" b="1" dirty="0">
                <a:solidFill>
                  <a:srgbClr val="0E4782"/>
                </a:solidFill>
              </a:rPr>
              <a:t>  </a:t>
            </a:r>
            <a:r>
              <a:rPr lang="en-US" dirty="0">
                <a:solidFill>
                  <a:srgbClr val="463416"/>
                </a:solidFill>
              </a:rPr>
              <a:t>or  </a:t>
            </a:r>
            <a:r>
              <a:rPr lang="en-US" b="1" dirty="0">
                <a:solidFill>
                  <a:srgbClr val="0E4782"/>
                </a:solidFill>
              </a:rPr>
              <a:t>EarthquakeCountry.org/sevensteps</a:t>
            </a:r>
            <a:endParaRPr lang="en-US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DAE0E41-1568-CA46-A6D8-690931E9C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977" y="137411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67531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Content and Resources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184150" y="1044617"/>
            <a:ext cx="526457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800"/>
              </a:spcBef>
            </a:pPr>
            <a:r>
              <a:rPr lang="en-US" sz="2400" b="1" dirty="0">
                <a:solidFill>
                  <a:srgbClr val="424242"/>
                </a:solidFill>
              </a:rPr>
              <a:t>CONTENT:</a:t>
            </a: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Leader Instructions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Pre-Drill Discussion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Brief earthquake hazard information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Great ShakeOut introduction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Overview of Drop, Cover, and Hold On, and other protective actions 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Narration options (choose one)</a:t>
            </a:r>
            <a:br>
              <a:rPr lang="en-US" sz="2400" dirty="0">
                <a:solidFill>
                  <a:srgbClr val="424242"/>
                </a:solidFill>
                <a:latin typeface="Arial"/>
              </a:rPr>
            </a:br>
            <a:r>
              <a:rPr lang="en-US" sz="2400" dirty="0">
                <a:solidFill>
                  <a:srgbClr val="424242"/>
                </a:solidFill>
                <a:latin typeface="Arial"/>
              </a:rPr>
              <a:t>(narration audio files and text)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Discussion for after drill (optional)</a:t>
            </a:r>
            <a:endParaRPr lang="en-US" sz="2400" dirty="0">
              <a:solidFill>
                <a:srgbClr val="463416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1D2241-BC35-8A46-8FD0-CBA7A09C3276}"/>
              </a:ext>
            </a:extLst>
          </p:cNvPr>
          <p:cNvSpPr/>
          <p:nvPr/>
        </p:nvSpPr>
        <p:spPr>
          <a:xfrm>
            <a:off x="5911849" y="1175422"/>
            <a:ext cx="609600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Total time for the activity will depend on the content you choose to include; the shortest time might be 10 minutes, but with discussion could be up to 20-30 minutes.</a:t>
            </a:r>
          </a:p>
          <a:p>
            <a:endParaRPr lang="en-US" sz="2200" dirty="0">
              <a:solidFill>
                <a:srgbClr val="0E4782"/>
              </a:solidFill>
              <a:ea typeface="Arial"/>
              <a:cs typeface="Arial"/>
              <a:sym typeface="Arial"/>
            </a:endParaRPr>
          </a:p>
          <a:p>
            <a:r>
              <a:rPr lang="en-US" sz="22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Delete or hide slides you will not use before your drill.</a:t>
            </a:r>
            <a:br>
              <a:rPr lang="en-US" sz="2200" dirty="0">
                <a:solidFill>
                  <a:srgbClr val="0E4782"/>
                </a:solidFill>
                <a:ea typeface="Arial"/>
                <a:cs typeface="Arial"/>
                <a:sym typeface="Arial"/>
              </a:rPr>
            </a:br>
            <a:endParaRPr lang="en-US" sz="22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  <a:hlinkClick r:id="rId3"/>
              </a:rPr>
              <a:t>www.ShakeOut.org/resources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 and 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  <a:hlinkClick r:id="rId4"/>
              </a:rPr>
              <a:t>www.ShakeOut.org/</a:t>
            </a:r>
            <a:r>
              <a:rPr lang="en-US" sz="2200" dirty="0" err="1">
                <a:solidFill>
                  <a:srgbClr val="0E4782"/>
                </a:solidFill>
                <a:cs typeface="Arial"/>
                <a:sym typeface="Arial"/>
                <a:hlinkClick r:id="rId4"/>
              </a:rPr>
              <a:t>highereducation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  <a:hlinkClick r:id="rId4"/>
              </a:rPr>
              <a:t> 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for materials and activities for use before your drill.</a:t>
            </a:r>
          </a:p>
          <a:p>
            <a:pPr lvl="0"/>
            <a:endParaRPr lang="en-US" sz="22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  <a:hlinkClick r:id="rId5"/>
              </a:rPr>
              <a:t>www.EarthquakeCountry.org/step5</a:t>
            </a:r>
            <a:endParaRPr lang="en-US" sz="22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for self-protective guidance for various situations, and for why Drop, Cover, and Hold On is recommended.</a:t>
            </a:r>
            <a:endParaRPr lang="en-US" sz="2200" dirty="0">
              <a:solidFill>
                <a:srgbClr val="0E4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1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Audio Settings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4CCC3-D608-164C-9AB2-F271CC99E736}"/>
              </a:ext>
            </a:extLst>
          </p:cNvPr>
          <p:cNvSpPr txBox="1"/>
          <p:nvPr/>
        </p:nvSpPr>
        <p:spPr bwMode="auto">
          <a:xfrm>
            <a:off x="6287012" y="5168267"/>
            <a:ext cx="5402426" cy="7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Settings for Zoom to share computer sound; other services may have similar settings.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637180-17DE-6740-BC27-6586F3D7E225}"/>
              </a:ext>
            </a:extLst>
          </p:cNvPr>
          <p:cNvGrpSpPr/>
          <p:nvPr/>
        </p:nvGrpSpPr>
        <p:grpSpPr>
          <a:xfrm>
            <a:off x="6041169" y="1647136"/>
            <a:ext cx="5648269" cy="3365720"/>
            <a:chOff x="6749280" y="906477"/>
            <a:chExt cx="4248936" cy="25318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7F83D3-EB96-574B-8764-6BE66B0BA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4216" y="906477"/>
              <a:ext cx="4064000" cy="2336800"/>
            </a:xfrm>
            <a:prstGeom prst="rect">
              <a:avLst/>
            </a:prstGeom>
          </p:spPr>
        </p:pic>
        <p:sp>
          <p:nvSpPr>
            <p:cNvPr id="4" name="Donut 3">
              <a:extLst>
                <a:ext uri="{FF2B5EF4-FFF2-40B4-BE49-F238E27FC236}">
                  <a16:creationId xmlns:a16="http://schemas.microsoft.com/office/drawing/2014/main" id="{B9AE8AFA-75DA-8E4B-8558-138A59203640}"/>
                </a:ext>
              </a:extLst>
            </p:cNvPr>
            <p:cNvSpPr/>
            <p:nvPr/>
          </p:nvSpPr>
          <p:spPr bwMode="auto">
            <a:xfrm>
              <a:off x="6749280" y="2866863"/>
              <a:ext cx="1641927" cy="571492"/>
            </a:xfrm>
            <a:prstGeom prst="donut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F355770-D3F9-E54E-91DA-9EDE0BE63CEE}"/>
              </a:ext>
            </a:extLst>
          </p:cNvPr>
          <p:cNvSpPr/>
          <p:nvPr/>
        </p:nvSpPr>
        <p:spPr>
          <a:xfrm>
            <a:off x="184150" y="1647136"/>
            <a:ext cx="540242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This PowerPoint includes an audio recording of the ShakeOut “Drill Broadcast” narration</a:t>
            </a:r>
            <a:r>
              <a:rPr lang="en-US" sz="2400" dirty="0">
                <a:solidFill>
                  <a:srgbClr val="424242"/>
                </a:solidFill>
              </a:rPr>
              <a:t>.</a:t>
            </a:r>
            <a:br>
              <a:rPr lang="en-US" sz="2400" dirty="0">
                <a:solidFill>
                  <a:srgbClr val="424242"/>
                </a:solidFill>
              </a:rPr>
            </a:br>
            <a:endParaRPr lang="en-US" sz="2400" dirty="0">
              <a:solidFill>
                <a:srgbClr val="424242"/>
              </a:solidFill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For distance learning, when you share the slides you may need to set the option to  “share computer sound” (this depends on your video conferencing service). 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You should practice this in advance.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defTabSz="685800"/>
            <a:endParaRPr lang="en-US" sz="2400" dirty="0">
              <a:solidFill>
                <a:srgbClr val="4242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17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-1" y="0"/>
            <a:ext cx="12321915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2159" y="-137934"/>
            <a:ext cx="3339408" cy="33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1046658" y="2989000"/>
            <a:ext cx="4770410" cy="15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Great ShakeOut</a:t>
            </a:r>
            <a:br>
              <a:rPr lang="en-US" sz="4400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Earthquake Drills</a:t>
            </a: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7DAB1D43-63FA-9E40-873E-0F88403A3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25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4" descr="A picture containing indoor, person, child, young&#10;&#10;Description automatically generated">
            <a:extLst>
              <a:ext uri="{FF2B5EF4-FFF2-40B4-BE49-F238E27FC236}">
                <a16:creationId xmlns:a16="http://schemas.microsoft.com/office/drawing/2014/main" id="{A777F663-48A1-9E4C-9812-EB977716A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0" name="Picture 9" descr="A picture containing person, indoor, table, child&#10;&#10;Description automatically generated">
            <a:extLst>
              <a:ext uri="{FF2B5EF4-FFF2-40B4-BE49-F238E27FC236}">
                <a16:creationId xmlns:a16="http://schemas.microsoft.com/office/drawing/2014/main" id="{D898C5D8-5C3E-5D4E-9ED5-8BD5D1036B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595" y="762803"/>
            <a:ext cx="2083633" cy="1612899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1" name="Picture 10" descr="A picture containing indoor, person, bed, room&#10;&#10;Description automatically generated">
            <a:extLst>
              <a:ext uri="{FF2B5EF4-FFF2-40B4-BE49-F238E27FC236}">
                <a16:creationId xmlns:a16="http://schemas.microsoft.com/office/drawing/2014/main" id="{4BAFD8B4-9942-4E49-8BF1-4CA8E503E3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101" y="762804"/>
            <a:ext cx="2082023" cy="1612898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9" name="Content Placeholder 4" descr="A picture containing indoor, small, room, sitting&#10;&#10;Description automatically generated">
            <a:extLst>
              <a:ext uri="{FF2B5EF4-FFF2-40B4-BE49-F238E27FC236}">
                <a16:creationId xmlns:a16="http://schemas.microsoft.com/office/drawing/2014/main" id="{45F9797D-27D9-AF40-9826-59C84CE212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4374740"/>
            <a:ext cx="2059709" cy="160636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>
            <a:extLst>
              <a:ext uri="{FF2B5EF4-FFF2-40B4-BE49-F238E27FC236}">
                <a16:creationId xmlns:a16="http://schemas.microsoft.com/office/drawing/2014/main" id="{6670DA96-492D-2D42-80F9-7D0A2364168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52" y="5053231"/>
            <a:ext cx="3630422" cy="1196196"/>
          </a:xfrm>
          <a:prstGeom prst="rect">
            <a:avLst/>
          </a:prstGeom>
        </p:spPr>
      </p:pic>
      <p:pic>
        <p:nvPicPr>
          <p:cNvPr id="13" name="Picture 12" descr="4 people bent over between rows of chairs, and holding onto the legs of the chairs">
            <a:extLst>
              <a:ext uri="{FF2B5EF4-FFF2-40B4-BE49-F238E27FC236}">
                <a16:creationId xmlns:a16="http://schemas.microsoft.com/office/drawing/2014/main" id="{7E20C6C2-897C-D840-B644-A4D0FBD5E59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092" y="4368210"/>
            <a:ext cx="2068642" cy="162785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8401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Earthquake Experience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D8517D-9B20-594F-BA3F-024234106CE8}"/>
              </a:ext>
            </a:extLst>
          </p:cNvPr>
          <p:cNvSpPr txBox="1">
            <a:spLocks/>
          </p:cNvSpPr>
          <p:nvPr/>
        </p:nvSpPr>
        <p:spPr bwMode="auto">
          <a:xfrm>
            <a:off x="354768" y="1759472"/>
            <a:ext cx="11482464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marL="338138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463416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381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463416"/>
                </a:solidFill>
                <a:latin typeface="+mn-lt"/>
                <a:ea typeface="ＭＳ Ｐゴシック" pitchFamily="-108" charset="-128"/>
              </a:defRPr>
            </a:lvl2pPr>
            <a:lvl3pPr marL="11382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pitchFamily="-107" charset="-128"/>
              </a:defRPr>
            </a:lvl3pPr>
            <a:lvl4pPr marL="15938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10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rgbClr val="463416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 marL="251124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6783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4419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1008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If you have experienced an earthquake, what was it like?</a:t>
            </a:r>
          </a:p>
          <a:p>
            <a:pPr marL="0" indent="0">
              <a:buNone/>
            </a:pPr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do we normally do at school for earthquake drills?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Why is practicing for earthquakes and other emergencies important?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can we do before earthquakes to be prepared?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Global Earthquakes</a:t>
            </a:r>
          </a:p>
        </p:txBody>
      </p:sp>
      <p:grpSp>
        <p:nvGrpSpPr>
          <p:cNvPr id="2" name="Group 1" descr="A map of the world showing many years of earthquake locations as black dots, which outline the shape of the many plates of the earth's crust">
            <a:extLst>
              <a:ext uri="{FF2B5EF4-FFF2-40B4-BE49-F238E27FC236}">
                <a16:creationId xmlns:a16="http://schemas.microsoft.com/office/drawing/2014/main" id="{4A3BCB44-B220-0143-87E3-75D08F23A6D2}"/>
              </a:ext>
            </a:extLst>
          </p:cNvPr>
          <p:cNvGrpSpPr/>
          <p:nvPr/>
        </p:nvGrpSpPr>
        <p:grpSpPr>
          <a:xfrm>
            <a:off x="1827361" y="923026"/>
            <a:ext cx="8537277" cy="5934974"/>
            <a:chOff x="-76580" y="900114"/>
            <a:chExt cx="8537277" cy="5957886"/>
          </a:xfrm>
        </p:grpSpPr>
        <p:pic>
          <p:nvPicPr>
            <p:cNvPr id="7" name="Picture 6" descr="world_seimicity_map.jpg"/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900114"/>
              <a:ext cx="3888697" cy="5957886"/>
            </a:xfrm>
            <a:prstGeom prst="rect">
              <a:avLst/>
            </a:prstGeom>
          </p:spPr>
        </p:pic>
        <p:pic>
          <p:nvPicPr>
            <p:cNvPr id="8" name="Picture 7" descr="world_seimicity_map.jpg"/>
            <p:cNvPicPr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6580" y="900114"/>
              <a:ext cx="4724779" cy="5957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0" y="127959"/>
            <a:ext cx="12192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U.S. Earthquake Shaking Hazards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3E12F-138F-6541-9DC2-D822AFA3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184" y="927579"/>
            <a:ext cx="8895632" cy="593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808051" y="1441738"/>
            <a:ext cx="6118051" cy="3657600"/>
          </a:xfrm>
        </p:spPr>
        <p:txBody>
          <a:bodyPr/>
          <a:lstStyle/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Earthquakes may happen anytime and almost anywhere.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Most injuries caused by earthquakes are from falling or flying objects.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It is important  to practice how to be safe!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-151744" y="503140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E4782"/>
                </a:solidFill>
              </a:rPr>
              <a:t>Today we are joining millions of people </a:t>
            </a:r>
          </a:p>
          <a:p>
            <a:pPr algn="ctr"/>
            <a:r>
              <a:rPr lang="en-US" sz="3200" dirty="0">
                <a:solidFill>
                  <a:srgbClr val="0E4782"/>
                </a:solidFill>
              </a:rPr>
              <a:t>who are practicing earthquake safety!</a:t>
            </a:r>
            <a:endParaRPr lang="en-US" sz="3200" i="1" dirty="0">
              <a:solidFill>
                <a:srgbClr val="0E4782"/>
              </a:solidFill>
            </a:endParaRP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Great ShakeOut Earthquake Drill</a:t>
            </a:r>
          </a:p>
        </p:txBody>
      </p:sp>
      <p:pic>
        <p:nvPicPr>
          <p:cNvPr id="8" name="Picture 7" descr="step5wide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5" y="1463201"/>
            <a:ext cx="5188266" cy="2493585"/>
          </a:xfrm>
          <a:prstGeom prst="rect">
            <a:avLst/>
          </a:prstGeom>
        </p:spPr>
      </p:pic>
      <p:pic>
        <p:nvPicPr>
          <p:cNvPr id="7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BAE6F1B-E134-6D4D-BA71-06C1A3277C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7561" y="4219499"/>
            <a:ext cx="2638501" cy="2638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16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5D4027-4CAF-EE4F-8AE7-5D12EE071BC1}"/>
              </a:ext>
            </a:extLst>
          </p:cNvPr>
          <p:cNvSpPr txBox="1"/>
          <p:nvPr/>
        </p:nvSpPr>
        <p:spPr bwMode="auto">
          <a:xfrm>
            <a:off x="338665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Feel Earthquake Shaking</a:t>
            </a: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When Should You Protect Yourself?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C7B3A-7491-1A4A-8940-42A37E7206B2}"/>
              </a:ext>
            </a:extLst>
          </p:cNvPr>
          <p:cNvSpPr txBox="1"/>
          <p:nvPr/>
        </p:nvSpPr>
        <p:spPr bwMode="auto">
          <a:xfrm>
            <a:off x="4233333" y="1300517"/>
            <a:ext cx="3623735" cy="53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Get an Earthquake Alert</a:t>
            </a:r>
            <a:br>
              <a:rPr lang="en-US" sz="3600" b="1" dirty="0">
                <a:solidFill>
                  <a:schemeClr val="bg2"/>
                </a:solidFill>
              </a:rPr>
            </a:br>
            <a:endParaRPr lang="en-US" sz="3600" b="1" dirty="0">
              <a:solidFill>
                <a:schemeClr val="bg2"/>
              </a:solidFill>
            </a:endParaRPr>
          </a:p>
          <a:p>
            <a:pPr algn="ctr">
              <a:spcBef>
                <a:spcPct val="40000"/>
              </a:spcBef>
            </a:pPr>
            <a:br>
              <a:rPr lang="en-US" sz="8800" b="1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(California)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3BE6E-CC11-F24B-B7D5-98FEA668DDBA}"/>
              </a:ext>
            </a:extLst>
          </p:cNvPr>
          <p:cNvSpPr txBox="1"/>
          <p:nvPr/>
        </p:nvSpPr>
        <p:spPr bwMode="auto">
          <a:xfrm>
            <a:off x="8128000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Do an Earthquake Drill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AAEBD-FBD3-D740-8D3B-14930B661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t="6902" r="19038" b="15252"/>
          <a:stretch/>
        </p:blipFill>
        <p:spPr>
          <a:xfrm>
            <a:off x="5234706" y="3990961"/>
            <a:ext cx="1620987" cy="1718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E7571-D96E-DD41-B6E2-767DD5074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629" r="16852"/>
          <a:stretch/>
        </p:blipFill>
        <p:spPr>
          <a:xfrm>
            <a:off x="1278718" y="4037467"/>
            <a:ext cx="1757569" cy="16872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D5EA7B-7688-E647-8B0F-0DD26A29E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0324" y="4014213"/>
            <a:ext cx="2079086" cy="173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23221"/>
      </p:ext>
    </p:extLst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Custom 1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84782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r="http://schemas.openxmlformats.org/officeDocument/2006/relationships" xmlns:p="http://schemas.openxmlformats.org/presentationml/2006/main"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r="http://schemas.openxmlformats.org/officeDocument/2006/relationships" xmlns:p="http://schemas.openxmlformats.org/presentationml/2006/main"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91374" tIns="45687" rIns="91374" bIns="45687">
        <a:spAutoFit/>
      </a:bodyPr>
      <a:lstStyle>
        <a:defPPr algn="ctr">
          <a:spcBef>
            <a:spcPct val="40000"/>
          </a:spcBef>
          <a:defRPr b="1" dirty="0"/>
        </a:defPPr>
      </a:lstStyle>
    </a:tx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11199</TotalTime>
  <Words>1652</Words>
  <Application>Microsoft Macintosh PowerPoint</Application>
  <PresentationFormat>Widescreen</PresentationFormat>
  <Paragraphs>177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Mountain Top</vt:lpstr>
      <vt:lpstr>PowerPoint Presentation</vt:lpstr>
      <vt:lpstr>Drill Leader Instructions: Content and Resources</vt:lpstr>
      <vt:lpstr>Drill Leader Instructions: Audio Settings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 for Your Situation</vt:lpstr>
      <vt:lpstr>Drill Instructions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Microsoft Office User</cp:lastModifiedBy>
  <cp:revision>404</cp:revision>
  <cp:lastPrinted>2020-06-17T16:30:27Z</cp:lastPrinted>
  <dcterms:created xsi:type="dcterms:W3CDTF">2020-04-20T22:54:42Z</dcterms:created>
  <dcterms:modified xsi:type="dcterms:W3CDTF">2020-10-13T19:40:08Z</dcterms:modified>
  <cp:category/>
</cp:coreProperties>
</file>