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7"/>
  </p:notesMasterIdLst>
  <p:handoutMasterIdLst>
    <p:handoutMasterId r:id="rId8"/>
  </p:handoutMasterIdLst>
  <p:sldIdLst>
    <p:sldId id="1492" r:id="rId2"/>
    <p:sldId id="1493" r:id="rId3"/>
    <p:sldId id="1496" r:id="rId4"/>
    <p:sldId id="1494" r:id="rId5"/>
    <p:sldId id="1495" r:id="rId6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2438" indent="1588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09638" indent="1588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65250" indent="1588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2450" indent="1588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E0ED"/>
    <a:srgbClr val="B33412"/>
    <a:srgbClr val="11487E"/>
    <a:srgbClr val="1059AB"/>
    <a:srgbClr val="0E4782"/>
    <a:srgbClr val="C2D1E4"/>
    <a:srgbClr val="BCCADA"/>
    <a:srgbClr val="0E4780"/>
    <a:srgbClr val="C4D3E4"/>
    <a:srgbClr val="434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4"/>
    <p:restoredTop sz="91588" autoAdjust="0"/>
  </p:normalViewPr>
  <p:slideViewPr>
    <p:cSldViewPr>
      <p:cViewPr>
        <p:scale>
          <a:sx n="110" d="100"/>
          <a:sy n="110" d="100"/>
        </p:scale>
        <p:origin x="1000" y="624"/>
      </p:cViewPr>
      <p:guideLst>
        <p:guide orient="horz"/>
        <p:guide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830" y="-8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A1B83B-6DF0-3641-999E-8ECD67C5B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0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82DF3EF3-A6A3-864D-A56B-DD503777C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21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ＭＳ Ｐゴシック" pitchFamily="-108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pitchFamily="-107" charset="-128"/>
      </a:defRPr>
    </a:lvl3pPr>
    <a:lvl4pPr marL="13652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24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294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4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5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5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9450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6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7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23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11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4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-76200"/>
            <a:ext cx="243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76200" y="42863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smtClean="0">
                <a:solidFill>
                  <a:schemeClr val="bg1"/>
                </a:solidFill>
              </a:rPr>
              <a:t>PREPAREDNESS</a:t>
            </a:r>
            <a:r>
              <a:rPr lang="en-US" sz="2400" b="1" smtClean="0">
                <a:solidFill>
                  <a:schemeClr val="bg1"/>
                </a:solidFill>
              </a:rPr>
              <a:t/>
            </a:r>
            <a:br>
              <a:rPr lang="en-US" sz="2400" b="1" smtClean="0">
                <a:solidFill>
                  <a:schemeClr val="bg1"/>
                </a:solidFill>
              </a:rPr>
            </a:br>
            <a:r>
              <a:rPr lang="en-US" sz="2400" b="1" smtClean="0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4582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5/13/18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2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0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0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6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0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7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968" r:id="rId1"/>
    <p:sldLayoutId id="2147486969" r:id="rId2"/>
    <p:sldLayoutId id="2147486970" r:id="rId3"/>
    <p:sldLayoutId id="2147486971" r:id="rId4"/>
    <p:sldLayoutId id="2147486972" r:id="rId5"/>
    <p:sldLayoutId id="2147486973" r:id="rId6"/>
    <p:sldLayoutId id="2147486974" r:id="rId7"/>
    <p:sldLayoutId id="2147486975" r:id="rId8"/>
    <p:sldLayoutId id="2147486976" r:id="rId9"/>
    <p:sldLayoutId id="2147486977" r:id="rId10"/>
    <p:sldLayoutId id="2147486978" r:id="rId11"/>
    <p:sldLayoutId id="2147486979" r:id="rId12"/>
    <p:sldLayoutId id="2147486980" r:id="rId13"/>
    <p:sldLayoutId id="2147486981" r:id="rId14"/>
    <p:sldLayoutId id="2147486982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hakeout.org/downloads/broadcast/universal/ShakeOutDrillBroadcastEnglish.mp3" TargetMode="External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arthquakecountry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0" y="1690688"/>
            <a:ext cx="3886200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Font typeface="Wingdings 2" charset="0"/>
              <a:buNone/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Earthquakes are unpredictable and may happen where you live, work, or travel.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Most injuries in earthquakes are from falling or flying objects.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Font typeface="Wingdings 2" charset="0"/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Font typeface="Wingdings 2" charset="0"/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Font typeface="Wingdings 2" charset="0"/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0" y="524510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E4782"/>
                </a:solidFill>
              </a:rPr>
              <a:t>Today we are joining millions </a:t>
            </a:r>
            <a:r>
              <a:rPr lang="en-US" sz="2800" dirty="0">
                <a:solidFill>
                  <a:srgbClr val="0E4782"/>
                </a:solidFill>
              </a:rPr>
              <a:t>of people w</a:t>
            </a:r>
            <a:r>
              <a:rPr lang="en-US" sz="2800" dirty="0" smtClean="0">
                <a:solidFill>
                  <a:srgbClr val="0E4782"/>
                </a:solidFill>
              </a:rPr>
              <a:t>orldwide who are</a:t>
            </a:r>
            <a:r>
              <a:rPr lang="en-US" sz="2800" dirty="0">
                <a:solidFill>
                  <a:srgbClr val="0E4782"/>
                </a:solidFill>
              </a:rPr>
              <a:t> </a:t>
            </a:r>
            <a:r>
              <a:rPr lang="en-US" sz="2800" dirty="0" smtClean="0">
                <a:solidFill>
                  <a:srgbClr val="0E4782"/>
                </a:solidFill>
              </a:rPr>
              <a:t>practicing how to be safe during earthquakes</a:t>
            </a:r>
            <a:endParaRPr lang="en-US" sz="2800" i="1" dirty="0" smtClean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990600" y="152400"/>
            <a:ext cx="7164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smtClean="0"/>
              <a:t>Great ShakeOut Earthquake Drills</a:t>
            </a:r>
            <a:endParaRPr lang="en-US" sz="3600" dirty="0"/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4572000" cy="219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762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1" dirty="0"/>
              <a:t>People get injured by falling objects and when they try to run,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which </a:t>
            </a:r>
            <a:r>
              <a:rPr lang="en-US" i="1" dirty="0"/>
              <a:t>i</a:t>
            </a:r>
            <a:r>
              <a:rPr lang="en-US" altLang="ja-JP" i="1" dirty="0"/>
              <a:t>s why we </a:t>
            </a:r>
            <a:r>
              <a:rPr lang="en-US" altLang="ja-JP" i="1" dirty="0" smtClean="0"/>
              <a:t>will practice </a:t>
            </a:r>
            <a:r>
              <a:rPr lang="en-US" altLang="ja-JP" b="1" i="1" u="sng" dirty="0"/>
              <a:t>Drop, Cover, and Hold </a:t>
            </a:r>
            <a:r>
              <a:rPr lang="en-US" altLang="ja-JP" b="1" i="1" u="sng" dirty="0" smtClean="0"/>
              <a:t>On:</a:t>
            </a:r>
            <a:endParaRPr lang="en-US" i="1" dirty="0"/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52400" y="1066800"/>
            <a:ext cx="8839200" cy="631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u="sng" dirty="0" smtClean="0">
                <a:solidFill>
                  <a:srgbClr val="0E4782"/>
                </a:solidFill>
              </a:rPr>
              <a:t>In a CLASSROOM OR AUDITORIUM: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Drop </a:t>
            </a:r>
            <a:r>
              <a:rPr lang="en-US" sz="1800" dirty="0" smtClean="0">
                <a:solidFill>
                  <a:schemeClr val="bg2"/>
                </a:solidFill>
              </a:rPr>
              <a:t>to the </a:t>
            </a:r>
            <a:r>
              <a:rPr lang="en-US" sz="1800" dirty="0" smtClean="0">
                <a:solidFill>
                  <a:schemeClr val="bg2"/>
                </a:solidFill>
              </a:rPr>
              <a:t>floor where you are.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b="1" dirty="0">
                <a:solidFill>
                  <a:schemeClr val="bg2"/>
                </a:solidFill>
              </a:rPr>
              <a:t>Cover</a:t>
            </a:r>
            <a:r>
              <a:rPr lang="en-US" sz="1800" dirty="0">
                <a:solidFill>
                  <a:schemeClr val="bg2"/>
                </a:solidFill>
              </a:rPr>
              <a:t> your head and neck with one </a:t>
            </a:r>
            <a:r>
              <a:rPr lang="en-US" sz="1800" dirty="0" smtClean="0">
                <a:solidFill>
                  <a:schemeClr val="bg2"/>
                </a:solidFill>
              </a:rPr>
              <a:t>arm/hand.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u="sng" dirty="0" smtClean="0">
                <a:solidFill>
                  <a:schemeClr val="bg2"/>
                </a:solidFill>
              </a:rPr>
              <a:t>N</a:t>
            </a:r>
            <a:r>
              <a:rPr lang="en-US" sz="1800" u="sng" dirty="0" smtClean="0">
                <a:solidFill>
                  <a:schemeClr val="bg2"/>
                </a:solidFill>
              </a:rPr>
              <a:t>earby tables or desks:</a:t>
            </a:r>
            <a:r>
              <a:rPr lang="en-US" sz="1800" dirty="0" smtClean="0">
                <a:solidFill>
                  <a:schemeClr val="bg2"/>
                </a:solidFill>
              </a:rPr>
              <a:t> c</a:t>
            </a:r>
            <a:r>
              <a:rPr lang="en-US" sz="1800" dirty="0" smtClean="0">
                <a:solidFill>
                  <a:schemeClr val="bg2"/>
                </a:solidFill>
              </a:rPr>
              <a:t>rawl underneath and </a:t>
            </a:r>
            <a:r>
              <a:rPr lang="en-US" sz="1800" b="1" dirty="0" smtClean="0">
                <a:solidFill>
                  <a:schemeClr val="bg2"/>
                </a:solidFill>
              </a:rPr>
              <a:t>Hold On</a:t>
            </a:r>
            <a:r>
              <a:rPr lang="en-US" sz="1800" dirty="0">
                <a:solidFill>
                  <a:schemeClr val="bg2"/>
                </a:solidFill>
              </a:rPr>
              <a:t/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to your shelter with your free hand.</a:t>
            </a:r>
            <a:endParaRPr lang="en-US" sz="1800" dirty="0">
              <a:solidFill>
                <a:schemeClr val="bg2"/>
              </a:solidFill>
            </a:endParaRP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u="sng" dirty="0" smtClean="0">
                <a:solidFill>
                  <a:schemeClr val="bg2"/>
                </a:solidFill>
              </a:rPr>
              <a:t>Rows of chairs:</a:t>
            </a:r>
            <a:r>
              <a:rPr lang="en-US" sz="1800" dirty="0" smtClean="0">
                <a:solidFill>
                  <a:schemeClr val="bg2"/>
                </a:solidFill>
              </a:rPr>
              <a:t> get between the rows and </a:t>
            </a:r>
            <a:r>
              <a:rPr lang="en-US" sz="1800" b="1" dirty="0" smtClean="0">
                <a:solidFill>
                  <a:schemeClr val="bg2"/>
                </a:solidFill>
              </a:rPr>
              <a:t>Hold </a:t>
            </a:r>
            <a:r>
              <a:rPr lang="en-US" sz="1800" dirty="0" smtClean="0">
                <a:solidFill>
                  <a:schemeClr val="bg2"/>
                </a:solidFill>
              </a:rPr>
              <a:t>On</a:t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to a chair with your free hand.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u="sng" dirty="0" smtClean="0">
                <a:solidFill>
                  <a:schemeClr val="bg2"/>
                </a:solidFill>
              </a:rPr>
              <a:t>Alternative: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>
                <a:solidFill>
                  <a:schemeClr val="bg2"/>
                </a:solidFill>
              </a:rPr>
              <a:t>g</a:t>
            </a:r>
            <a:r>
              <a:rPr lang="en-US" sz="1800" dirty="0" smtClean="0">
                <a:solidFill>
                  <a:schemeClr val="bg2"/>
                </a:solidFill>
              </a:rPr>
              <a:t>et next to a wall with no windows and </a:t>
            </a:r>
            <a:r>
              <a:rPr lang="en-US" sz="1800" dirty="0" smtClean="0">
                <a:solidFill>
                  <a:schemeClr val="bg2"/>
                </a:solidFill>
              </a:rPr>
              <a:t/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cover </a:t>
            </a:r>
            <a:r>
              <a:rPr lang="en-US" sz="1800" dirty="0" smtClean="0">
                <a:solidFill>
                  <a:schemeClr val="bg2"/>
                </a:solidFill>
              </a:rPr>
              <a:t>your head and neck with both arms/hands.</a:t>
            </a:r>
            <a:endParaRPr lang="en-US" sz="1800" dirty="0" smtClean="0">
              <a:solidFill>
                <a:schemeClr val="bg2"/>
              </a:solidFill>
            </a:endParaRPr>
          </a:p>
          <a:p>
            <a:pPr marL="236538" indent="-236538">
              <a:buFont typeface="Arial" charset="0"/>
              <a:buChar char="•"/>
              <a:defRPr/>
            </a:pPr>
            <a:endParaRPr lang="en-US" sz="1400" b="1" u="sng" dirty="0" smtClean="0">
              <a:solidFill>
                <a:srgbClr val="0E4782"/>
              </a:solidFill>
            </a:endParaRPr>
          </a:p>
          <a:p>
            <a:pPr>
              <a:defRPr/>
            </a:pPr>
            <a:r>
              <a:rPr lang="en-US" sz="1800" b="1" u="sng" dirty="0" smtClean="0">
                <a:solidFill>
                  <a:srgbClr val="0E4782"/>
                </a:solidFill>
              </a:rPr>
              <a:t>In a LABORATORY: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Step back from the lab table.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Drop</a:t>
            </a:r>
            <a:r>
              <a:rPr lang="en-US" sz="1800" dirty="0" smtClean="0">
                <a:solidFill>
                  <a:schemeClr val="bg2"/>
                </a:solidFill>
              </a:rPr>
              <a:t> to the floor on your knees next to a wall, away from </a:t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glass and other hazards if possible. </a:t>
            </a: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Cover</a:t>
            </a:r>
            <a:r>
              <a:rPr lang="en-US" sz="1800" dirty="0" smtClean="0">
                <a:solidFill>
                  <a:schemeClr val="bg2"/>
                </a:solidFill>
              </a:rPr>
              <a:t> your head and neck with your hands and arms. </a:t>
            </a:r>
            <a:endParaRPr lang="en-US" sz="1800" dirty="0" smtClean="0">
              <a:solidFill>
                <a:schemeClr val="bg2"/>
              </a:solidFill>
            </a:endParaRPr>
          </a:p>
          <a:p>
            <a:pPr marL="236538" indent="-236538"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Hold </a:t>
            </a:r>
            <a:r>
              <a:rPr lang="en-US" sz="1800" b="1" dirty="0" smtClean="0">
                <a:solidFill>
                  <a:schemeClr val="bg2"/>
                </a:solidFill>
              </a:rPr>
              <a:t>On</a:t>
            </a:r>
            <a:r>
              <a:rPr lang="en-US" sz="1800" b="1" i="1" dirty="0" smtClean="0">
                <a:solidFill>
                  <a:schemeClr val="bg2"/>
                </a:solidFill>
              </a:rPr>
              <a:t> </a:t>
            </a:r>
            <a:r>
              <a:rPr lang="en-US" sz="1800" dirty="0" smtClean="0">
                <a:solidFill>
                  <a:schemeClr val="bg2"/>
                </a:solidFill>
              </a:rPr>
              <a:t>to something sturdy </a:t>
            </a:r>
            <a:r>
              <a:rPr lang="en-US" sz="1800" dirty="0" smtClean="0">
                <a:solidFill>
                  <a:schemeClr val="bg2"/>
                </a:solidFill>
              </a:rPr>
              <a:t>if possible.</a:t>
            </a:r>
            <a:r>
              <a:rPr lang="en-US" sz="1800" dirty="0">
                <a:solidFill>
                  <a:schemeClr val="bg2"/>
                </a:solidFill>
              </a:rPr>
              <a:t/>
            </a:r>
            <a:br>
              <a:rPr lang="en-US" sz="1800" dirty="0">
                <a:solidFill>
                  <a:schemeClr val="bg2"/>
                </a:solidFill>
              </a:rPr>
            </a:br>
            <a:endParaRPr lang="en-US" sz="16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en-US" sz="1800" b="1" u="sng" dirty="0" smtClean="0">
                <a:solidFill>
                  <a:srgbClr val="0E4782"/>
                </a:solidFill>
              </a:rPr>
              <a:t>After Shaking Stops:</a:t>
            </a:r>
            <a:endParaRPr lang="en-US" sz="1800" dirty="0" smtClean="0">
              <a:solidFill>
                <a:schemeClr val="bg2"/>
              </a:solidFill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463416"/>
                </a:solidFill>
              </a:rPr>
              <a:t>Wait </a:t>
            </a:r>
            <a:r>
              <a:rPr lang="en-US" sz="1800" dirty="0" smtClean="0">
                <a:solidFill>
                  <a:srgbClr val="463416"/>
                </a:solidFill>
              </a:rPr>
              <a:t>a </a:t>
            </a:r>
            <a:r>
              <a:rPr lang="en-US" sz="1800" dirty="0" smtClean="0">
                <a:solidFill>
                  <a:srgbClr val="463416"/>
                </a:solidFill>
              </a:rPr>
              <a:t>minute for everything to settle. 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463416"/>
                </a:solidFill>
              </a:rPr>
              <a:t>Before </a:t>
            </a:r>
            <a:r>
              <a:rPr lang="en-US" sz="1800" dirty="0">
                <a:solidFill>
                  <a:srgbClr val="463416"/>
                </a:solidFill>
              </a:rPr>
              <a:t>getting </a:t>
            </a:r>
            <a:r>
              <a:rPr lang="en-US" sz="1800" dirty="0" smtClean="0">
                <a:solidFill>
                  <a:srgbClr val="463416"/>
                </a:solidFill>
              </a:rPr>
              <a:t>up</a:t>
            </a:r>
            <a:r>
              <a:rPr lang="en-US" sz="1800" dirty="0" smtClean="0">
                <a:solidFill>
                  <a:schemeClr val="bg2"/>
                </a:solidFill>
              </a:rPr>
              <a:t>, l</a:t>
            </a:r>
            <a:r>
              <a:rPr lang="en-US" sz="1800" dirty="0" smtClean="0">
                <a:solidFill>
                  <a:srgbClr val="463416"/>
                </a:solidFill>
              </a:rPr>
              <a:t>ook </a:t>
            </a:r>
            <a:r>
              <a:rPr lang="en-US" sz="1800" dirty="0" smtClean="0">
                <a:solidFill>
                  <a:srgbClr val="463416"/>
                </a:solidFill>
              </a:rPr>
              <a:t>around </a:t>
            </a:r>
            <a:r>
              <a:rPr lang="en-US" sz="1800" dirty="0" smtClean="0">
                <a:solidFill>
                  <a:srgbClr val="463416"/>
                </a:solidFill>
              </a:rPr>
              <a:t>for hazards (including above and behind you)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Carefully exit </a:t>
            </a:r>
            <a:r>
              <a:rPr lang="en-US" sz="1800" dirty="0" smtClean="0">
                <a:solidFill>
                  <a:schemeClr val="bg2"/>
                </a:solidFill>
              </a:rPr>
              <a:t>the building if instructed.</a:t>
            </a:r>
            <a:endParaRPr lang="en-US" sz="1800" dirty="0" smtClean="0">
              <a:solidFill>
                <a:srgbClr val="0E4782"/>
              </a:solidFill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bg2"/>
                </a:solidFill>
              </a:rPr>
              <a:t> </a:t>
            </a:r>
          </a:p>
          <a:p>
            <a:pPr>
              <a:defRPr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pic>
        <p:nvPicPr>
          <p:cNvPr id="5" name="Picture 4" descr="IMG_008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955636"/>
            <a:ext cx="1981200" cy="1478161"/>
          </a:xfrm>
          <a:prstGeom prst="rect">
            <a:avLst/>
          </a:prstGeom>
        </p:spPr>
      </p:pic>
      <p:pic>
        <p:nvPicPr>
          <p:cNvPr id="6" name="Picture 5" descr="DCHOundertable_s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355436"/>
            <a:ext cx="1981200" cy="1474013"/>
          </a:xfrm>
          <a:prstGeom prst="rect">
            <a:avLst/>
          </a:prstGeom>
        </p:spPr>
      </p:pic>
      <p:pic>
        <p:nvPicPr>
          <p:cNvPr id="7" name="Picture 6" descr="IMG_008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4555836"/>
            <a:ext cx="1977587" cy="10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87321" y="1143000"/>
            <a:ext cx="4292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can’t get back up,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don’t get down </a:t>
            </a:r>
          </a:p>
          <a:p>
            <a:pPr marL="806450" lvl="1" indent="-342900">
              <a:buFont typeface="Lucida Grande"/>
              <a:buChar char="-"/>
            </a:pPr>
            <a:r>
              <a:rPr lang="en-US" dirty="0">
                <a:solidFill>
                  <a:srgbClr val="0E4782"/>
                </a:solidFill>
              </a:rPr>
              <a:t>Bend over and cover your head and neck with your arms/hands</a:t>
            </a:r>
          </a:p>
          <a:p>
            <a:pPr marL="457200" lvl="1" indent="-279400"/>
            <a:endParaRPr lang="en-US" dirty="0" smtClean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 smtClean="0">
                <a:solidFill>
                  <a:srgbClr val="463416"/>
                </a:solidFill>
              </a:rPr>
              <a:t>Instruct others how to assist you</a:t>
            </a:r>
          </a:p>
          <a:p>
            <a:pPr indent="-27940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 smtClean="0">
                <a:solidFill>
                  <a:srgbClr val="463416"/>
                </a:solidFill>
              </a:rPr>
              <a:t>Practice is key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b="1" u="sng" dirty="0" err="1" smtClean="0">
                <a:solidFill>
                  <a:srgbClr val="0E4782"/>
                </a:solidFill>
                <a:cs typeface="Arial" charset="0"/>
              </a:rPr>
              <a:t>EarthquakeCountry.org</a:t>
            </a:r>
            <a:r>
              <a:rPr lang="en-US" b="1" u="sng" dirty="0" smtClean="0">
                <a:solidFill>
                  <a:srgbClr val="0E4782"/>
                </a:solidFill>
                <a:cs typeface="Arial" charset="0"/>
              </a:rPr>
              <a:t>/</a:t>
            </a:r>
            <a:br>
              <a:rPr lang="en-US" b="1" u="sng" dirty="0" smtClean="0">
                <a:solidFill>
                  <a:srgbClr val="0E4782"/>
                </a:solidFill>
                <a:cs typeface="Arial" charset="0"/>
              </a:rPr>
            </a:br>
            <a:r>
              <a:rPr lang="en-US" b="1" u="sng" dirty="0" smtClean="0">
                <a:solidFill>
                  <a:srgbClr val="0E4782"/>
                </a:solidFill>
                <a:cs typeface="Arial" charset="0"/>
              </a:rPr>
              <a:t>disability</a:t>
            </a:r>
            <a:endParaRPr lang="en-US" b="1" u="sng" dirty="0">
              <a:solidFill>
                <a:srgbClr val="0E4782"/>
              </a:solidFill>
              <a:cs typeface="Arial" charset="0"/>
            </a:endParaRP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Adapt Your Response</a:t>
            </a:r>
            <a:endParaRPr lang="en-US" sz="4000" b="1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41" y="914400"/>
            <a:ext cx="4676759" cy="59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043633" y="4876800"/>
            <a:ext cx="504296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  <a:hlinkClick r:id="rId2"/>
              </a:rPr>
              <a:t>ShakeOut 60-second </a:t>
            </a:r>
            <a:r>
              <a:rPr lang="en-US" dirty="0" smtClean="0">
                <a:solidFill>
                  <a:srgbClr val="0E4782"/>
                </a:solidFill>
                <a:hlinkClick r:id="rId2"/>
              </a:rPr>
              <a:t>Drill Narration</a:t>
            </a:r>
            <a:r>
              <a:rPr lang="en-US" dirty="0" smtClean="0">
                <a:solidFill>
                  <a:srgbClr val="0E4782"/>
                </a:solidFill>
              </a:rPr>
              <a:t/>
            </a:r>
            <a:br>
              <a:rPr lang="en-US" dirty="0" smtClean="0">
                <a:solidFill>
                  <a:srgbClr val="0E4782"/>
                </a:solidFill>
              </a:rPr>
            </a:br>
            <a:r>
              <a:rPr lang="en-US" sz="2000" dirty="0" smtClean="0">
                <a:solidFill>
                  <a:srgbClr val="0E4782"/>
                </a:solidFill>
              </a:rPr>
              <a:t>(</a:t>
            </a:r>
            <a:r>
              <a:rPr lang="en-US" sz="2000" dirty="0" smtClean="0">
                <a:solidFill>
                  <a:schemeClr val="bg2"/>
                </a:solidFill>
              </a:rPr>
              <a:t>Click </a:t>
            </a:r>
            <a:r>
              <a:rPr lang="en-US" sz="2000" dirty="0">
                <a:solidFill>
                  <a:schemeClr val="bg2"/>
                </a:solidFill>
              </a:rPr>
              <a:t>to </a:t>
            </a:r>
            <a:r>
              <a:rPr lang="en-US" sz="2000" dirty="0" smtClean="0">
                <a:solidFill>
                  <a:schemeClr val="bg2"/>
                </a:solidFill>
              </a:rPr>
              <a:t>Play)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590800" y="152400"/>
            <a:ext cx="40163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FFFFFF"/>
                </a:solidFill>
              </a:rPr>
              <a:t>Time to ShakeOut!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0"/>
            <a:ext cx="85568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4"/>
          <p:cNvSpPr txBox="1">
            <a:spLocks noChangeArrowheads="1"/>
          </p:cNvSpPr>
          <p:nvPr/>
        </p:nvSpPr>
        <p:spPr bwMode="auto">
          <a:xfrm>
            <a:off x="1526364" y="6091535"/>
            <a:ext cx="6063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463416"/>
                </a:solidFill>
              </a:rPr>
              <a:t>Learn </a:t>
            </a:r>
            <a:r>
              <a:rPr lang="en-US" dirty="0" smtClean="0">
                <a:solidFill>
                  <a:srgbClr val="463416"/>
                </a:solidFill>
              </a:rPr>
              <a:t>more at </a:t>
            </a:r>
            <a:r>
              <a:rPr lang="en-US" u="sng" dirty="0" smtClean="0">
                <a:hlinkClick r:id="rId2"/>
              </a:rPr>
              <a:t>www.EarthquakeCountry.org</a:t>
            </a:r>
            <a:endParaRPr lang="en-US" u="sng" dirty="0"/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1161395"/>
            <a:ext cx="8610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 smtClean="0">
                <a:solidFill>
                  <a:srgbClr val="463416"/>
                </a:solidFill>
              </a:rPr>
              <a:t>If you were at home during an earthquake, what might fall on you?  Can you move those items or secure them so they won’t cause injury? </a:t>
            </a:r>
          </a:p>
          <a:p>
            <a:pPr marL="0" indent="0"/>
            <a:endParaRPr lang="en-US" sz="2000" dirty="0" smtClean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 smtClean="0">
                <a:solidFill>
                  <a:srgbClr val="463416"/>
                </a:solidFill>
              </a:rPr>
              <a:t>Do </a:t>
            </a:r>
            <a:r>
              <a:rPr lang="en-US" sz="2000" dirty="0">
                <a:solidFill>
                  <a:srgbClr val="463416"/>
                </a:solidFill>
              </a:rPr>
              <a:t>you always keep your cell phone and computer charged? If you have a car, do you always keep </a:t>
            </a:r>
            <a:r>
              <a:rPr lang="en-US" sz="2000" dirty="0" smtClean="0">
                <a:solidFill>
                  <a:srgbClr val="463416"/>
                </a:solidFill>
              </a:rPr>
              <a:t>the gas tank at least half full?</a:t>
            </a: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in case of an emergency? Do you have a plan for checking in with one another and responding to emails/texts/etc.?</a:t>
            </a: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 smtClean="0">
                <a:solidFill>
                  <a:srgbClr val="463416"/>
                </a:solidFill>
              </a:rPr>
              <a:t>ATMs may be offline after </a:t>
            </a:r>
            <a:r>
              <a:rPr lang="en-US" sz="2000" dirty="0">
                <a:solidFill>
                  <a:srgbClr val="463416"/>
                </a:solidFill>
              </a:rPr>
              <a:t>a major </a:t>
            </a:r>
            <a:r>
              <a:rPr lang="en-US" sz="2000" dirty="0" smtClean="0">
                <a:solidFill>
                  <a:srgbClr val="463416"/>
                </a:solidFill>
              </a:rPr>
              <a:t>earthquake. </a:t>
            </a:r>
            <a:r>
              <a:rPr lang="en-US" sz="2000" dirty="0">
                <a:solidFill>
                  <a:srgbClr val="463416"/>
                </a:solidFill>
              </a:rPr>
              <a:t>H</a:t>
            </a:r>
            <a:r>
              <a:rPr lang="en-US" sz="2000" dirty="0" smtClean="0">
                <a:solidFill>
                  <a:srgbClr val="463416"/>
                </a:solidFill>
              </a:rPr>
              <a:t>ow long can you live on the money you have right now?</a:t>
            </a: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Do you know what </a:t>
            </a:r>
            <a:r>
              <a:rPr lang="ja-JP" altLang="en-US" sz="2000" dirty="0">
                <a:solidFill>
                  <a:srgbClr val="463416"/>
                </a:solidFill>
              </a:rPr>
              <a:t>“</a:t>
            </a:r>
            <a:r>
              <a:rPr lang="en-US" altLang="ja-JP" sz="2000" dirty="0">
                <a:solidFill>
                  <a:srgbClr val="463416"/>
                </a:solidFill>
              </a:rPr>
              <a:t>check in</a:t>
            </a:r>
            <a:r>
              <a:rPr lang="ja-JP" altLang="en-US" sz="2000" dirty="0">
                <a:solidFill>
                  <a:srgbClr val="463416"/>
                </a:solidFill>
              </a:rPr>
              <a:t>”</a:t>
            </a:r>
            <a:r>
              <a:rPr lang="en-US" altLang="ja-JP" sz="2000" dirty="0">
                <a:solidFill>
                  <a:srgbClr val="463416"/>
                </a:solidFill>
              </a:rPr>
              <a:t> services and hotlines are available for your use through our school?</a:t>
            </a: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182812" y="152400"/>
            <a:ext cx="4751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 </a:t>
            </a:r>
            <a:r>
              <a:rPr lang="en-US" sz="3600" dirty="0" smtClean="0"/>
              <a:t>Questions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13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41217</TotalTime>
  <Words>235</Words>
  <Application>Microsoft Macintosh PowerPoint</Application>
  <PresentationFormat>On-screen Show (4:3)</PresentationFormat>
  <Paragraphs>46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Lucida Grande</vt:lpstr>
      <vt:lpstr>ＭＳ Ｐゴシック</vt:lpstr>
      <vt:lpstr>Wingdings 2</vt:lpstr>
      <vt:lpstr>ヒラギノ角ゴ Pro W3</vt:lpstr>
      <vt:lpstr>Arial</vt:lpstr>
      <vt:lpstr>Mountain Top</vt:lpstr>
      <vt:lpstr>PowerPoint Presentation</vt:lpstr>
      <vt:lpstr>PowerPoint Presentation</vt:lpstr>
      <vt:lpstr>Adapt Your Response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/>
  <cp:lastModifiedBy>Mark L. Benthien</cp:lastModifiedBy>
  <cp:revision>643</cp:revision>
  <cp:lastPrinted>2009-03-11T22:11:51Z</cp:lastPrinted>
  <dcterms:created xsi:type="dcterms:W3CDTF">2012-06-26T18:58:30Z</dcterms:created>
  <dcterms:modified xsi:type="dcterms:W3CDTF">2018-05-14T02:01:32Z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