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861" r:id="rId2"/>
    <p:sldId id="334" r:id="rId3"/>
    <p:sldId id="2180" r:id="rId4"/>
    <p:sldId id="2139" r:id="rId5"/>
    <p:sldId id="2142" r:id="rId6"/>
    <p:sldId id="2128" r:id="rId7"/>
    <p:sldId id="2127" r:id="rId8"/>
    <p:sldId id="2154" r:id="rId9"/>
    <p:sldId id="2181" r:id="rId10"/>
    <p:sldId id="2182" r:id="rId11"/>
    <p:sldId id="2141" r:id="rId12"/>
    <p:sldId id="2183" r:id="rId13"/>
    <p:sldId id="2148" r:id="rId14"/>
    <p:sldId id="2152" r:id="rId15"/>
    <p:sldId id="213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FF"/>
    <a:srgbClr val="C4D3E4"/>
    <a:srgbClr val="B8CFFF"/>
    <a:srgbClr val="0E4782"/>
    <a:srgbClr val="1EF0EF"/>
    <a:srgbClr val="00D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4" autoAdjust="0"/>
    <p:restoredTop sz="72109"/>
  </p:normalViewPr>
  <p:slideViewPr>
    <p:cSldViewPr snapToGrid="0">
      <p:cViewPr varScale="1">
        <p:scale>
          <a:sx n="86" d="100"/>
          <a:sy n="86" d="100"/>
        </p:scale>
        <p:origin x="2240" y="192"/>
      </p:cViewPr>
      <p:guideLst/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7E72-8866-4E8E-8A06-04A252F7703E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D0DE-F983-4046-8FFE-415AD226E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67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b="0" dirty="0"/>
              <a:t>Now play this video which teaches students what to do during the drill.</a:t>
            </a:r>
            <a:br>
              <a:rPr lang="en-US" b="0" dirty="0"/>
            </a:br>
            <a:endParaRPr lang="en-US" b="0" dirty="0"/>
          </a:p>
          <a:p>
            <a:r>
              <a:rPr lang="en-US" dirty="0"/>
              <a:t>The full version of this video (5 minutes) is available at </a:t>
            </a:r>
            <a:r>
              <a:rPr lang="en-US" u="sng" dirty="0"/>
              <a:t>RocketRules.org/earthquakes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Courtesy The Hero in You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0D0DE-F983-4046-8FFE-415AD226EC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360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Drill leader:  </a:t>
            </a:r>
            <a:r>
              <a:rPr lang="en-US" sz="1200" dirty="0">
                <a:solidFill>
                  <a:srgbClr val="424242"/>
                </a:solidFill>
                <a:latin typeface="Arial"/>
              </a:rPr>
              <a:t>The reason to remove wired headphones is so that computers or tablets are not pulled down when students drop to the floor.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24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courtesy The Hero in You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0D0DE-F983-4046-8FFE-415AD226EC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72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a recorded </a:t>
            </a:r>
            <a:r>
              <a:rPr lang="en-US" b="0" u="none" dirty="0"/>
              <a:t>drill narration.</a:t>
            </a:r>
          </a:p>
          <a:p>
            <a:endParaRPr lang="en-US" dirty="0"/>
          </a:p>
          <a:p>
            <a:r>
              <a:rPr lang="en-US" dirty="0"/>
              <a:t>The next slide has the text of the recording if you want to read it to your students instead.</a:t>
            </a:r>
          </a:p>
          <a:p>
            <a:endParaRPr lang="en-US" dirty="0"/>
          </a:p>
          <a:p>
            <a:r>
              <a:rPr lang="en-US" dirty="0"/>
              <a:t>Before your drill, choose which version you will use, then delete or hide the slides you don’t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4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the text of the recording, if you prefer to read it yourself.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You can choose which questions to ask or delete some depending on available time.</a:t>
            </a:r>
          </a:p>
          <a:p>
            <a:endParaRPr lang="en-US" dirty="0"/>
          </a:p>
          <a:p>
            <a:r>
              <a:rPr lang="en-US" dirty="0"/>
              <a:t>#3 extra question:  </a:t>
            </a:r>
            <a:r>
              <a:rPr lang="en-US" dirty="0">
                <a:solidFill>
                  <a:srgbClr val="463416"/>
                </a:solidFill>
              </a:rPr>
              <a:t>Can these things be moved or secured so they won’t fall? </a:t>
            </a:r>
          </a:p>
          <a:p>
            <a:endParaRPr lang="en-US" dirty="0">
              <a:solidFill>
                <a:srgbClr val="463416"/>
              </a:solidFill>
            </a:endParaRPr>
          </a:p>
          <a:p>
            <a:r>
              <a:rPr lang="en-US" dirty="0">
                <a:solidFill>
                  <a:srgbClr val="463416"/>
                </a:solidFill>
              </a:rPr>
              <a:t>#4 option:  Communicating via text or apps may be possible when calls are not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463416"/>
                </a:solidFill>
              </a:rPr>
              <a:t>Learn more: </a:t>
            </a:r>
            <a:r>
              <a:rPr lang="en-US" b="0" u="sng" dirty="0" err="1">
                <a:solidFill>
                  <a:srgbClr val="0E4782"/>
                </a:solidFill>
              </a:rPr>
              <a:t>Ready.gov</a:t>
            </a:r>
            <a:r>
              <a:rPr lang="en-US" dirty="0">
                <a:solidFill>
                  <a:srgbClr val="463416"/>
                </a:solidFill>
              </a:rPr>
              <a:t> or  </a:t>
            </a:r>
            <a:r>
              <a:rPr lang="en-US" b="0" u="sng" dirty="0">
                <a:solidFill>
                  <a:srgbClr val="0E4782"/>
                </a:solidFill>
              </a:rPr>
              <a:t>EarthquakeCountry.org/sevensteps</a:t>
            </a:r>
            <a:endParaRPr lang="en-US" b="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83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 dirty="0">
                <a:ea typeface="ＭＳ Ｐゴシック" charset="0"/>
                <a:cs typeface="ＭＳ Ｐゴシック" charset="0"/>
              </a:rPr>
              <a:t>Drill leader:  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These materials are available for free download at </a:t>
            </a:r>
            <a:r>
              <a:rPr lang="en-US" sz="2000" u="sng" dirty="0">
                <a:ea typeface="ＭＳ Ｐゴシック" charset="0"/>
                <a:cs typeface="ＭＳ Ｐゴシック" charset="0"/>
              </a:rPr>
              <a:t>RocketRules.org/earthquake</a:t>
            </a:r>
            <a:r>
              <a:rPr lang="en-US" sz="2000" b="0" i="0" u="none" dirty="0">
                <a:ea typeface="ＭＳ Ｐゴシック" charset="0"/>
                <a:cs typeface="ＭＳ Ｐゴシック" charset="0"/>
              </a:rPr>
              <a:t>; </a:t>
            </a:r>
            <a:br>
              <a:rPr lang="en-US" sz="2000" b="0" i="0" u="none" dirty="0">
                <a:ea typeface="ＭＳ Ｐゴシック" charset="0"/>
                <a:cs typeface="ＭＳ Ｐゴシック" charset="0"/>
              </a:rPr>
            </a:br>
            <a:r>
              <a:rPr lang="en-US" sz="2000" b="0" i="0" u="none" dirty="0">
                <a:ea typeface="ＭＳ Ｐゴシック" charset="0"/>
                <a:cs typeface="ＭＳ Ｐゴシック" charset="0"/>
              </a:rPr>
              <a:t>high-quality printed versions of the Story Books are also available for purchase at </a:t>
            </a:r>
            <a:r>
              <a:rPr lang="en-US" sz="2000" b="0" i="0" u="sng" dirty="0">
                <a:ea typeface="ＭＳ Ｐゴシック" charset="0"/>
                <a:cs typeface="ＭＳ Ｐゴシック" charset="0"/>
              </a:rPr>
              <a:t>RocketRules.org/books</a:t>
            </a:r>
            <a:r>
              <a:rPr lang="en-US" sz="2000" b="0" i="0" u="none" dirty="0"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0E0569-A639-B347-97B4-10064E34B8AB}" type="slidenum">
              <a:rPr lang="en-US" sz="1200"/>
              <a:pPr eaLnBrk="1" hangingPunct="1"/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000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33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0" dirty="0">
                <a:ea typeface="ＭＳ Ｐゴシック" charset="0"/>
                <a:cs typeface="ＭＳ Ｐゴシック" charset="0"/>
              </a:rPr>
              <a:t>(First slide to show participants)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4978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6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</a:p>
          <a:p>
            <a:endParaRPr lang="en-US" dirty="0"/>
          </a:p>
          <a:p>
            <a:r>
              <a:rPr lang="en-US" b="1" dirty="0"/>
              <a:t>Drill leader:  </a:t>
            </a:r>
            <a:r>
              <a:rPr lang="en-US" dirty="0"/>
              <a:t>Before the drill you can ask these basic questions about earthquake experience and preparedness (or add your own).</a:t>
            </a:r>
          </a:p>
        </p:txBody>
      </p:sp>
    </p:spTree>
    <p:extLst>
      <p:ext uri="{BB962C8B-B14F-4D97-AF65-F5344CB8AC3E}">
        <p14:creationId xmlns:p14="http://schemas.microsoft.com/office/powerpoint/2010/main" val="3405792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Visit </a:t>
            </a:r>
            <a:r>
              <a:rPr lang="en-US" b="0" u="sng" dirty="0"/>
              <a:t>ShakeOut.org </a:t>
            </a:r>
            <a:r>
              <a:rPr lang="en-US" dirty="0"/>
              <a:t>to see the current number of participants in your area, for the entire U.S., and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6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(Optional slide)</a:t>
            </a:r>
          </a:p>
          <a:p>
            <a:endParaRPr lang="en-US" b="1" dirty="0"/>
          </a:p>
          <a:p>
            <a:r>
              <a:rPr lang="en-US" b="1" dirty="0"/>
              <a:t>Drill leader:  </a:t>
            </a:r>
            <a:r>
              <a:rPr lang="en-US" dirty="0"/>
              <a:t>Public earthquake alerts are now available in California (Oregon and Washington will be available soon). </a:t>
            </a:r>
          </a:p>
          <a:p>
            <a:endParaRPr lang="en-US" dirty="0"/>
          </a:p>
          <a:p>
            <a:r>
              <a:rPr lang="en-US" dirty="0"/>
              <a:t>Learn more at </a:t>
            </a:r>
            <a:r>
              <a:rPr lang="en-US" u="sng" dirty="0" err="1"/>
              <a:t>ShakeAlert.org</a:t>
            </a:r>
            <a:r>
              <a:rPr lang="en-US" dirty="0"/>
              <a:t> (entire West Coast) and </a:t>
            </a:r>
            <a:r>
              <a:rPr lang="en-US" u="sng" dirty="0" err="1"/>
              <a:t>Earthquake.ca.gov</a:t>
            </a:r>
            <a:r>
              <a:rPr lang="en-US" dirty="0"/>
              <a:t> (Earthquake Warning California)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8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courtesy The Hero in You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0D0DE-F983-4046-8FFE-415AD226EC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96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-76200"/>
            <a:ext cx="325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975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101600" y="42864"/>
            <a:ext cx="894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>
                <a:solidFill>
                  <a:schemeClr val="bg1"/>
                </a:solidFill>
              </a:rPr>
              <a:t>PREPAREDNESS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12776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12/8/20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770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2BDB3BA-8CA6-C047-A55E-7105B076C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9860"/>
      </p:ext>
    </p:extLst>
  </p:cSld>
  <p:clrMapOvr>
    <a:masterClrMapping/>
  </p:clrMapOvr>
  <p:transition spd="slow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, and wide b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F56F8-2979-094B-8235-58421D79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C3BC51A-E5EA-7F49-8BEF-ECC354D42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6096000"/>
            <a:ext cx="11468100" cy="68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497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 sz="1800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14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resourc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arthquakecountry.org/step5" TargetMode="External"/><Relationship Id="rId4" Type="http://schemas.openxmlformats.org/officeDocument/2006/relationships/hyperlink" Target="http://www.shakeout.org/school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tiff"/><Relationship Id="rId5" Type="http://schemas.openxmlformats.org/officeDocument/2006/relationships/image" Target="../media/image12.jpe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FAC46BF2-DC41-804A-87A4-14B855BC1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206068" cy="6858000"/>
          </a:xfrm>
          <a:prstGeom prst="rect">
            <a:avLst/>
          </a:prstGeom>
          <a:solidFill>
            <a:srgbClr val="E6E7FF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56F7CAF-FDFB-3146-A96C-6DBC18F87C65}"/>
              </a:ext>
            </a:extLst>
          </p:cNvPr>
          <p:cNvSpPr txBox="1">
            <a:spLocks/>
          </p:cNvSpPr>
          <p:nvPr/>
        </p:nvSpPr>
        <p:spPr bwMode="auto">
          <a:xfrm>
            <a:off x="0" y="2662882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5400" dirty="0">
                <a:solidFill>
                  <a:srgbClr val="002060"/>
                </a:solidFill>
              </a:rPr>
              <a:t>Drill Guidance for </a:t>
            </a:r>
            <a:br>
              <a:rPr lang="en-US" sz="5400" dirty="0">
                <a:solidFill>
                  <a:srgbClr val="002060"/>
                </a:solidFill>
              </a:rPr>
            </a:br>
            <a:r>
              <a:rPr lang="en-US" sz="8000" b="1" dirty="0">
                <a:solidFill>
                  <a:srgbClr val="002060"/>
                </a:solidFill>
              </a:rPr>
              <a:t>Grades K-4</a:t>
            </a:r>
            <a:br>
              <a:rPr lang="en-US" sz="5400" dirty="0">
                <a:solidFill>
                  <a:srgbClr val="002060"/>
                </a:solidFill>
              </a:rPr>
            </a:br>
            <a:r>
              <a:rPr lang="en-US" sz="5400" dirty="0">
                <a:solidFill>
                  <a:srgbClr val="002060"/>
                </a:solidFill>
              </a:rPr>
              <a:t>During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5400" dirty="0">
                <a:solidFill>
                  <a:srgbClr val="002060"/>
                </a:solidFill>
              </a:rPr>
              <a:t>COVID-19</a:t>
            </a:r>
            <a:br>
              <a:rPr lang="en-US" sz="5400" dirty="0">
                <a:solidFill>
                  <a:srgbClr val="002060"/>
                </a:solidFill>
              </a:rPr>
            </a:br>
            <a:br>
              <a:rPr lang="en-US" sz="105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(Distance Learning or In-Person)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8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800" dirty="0">
              <a:solidFill>
                <a:srgbClr val="00206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EEAAD2-73D9-224D-9D77-01948DF07E86}"/>
              </a:ext>
            </a:extLst>
          </p:cNvPr>
          <p:cNvGrpSpPr/>
          <p:nvPr/>
        </p:nvGrpSpPr>
        <p:grpSpPr>
          <a:xfrm>
            <a:off x="2307169" y="0"/>
            <a:ext cx="7577662" cy="2358240"/>
            <a:chOff x="1477108" y="131742"/>
            <a:chExt cx="9073661" cy="2823809"/>
          </a:xfrm>
        </p:grpSpPr>
        <p:pic>
          <p:nvPicPr>
            <p:cNvPr id="11" name="Google Shape;959;g6ffd85e882_0_397" descr="Logo for Great ShakeOut Earthquake Drills:  The word &quot;Shake&quot; is above the word &quot;Out&quot; with the h and O split by a diagonal line representing an earthquake fault">
              <a:extLst>
                <a:ext uri="{FF2B5EF4-FFF2-40B4-BE49-F238E27FC236}">
                  <a16:creationId xmlns:a16="http://schemas.microsoft.com/office/drawing/2014/main" id="{78ADEDE5-0BDC-D745-8B2A-4801C29DEAF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77108" y="131742"/>
              <a:ext cx="2823809" cy="2823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3A10074D-DD8E-914F-952F-C41421C02E5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42004" y="542319"/>
              <a:ext cx="6008765" cy="157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6" tIns="45658" rIns="91316" bIns="45658"/>
            <a:lstStyle>
              <a:lvl1pPr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tx2"/>
                </a:buClr>
              </a:pPr>
              <a: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  <a:t>Great ShakeOut</a:t>
              </a:r>
              <a:b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</a:br>
              <a: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  <a:t>Earthquake Drills</a:t>
              </a:r>
              <a:endParaRPr lang="en-US" sz="200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46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AAAC8F-1BBB-624F-A902-3C3E047D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RocketRules.org Earthquake Safety Video (excerpt)</a:t>
            </a:r>
          </a:p>
        </p:txBody>
      </p:sp>
      <p:pic>
        <p:nvPicPr>
          <p:cNvPr id="3" name="RocketRules_K-4_ShakeOutDrill" descr="RocketRules_K-4_ShakeOutDrill">
            <a:hlinkClick r:id="" action="ppaction://media"/>
            <a:extLst>
              <a:ext uri="{FF2B5EF4-FFF2-40B4-BE49-F238E27FC236}">
                <a16:creationId xmlns:a16="http://schemas.microsoft.com/office/drawing/2014/main" id="{C5F136DD-47CD-4F4D-BAF9-8D0253B070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.91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Drill Instructions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832004"/>
            <a:ext cx="596990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Be careful: this is about practicing safety, </a:t>
            </a:r>
            <a:r>
              <a:rPr lang="en-US" sz="2400" b="1" dirty="0">
                <a:solidFill>
                  <a:srgbClr val="424242"/>
                </a:solidFill>
              </a:rPr>
              <a:t>safely</a:t>
            </a:r>
            <a:r>
              <a:rPr lang="en-US" sz="2400" dirty="0">
                <a:solidFill>
                  <a:srgbClr val="424242"/>
                </a:solidFill>
              </a:rPr>
              <a:t> – not about being fast. 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Distance Learning Drills: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Tell 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your family or others nearby that you will be doing an earthquake drill. Invite them to practice with you.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If you are using </a:t>
            </a:r>
            <a:r>
              <a:rPr lang="en-US" sz="2400" u="sng" dirty="0">
                <a:solidFill>
                  <a:srgbClr val="424242"/>
                </a:solidFill>
                <a:latin typeface="Arial"/>
              </a:rPr>
              <a:t>wired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 headphones, remove them now. 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Make sure you can hear instructions from your computer or tablet speaker.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F9F3-3A3B-004A-9F79-FB8F057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70" y="4607741"/>
            <a:ext cx="2016890" cy="151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0ED0-5AA5-694E-A9B0-83C6003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57" y="4607741"/>
            <a:ext cx="1540414" cy="15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38D1-2D97-764A-A8F9-E41950DF6222}"/>
              </a:ext>
            </a:extLst>
          </p:cNvPr>
          <p:cNvSpPr txBox="1"/>
          <p:nvPr/>
        </p:nvSpPr>
        <p:spPr bwMode="auto">
          <a:xfrm>
            <a:off x="7271458" y="6325849"/>
            <a:ext cx="4094013" cy="4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 dirty="0">
                <a:solidFill>
                  <a:srgbClr val="0E4782"/>
                </a:solidFill>
              </a:rPr>
              <a:t>Disconnect wired headphones</a:t>
            </a:r>
          </a:p>
        </p:txBody>
      </p:sp>
      <p:pic>
        <p:nvPicPr>
          <p:cNvPr id="4" name="Picture 3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92A5F226-DFB7-F844-A20C-42F44BABC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1218680"/>
            <a:ext cx="3653844" cy="2091345"/>
          </a:xfrm>
          <a:prstGeom prst="rect">
            <a:avLst/>
          </a:prstGeom>
        </p:spPr>
      </p:pic>
      <p:pic>
        <p:nvPicPr>
          <p:cNvPr id="11" name="Picture 10" descr="A picture containing indoor, living, room, sitting&#10;&#10;Description automatically generated">
            <a:extLst>
              <a:ext uri="{FF2B5EF4-FFF2-40B4-BE49-F238E27FC236}">
                <a16:creationId xmlns:a16="http://schemas.microsoft.com/office/drawing/2014/main" id="{A5125D7A-30B2-C540-A472-31CBA9F666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3380"/>
          <a:stretch/>
        </p:blipFill>
        <p:spPr>
          <a:xfrm>
            <a:off x="9570224" y="2300923"/>
            <a:ext cx="2303249" cy="1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8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AAAC8F-1BBB-624F-A902-3C3E047D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Practice, Just like Rocket!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CCC5A-CFE8-DB4F-BF86-FE52B148A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" y="1131376"/>
            <a:ext cx="10106025" cy="57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14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250957" y="4876801"/>
            <a:ext cx="7676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(no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3" name="ShakeOutDrillBroadcastEnglish_NoSoundEffects" descr="ShakeOutDrillBroadcastEnglish_NoSoundEffects">
            <a:hlinkClick r:id="" action="ppaction://media"/>
            <a:extLst>
              <a:ext uri="{FF2B5EF4-FFF2-40B4-BE49-F238E27FC236}">
                <a16:creationId xmlns:a16="http://schemas.microsoft.com/office/drawing/2014/main" id="{F0C045C3-EEF7-7A4D-B8B6-9AC7D069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9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75257"/>
            <a:ext cx="12004539" cy="5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is an earthquake drill. Right now, DROP, COVER, AND HOLD ON.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DROP to the floor now. During a large earthquake, the ground might </a:t>
            </a:r>
            <a:br>
              <a:rPr lang="en-US" sz="1900" dirty="0">
                <a:solidFill>
                  <a:schemeClr val="bg2"/>
                </a:solidFill>
              </a:rPr>
            </a:br>
            <a:r>
              <a:rPr lang="en-US" sz="1900" dirty="0">
                <a:solidFill>
                  <a:schemeClr val="bg2"/>
                </a:solidFill>
              </a:rPr>
              <a:t>jerk strongly and knock you down.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Take COVER under something sturdy, to protect yourself from objects that might be thrown across the room.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HOLD ON to your shelter until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If you can’t get under something, stay low and protect your head and neck with your arms. 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Now look around. What objects might fall or be thrown at you, that you should secure in place before a real earthquake?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Finally, a strong earthquake may generate a tsunami. If you're near the ocean during an earthquake, DROP, COVER, and HOLD ON, then quickly walk to high ground after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drill is over. Thank you for taking part in the Great ShakeOut!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6919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421298" y="1765014"/>
            <a:ext cx="11770702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dirty="0">
                <a:solidFill>
                  <a:srgbClr val="463416"/>
                </a:solidFill>
              </a:rPr>
              <a:t>What did you learn by practicing how to protect yourself?</a:t>
            </a:r>
          </a:p>
          <a:p>
            <a:pPr>
              <a:buFontTx/>
              <a:buAutoNum type="arabicPeriod"/>
            </a:pP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dirty="0">
                <a:solidFill>
                  <a:srgbClr val="463416"/>
                </a:solidFill>
              </a:rPr>
              <a:t>Where are safer places in your home for when earthquakes happen?</a:t>
            </a:r>
            <a:br>
              <a:rPr lang="en-US" dirty="0">
                <a:solidFill>
                  <a:srgbClr val="463416"/>
                </a:solidFill>
              </a:rPr>
            </a:b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dirty="0">
                <a:solidFill>
                  <a:srgbClr val="463416"/>
                </a:solidFill>
              </a:rPr>
              <a:t>What things might fall on you or others if a real earthquake happened right now? </a:t>
            </a:r>
            <a:br>
              <a:rPr lang="en-US" dirty="0">
                <a:solidFill>
                  <a:srgbClr val="463416"/>
                </a:solidFill>
              </a:rPr>
            </a:b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dirty="0">
                <a:solidFill>
                  <a:srgbClr val="463416"/>
                </a:solidFill>
              </a:rPr>
              <a:t>How would you contact your family or others? </a:t>
            </a:r>
            <a:br>
              <a:rPr lang="en-US" dirty="0">
                <a:solidFill>
                  <a:srgbClr val="463416"/>
                </a:solidFill>
              </a:rPr>
            </a:br>
            <a:r>
              <a:rPr lang="en-US" dirty="0">
                <a:solidFill>
                  <a:srgbClr val="463416"/>
                </a:solidFill>
              </a:rPr>
              <a:t>	</a:t>
            </a:r>
          </a:p>
          <a:p>
            <a:pPr>
              <a:buFontTx/>
              <a:buAutoNum type="arabicPeriod"/>
            </a:pPr>
            <a:r>
              <a:rPr lang="en-US" dirty="0">
                <a:solidFill>
                  <a:srgbClr val="463416"/>
                </a:solidFill>
              </a:rPr>
              <a:t>What should you have in a disaster supplies kit? </a:t>
            </a:r>
            <a:endParaRPr lang="en-US" sz="2800" dirty="0">
              <a:solidFill>
                <a:srgbClr val="463416"/>
              </a:solidFill>
            </a:endParaRPr>
          </a:p>
          <a:p>
            <a:pPr marL="0" indent="0"/>
            <a:r>
              <a:rPr lang="en-US" sz="2800" dirty="0">
                <a:solidFill>
                  <a:srgbClr val="463416"/>
                </a:solidFill>
              </a:rPr>
              <a:t>             </a:t>
            </a:r>
          </a:p>
          <a:p>
            <a:pPr>
              <a:buFontTx/>
              <a:buAutoNum type="arabicPeriod"/>
            </a:pP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dirty="0">
              <a:solidFill>
                <a:srgbClr val="463416"/>
              </a:solidFill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887977" y="137411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7531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Content and Resources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356736" y="1225023"/>
            <a:ext cx="52645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800"/>
              </a:spcBef>
            </a:pPr>
            <a:r>
              <a:rPr lang="en-US" sz="2400" b="1" dirty="0">
                <a:solidFill>
                  <a:srgbClr val="424242"/>
                </a:solidFill>
                <a:latin typeface="Arial"/>
              </a:rPr>
              <a:t>CONTENT: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Leader Instructions and earthquake safety resources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Pre-Drill Discussion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Great ShakeOut introduction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Overview of Drop, Cover, and Hold On, and other protective actions 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Narration options 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r>
              <a:rPr lang="en-US" sz="2400" dirty="0">
                <a:solidFill>
                  <a:srgbClr val="424242"/>
                </a:solidFill>
                <a:latin typeface="Arial"/>
              </a:rPr>
              <a:t>(narration audio files and text)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Discussion for after drill (optional)</a:t>
            </a:r>
            <a:endParaRPr lang="en-US" sz="2400" dirty="0">
              <a:solidFill>
                <a:srgbClr val="463416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2241-BC35-8A46-8FD0-CBA7A09C3276}"/>
              </a:ext>
            </a:extLst>
          </p:cNvPr>
          <p:cNvSpPr/>
          <p:nvPr/>
        </p:nvSpPr>
        <p:spPr>
          <a:xfrm>
            <a:off x="6009717" y="1052312"/>
            <a:ext cx="599813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Total time for the activity will depend on the content you choose to include; the shortest time might be 10 minutes, but with discussion could be up to 20-30 minutes.</a:t>
            </a:r>
          </a:p>
          <a:p>
            <a:endParaRPr lang="en-US" sz="2300" dirty="0">
              <a:solidFill>
                <a:srgbClr val="0E4782"/>
              </a:solidFill>
              <a:ea typeface="Arial"/>
              <a:cs typeface="Arial"/>
              <a:sym typeface="Arial"/>
            </a:endParaRPr>
          </a:p>
          <a:p>
            <a:r>
              <a:rPr lang="en-US" sz="23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Delete or hide slides you will not use before your drill.</a:t>
            </a:r>
            <a:br>
              <a:rPr lang="en-US" sz="2300" dirty="0">
                <a:solidFill>
                  <a:srgbClr val="0E4782"/>
                </a:solidFill>
                <a:ea typeface="Arial"/>
                <a:cs typeface="Arial"/>
                <a:sym typeface="Arial"/>
              </a:rPr>
            </a:br>
            <a:endParaRPr lang="en-US" sz="23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3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300" dirty="0">
                <a:solidFill>
                  <a:srgbClr val="0E4782"/>
                </a:solidFill>
                <a:cs typeface="Arial"/>
                <a:sym typeface="Arial"/>
                <a:hlinkClick r:id="rId3"/>
              </a:rPr>
              <a:t>ShakeOut.org/resources</a:t>
            </a:r>
            <a:r>
              <a:rPr lang="en-US" sz="2300" dirty="0">
                <a:solidFill>
                  <a:srgbClr val="0E4782"/>
                </a:solidFill>
                <a:cs typeface="Arial"/>
                <a:sym typeface="Arial"/>
              </a:rPr>
              <a:t> and </a:t>
            </a:r>
            <a:r>
              <a:rPr lang="en-US" sz="2300" dirty="0">
                <a:solidFill>
                  <a:srgbClr val="0E4782"/>
                </a:solidFill>
                <a:cs typeface="Arial"/>
                <a:sym typeface="Arial"/>
                <a:hlinkClick r:id="rId4"/>
              </a:rPr>
              <a:t>ShakeOut.org/schools</a:t>
            </a:r>
            <a:r>
              <a:rPr lang="en-US" sz="2300" dirty="0">
                <a:solidFill>
                  <a:srgbClr val="0E4782"/>
                </a:solidFill>
                <a:cs typeface="Arial"/>
                <a:sym typeface="Arial"/>
              </a:rPr>
              <a:t> for materials and activities for use before your drill.</a:t>
            </a:r>
          </a:p>
          <a:p>
            <a:pPr lvl="0"/>
            <a:endParaRPr lang="en-US" sz="23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3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300" dirty="0">
                <a:solidFill>
                  <a:srgbClr val="0E4782"/>
                </a:solidFill>
                <a:cs typeface="Arial"/>
                <a:sym typeface="Arial"/>
                <a:hlinkClick r:id="rId5"/>
              </a:rPr>
              <a:t>EarthquakeCountry.org/step5</a:t>
            </a:r>
            <a:endParaRPr lang="en-US" sz="23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300" dirty="0">
                <a:solidFill>
                  <a:srgbClr val="0E4782"/>
                </a:solidFill>
                <a:cs typeface="Arial"/>
                <a:sym typeface="Arial"/>
              </a:rPr>
              <a:t>for self-protective guidance for various situations, and for why Drop, Cover, and Hold On is recommended.</a:t>
            </a:r>
            <a:endParaRPr lang="en-US" sz="2300" dirty="0">
              <a:solidFill>
                <a:srgbClr val="0E4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12192000" cy="927100"/>
          </a:xfrm>
          <a:prstGeom prst="rect">
            <a:avLst/>
          </a:prstGeom>
        </p:spPr>
        <p:txBody>
          <a:bodyPr rIns="131821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658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31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6976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635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>
                <a:cs typeface="Arial" charset="0"/>
              </a:rPr>
              <a:t>RocketRules.o</a:t>
            </a:r>
            <a:r>
              <a:rPr lang="en-US" sz="3200" dirty="0"/>
              <a:t>rg</a:t>
            </a:r>
            <a:r>
              <a:rPr lang="en-US" sz="3200" dirty="0">
                <a:cs typeface="Arial" charset="0"/>
              </a:rPr>
              <a:t>: </a:t>
            </a:r>
            <a:r>
              <a:rPr lang="en-US" sz="3200" dirty="0"/>
              <a:t>New materials for children age 4-9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F19BBF-299B-734B-8B78-A876D9832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399" y="1828735"/>
            <a:ext cx="2639965" cy="339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EF4955-93B4-D043-A93C-B6A45496CD8B}"/>
              </a:ext>
            </a:extLst>
          </p:cNvPr>
          <p:cNvSpPr txBox="1"/>
          <p:nvPr/>
        </p:nvSpPr>
        <p:spPr bwMode="auto">
          <a:xfrm>
            <a:off x="7225533" y="5485962"/>
            <a:ext cx="5110369" cy="83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400" dirty="0">
                <a:solidFill>
                  <a:schemeClr val="bg2"/>
                </a:solidFill>
              </a:rPr>
              <a:t>English, Spanish, Vietnamese, Chinese, and Tagalog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16DBC3-0301-E444-A2EE-91791852DFF9}"/>
              </a:ext>
            </a:extLst>
          </p:cNvPr>
          <p:cNvSpPr txBox="1"/>
          <p:nvPr/>
        </p:nvSpPr>
        <p:spPr bwMode="auto">
          <a:xfrm>
            <a:off x="160730" y="5324042"/>
            <a:ext cx="4717387" cy="4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400" dirty="0">
                <a:solidFill>
                  <a:schemeClr val="bg2"/>
                </a:solidFill>
              </a:rPr>
              <a:t>English and Spanish Story Books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C81EB1-B69C-4E4E-B900-5ACD8618A4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963" y="1869075"/>
            <a:ext cx="2612154" cy="33577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1F6D12-8082-C848-99BA-5EDC688220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0" y="1156032"/>
            <a:ext cx="2613534" cy="3336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DC1D30-48EA-3C47-AA32-5616B7EE1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178" y="1078791"/>
            <a:ext cx="3659643" cy="41359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06F9880-0DA9-6440-B76A-7B826B898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21" y="1056659"/>
            <a:ext cx="1967460" cy="253981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F8FCC71F-6DB0-F443-941E-8EB122215F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141" y="2650356"/>
            <a:ext cx="2079711" cy="270604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6679458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Audio Settings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1436994"/>
            <a:ext cx="54024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This PowerPoint includes a video and an audio recording of the ShakeOut “Drill Broadcast” narration</a:t>
            </a:r>
            <a:r>
              <a:rPr lang="en-US" sz="2400" dirty="0">
                <a:solidFill>
                  <a:srgbClr val="424242"/>
                </a:solidFill>
              </a:rPr>
              <a:t>.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For distance learning, when you share the slides you may need to set the option to  “share computer sound” (this depends on your video conferencing service). 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You should practice this in advance.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defTabSz="685800"/>
            <a:endParaRPr lang="en-US" sz="2400" dirty="0">
              <a:solidFill>
                <a:srgbClr val="424242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4CCC3-D608-164C-9AB2-F271CC99E736}"/>
              </a:ext>
            </a:extLst>
          </p:cNvPr>
          <p:cNvSpPr txBox="1"/>
          <p:nvPr/>
        </p:nvSpPr>
        <p:spPr bwMode="auto">
          <a:xfrm>
            <a:off x="6287012" y="5168267"/>
            <a:ext cx="5402426" cy="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Settings for Zoom to share computer sound; other services may have similar settings.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37180-17DE-6740-BC27-6586F3D7E225}"/>
              </a:ext>
            </a:extLst>
          </p:cNvPr>
          <p:cNvGrpSpPr/>
          <p:nvPr/>
        </p:nvGrpSpPr>
        <p:grpSpPr>
          <a:xfrm>
            <a:off x="6041169" y="1647136"/>
            <a:ext cx="5648269" cy="3365720"/>
            <a:chOff x="6749280" y="906477"/>
            <a:chExt cx="4248936" cy="2531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F83D3-EB96-574B-8764-6BE66B0B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B9AE8AFA-75DA-8E4B-8558-138A59203640}"/>
                </a:ext>
              </a:extLst>
            </p:cNvPr>
            <p:cNvSpPr/>
            <p:nvPr/>
          </p:nvSpPr>
          <p:spPr bwMode="auto">
            <a:xfrm>
              <a:off x="6749280" y="2866863"/>
              <a:ext cx="1641927" cy="571492"/>
            </a:xfrm>
            <a:prstGeom prst="donut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171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1046658" y="2989000"/>
            <a:ext cx="4770410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0" name="Picture 9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1" name="Picture 10" descr="A picture containing indoor, person, bed, room&#10;&#10;Description automatically generated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8401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Earthquake Experience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8517D-9B20-594F-BA3F-024234106CE8}"/>
              </a:ext>
            </a:extLst>
          </p:cNvPr>
          <p:cNvSpPr txBox="1">
            <a:spLocks/>
          </p:cNvSpPr>
          <p:nvPr/>
        </p:nvSpPr>
        <p:spPr bwMode="auto">
          <a:xfrm>
            <a:off x="354768" y="1759472"/>
            <a:ext cx="11482464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If you have felt an earthquake, what was it like?</a:t>
            </a:r>
          </a:p>
          <a:p>
            <a:pPr marL="0" indent="0">
              <a:buNone/>
            </a:pPr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do we normally do at school for earthquake drills?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Why is practicing for earthquakes and other emergencies important?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can we do before earthquakes to be prepared?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E4782"/>
                </a:solidFill>
              </a:rPr>
              <a:t>Today we are joining millions of people </a:t>
            </a:r>
          </a:p>
          <a:p>
            <a:pPr algn="ctr"/>
            <a:r>
              <a:rPr lang="en-US" sz="3200" dirty="0">
                <a:solidFill>
                  <a:srgbClr val="0E4782"/>
                </a:solidFill>
              </a:rPr>
              <a:t>who are practicing earthquake safety!</a:t>
            </a:r>
            <a:endParaRPr lang="en-US" sz="3200" i="1" dirty="0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Great ShakeOut Earthquake Drill</a:t>
            </a:r>
          </a:p>
        </p:txBody>
      </p:sp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0C3D91-4512-F940-97AE-50724FDE1AFD}"/>
              </a:ext>
            </a:extLst>
          </p:cNvPr>
          <p:cNvSpPr txBox="1">
            <a:spLocks/>
          </p:cNvSpPr>
          <p:nvPr/>
        </p:nvSpPr>
        <p:spPr bwMode="auto">
          <a:xfrm>
            <a:off x="5808051" y="1441738"/>
            <a:ext cx="6118051" cy="365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4763" eaLnBrk="1" hangingPunct="1">
              <a:lnSpc>
                <a:spcPct val="90000"/>
              </a:lnSpc>
              <a:buFontTx/>
              <a:buNone/>
            </a:pPr>
            <a:r>
              <a:rPr lang="en-US" sz="2400" kern="0" dirty="0">
                <a:latin typeface="Arial" charset="0"/>
                <a:ea typeface="ＭＳ Ｐゴシック" charset="0"/>
                <a:cs typeface="ＭＳ Ｐゴシック" charset="0"/>
              </a:rPr>
              <a:t>Earthquakes may happen anytime and almost anywhere.</a:t>
            </a: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br>
              <a:rPr lang="en-US" sz="2400" kern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kern="0" dirty="0">
                <a:latin typeface="Arial" charset="0"/>
                <a:ea typeface="ＭＳ Ｐゴシック" charset="0"/>
                <a:cs typeface="ＭＳ Ｐゴシック" charset="0"/>
              </a:rPr>
              <a:t>Most injuries caused by earthquakes are from falling or flying objects. </a:t>
            </a: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endParaRPr lang="en-US" sz="24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r>
              <a:rPr lang="en-US" sz="2400" kern="0" dirty="0">
                <a:latin typeface="Arial" charset="0"/>
                <a:ea typeface="ＭＳ Ｐゴシック" charset="0"/>
                <a:cs typeface="ＭＳ Ｐゴシック" charset="0"/>
              </a:rPr>
              <a:t>It is important to practice how to be safe!</a:t>
            </a: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endParaRPr lang="en-US" sz="2400" kern="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r>
              <a:rPr lang="en-US" sz="2400" kern="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endParaRPr lang="en-US" sz="2400" kern="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step5wideicon.png">
            <a:extLst>
              <a:ext uri="{FF2B5EF4-FFF2-40B4-BE49-F238E27FC236}">
                <a16:creationId xmlns:a16="http://schemas.microsoft.com/office/drawing/2014/main" id="{98BAA179-AAF2-4F43-BCC8-5D589F262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D4027-4CAF-EE4F-8AE7-5D12EE071BC1}"/>
              </a:ext>
            </a:extLst>
          </p:cNvPr>
          <p:cNvSpPr txBox="1"/>
          <p:nvPr/>
        </p:nvSpPr>
        <p:spPr bwMode="auto">
          <a:xfrm>
            <a:off x="338665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Feel Earthquake Shaking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When Should You Protect Yourself?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C7B3A-7491-1A4A-8940-42A37E7206B2}"/>
              </a:ext>
            </a:extLst>
          </p:cNvPr>
          <p:cNvSpPr txBox="1"/>
          <p:nvPr/>
        </p:nvSpPr>
        <p:spPr bwMode="auto">
          <a:xfrm>
            <a:off x="4233333" y="1300517"/>
            <a:ext cx="3623735" cy="53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Get an Earthquake Alert</a:t>
            </a:r>
            <a:br>
              <a:rPr lang="en-US" sz="3600" b="1" dirty="0">
                <a:solidFill>
                  <a:schemeClr val="bg2"/>
                </a:solidFill>
              </a:rPr>
            </a:br>
            <a:endParaRPr lang="en-US" sz="3600" b="1" dirty="0">
              <a:solidFill>
                <a:schemeClr val="bg2"/>
              </a:solidFill>
            </a:endParaRPr>
          </a:p>
          <a:p>
            <a:pPr algn="ctr">
              <a:spcBef>
                <a:spcPct val="40000"/>
              </a:spcBef>
            </a:pPr>
            <a:br>
              <a:rPr lang="en-US" sz="8800" b="1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(California)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3BE6E-CC11-F24B-B7D5-98FEA668DDBA}"/>
              </a:ext>
            </a:extLst>
          </p:cNvPr>
          <p:cNvSpPr txBox="1"/>
          <p:nvPr/>
        </p:nvSpPr>
        <p:spPr bwMode="auto">
          <a:xfrm>
            <a:off x="8128000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Do an Earthquake Drill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AAEBD-FBD3-D740-8D3B-14930B66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t="6902" r="19038" b="15252"/>
          <a:stretch/>
        </p:blipFill>
        <p:spPr>
          <a:xfrm>
            <a:off x="5234706" y="3990961"/>
            <a:ext cx="1620987" cy="171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E7571-D96E-DD41-B6E2-767DD50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629" r="16852"/>
          <a:stretch/>
        </p:blipFill>
        <p:spPr>
          <a:xfrm>
            <a:off x="1278718" y="4037467"/>
            <a:ext cx="1757569" cy="1687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5EA7B-7688-E647-8B0F-0DD26A29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24" y="4014213"/>
            <a:ext cx="2079086" cy="17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19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AAAC8F-1BBB-624F-A902-3C3E047D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Safe During Earthquakes, Just like Rocket!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CCC5A-CFE8-DB4F-BF86-FE52B148A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" y="1131376"/>
            <a:ext cx="10106025" cy="57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20581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91374" tIns="45687" rIns="91374" bIns="45687">
        <a:spAutoFit/>
      </a:bodyPr>
      <a:lstStyle>
        <a:defPPr algn="ctr">
          <a:spcBef>
            <a:spcPct val="40000"/>
          </a:spcBef>
          <a:defRPr b="1" dirty="0"/>
        </a:defPPr>
      </a:lstStyle>
    </a:tx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11302</TotalTime>
  <Words>1141</Words>
  <Application>Microsoft Macintosh PowerPoint</Application>
  <PresentationFormat>Widescreen</PresentationFormat>
  <Paragraphs>137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Mountain Top</vt:lpstr>
      <vt:lpstr>PowerPoint Presentation</vt:lpstr>
      <vt:lpstr>Drill Leader Instructions: Content and Resources</vt:lpstr>
      <vt:lpstr>PowerPoint Presentation</vt:lpstr>
      <vt:lpstr>Drill Leader Instructions: Audio Settings</vt:lpstr>
      <vt:lpstr>PowerPoint Presentation</vt:lpstr>
      <vt:lpstr>PowerPoint Presentation</vt:lpstr>
      <vt:lpstr>PowerPoint Presentation</vt:lpstr>
      <vt:lpstr>PowerPoint Presentation</vt:lpstr>
      <vt:lpstr>Be Safe During Earthquakes, Just like Rocket!</vt:lpstr>
      <vt:lpstr>RocketRules.org Earthquake Safety Video (excerpt)</vt:lpstr>
      <vt:lpstr>Drill Instructions</vt:lpstr>
      <vt:lpstr>Time to Practice, Just like Rocket!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Mark L. Benthien</cp:lastModifiedBy>
  <cp:revision>437</cp:revision>
  <cp:lastPrinted>2020-06-17T16:30:27Z</cp:lastPrinted>
  <dcterms:created xsi:type="dcterms:W3CDTF">2020-04-20T22:54:42Z</dcterms:created>
  <dcterms:modified xsi:type="dcterms:W3CDTF">2020-12-09T00:10:16Z</dcterms:modified>
  <cp:category/>
</cp:coreProperties>
</file>