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1861" r:id="rId2"/>
    <p:sldId id="334" r:id="rId3"/>
    <p:sldId id="2139" r:id="rId4"/>
    <p:sldId id="2142" r:id="rId5"/>
    <p:sldId id="2128" r:id="rId6"/>
    <p:sldId id="2147" r:id="rId7"/>
    <p:sldId id="2140" r:id="rId8"/>
    <p:sldId id="2127" r:id="rId9"/>
    <p:sldId id="2154" r:id="rId10"/>
    <p:sldId id="2149" r:id="rId11"/>
    <p:sldId id="2153" r:id="rId12"/>
    <p:sldId id="1666" r:id="rId13"/>
    <p:sldId id="2141" r:id="rId14"/>
    <p:sldId id="1667" r:id="rId15"/>
    <p:sldId id="2148" r:id="rId16"/>
    <p:sldId id="2152" r:id="rId17"/>
    <p:sldId id="21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FF"/>
    <a:srgbClr val="C4D3E4"/>
    <a:srgbClr val="0E4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72109"/>
  </p:normalViewPr>
  <p:slideViewPr>
    <p:cSldViewPr snapToGrid="0">
      <p:cViewPr varScale="1">
        <p:scale>
          <a:sx n="86" d="100"/>
          <a:sy n="86" d="100"/>
        </p:scale>
        <p:origin x="2128" y="192"/>
      </p:cViewPr>
      <p:guideLst/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7E72-8866-4E8E-8A06-04A252F7703E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D0DE-F983-4046-8FFE-415AD226E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67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Read the text;  the next slide is if there is nothing to get under.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2"/>
                </a:solidFill>
              </a:rPr>
              <a:t>Drill leader: </a:t>
            </a:r>
            <a:r>
              <a:rPr lang="en-US" sz="1200" b="0" dirty="0">
                <a:solidFill>
                  <a:schemeClr val="bg2"/>
                </a:solidFill>
              </a:rPr>
              <a:t> The purpose of getting next to a wall is so objects that may fly or fall can only hit you from one 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66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More guidance for people with disabilities or other access &amp; functional needs is at </a:t>
            </a:r>
            <a:r>
              <a:rPr lang="en-US" u="sng" dirty="0"/>
              <a:t>EarthquakeCountry.org/disability</a:t>
            </a:r>
          </a:p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75C52-9C36-A74C-84BA-55E120A643C3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9489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Drill leader:  </a:t>
            </a:r>
            <a:r>
              <a:rPr lang="en-US" sz="1200" dirty="0">
                <a:solidFill>
                  <a:srgbClr val="424242"/>
                </a:solidFill>
                <a:latin typeface="Arial"/>
              </a:rPr>
              <a:t>The reason to remove wired headphones is so that computers or tablets are not pulled down when participants drop to the floor.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249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and messaging, plus rumbling/shaking sounds, breaking glass, sirens, etc.  </a:t>
            </a:r>
            <a:br>
              <a:rPr lang="en-US" b="0" u="sng" dirty="0"/>
            </a:br>
            <a:br>
              <a:rPr lang="en-US" dirty="0"/>
            </a:br>
            <a:r>
              <a:rPr lang="en-US" dirty="0"/>
              <a:t>The next slide has the narration only, followed by a slide with the text of the recording if you want to read it to your participants instead.</a:t>
            </a:r>
          </a:p>
          <a:p>
            <a:endParaRPr lang="en-US" dirty="0"/>
          </a:p>
          <a:p>
            <a:r>
              <a:rPr lang="en-US" dirty="0"/>
              <a:t>Before your drill, choose which version you will use, then delete or hide the slides you don’t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14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only.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4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the </a:t>
            </a:r>
            <a:r>
              <a:rPr lang="en-US" b="1" dirty="0"/>
              <a:t>text of the recording</a:t>
            </a:r>
            <a:r>
              <a:rPr lang="en-US" dirty="0"/>
              <a:t>, if you prefer to read it to your participants.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3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You can choose which questions to ask or delete some depending on available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83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33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(First slide to show participants)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4978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5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</a:p>
          <a:p>
            <a:endParaRPr lang="en-US" dirty="0"/>
          </a:p>
          <a:p>
            <a:r>
              <a:rPr lang="en-US" b="1" dirty="0"/>
              <a:t>Drill leader:  </a:t>
            </a:r>
            <a:r>
              <a:rPr lang="en-US" dirty="0"/>
              <a:t>Before the drill you can ask these basic questions about earthquake experience and preparedness (or add your own).</a:t>
            </a:r>
          </a:p>
        </p:txBody>
      </p:sp>
    </p:spTree>
    <p:extLst>
      <p:ext uri="{BB962C8B-B14F-4D97-AF65-F5344CB8AC3E}">
        <p14:creationId xmlns:p14="http://schemas.microsoft.com/office/powerpoint/2010/main" val="3405792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6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Earthquakes happen all over the world, but especially along edges of the Earth’s tectonic plates (such as the West Coast of North America).</a:t>
            </a:r>
          </a:p>
        </p:txBody>
      </p:sp>
    </p:spTree>
    <p:extLst>
      <p:ext uri="{BB962C8B-B14F-4D97-AF65-F5344CB8AC3E}">
        <p14:creationId xmlns:p14="http://schemas.microsoft.com/office/powerpoint/2010/main" val="54179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7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U.S. Geological Survey estimates that shaking intensity and frequency is highest in:</a:t>
            </a:r>
          </a:p>
          <a:p>
            <a:r>
              <a:rPr lang="en-US" dirty="0"/>
              <a:t>    California, Oregon, Washington, Alaska, Hawaii, the Central U.S., and South Carolina. </a:t>
            </a:r>
          </a:p>
          <a:p>
            <a:endParaRPr lang="en-US" dirty="0"/>
          </a:p>
          <a:p>
            <a:r>
              <a:rPr lang="en-US" dirty="0"/>
              <a:t>However every state can have earthquakes or feel shaking caused by earthquakes in other states.  </a:t>
            </a:r>
          </a:p>
          <a:p>
            <a:endParaRPr lang="en-US" dirty="0"/>
          </a:p>
          <a:p>
            <a:r>
              <a:rPr lang="en-US" dirty="0"/>
              <a:t>It’s important to know how to be safe where we live, but also where we may travel and experience earthquakes.</a:t>
            </a:r>
          </a:p>
        </p:txBody>
      </p:sp>
    </p:spTree>
    <p:extLst>
      <p:ext uri="{BB962C8B-B14F-4D97-AF65-F5344CB8AC3E}">
        <p14:creationId xmlns:p14="http://schemas.microsoft.com/office/powerpoint/2010/main" val="1069646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Visit </a:t>
            </a:r>
            <a:r>
              <a:rPr lang="en-US" u="sng" dirty="0"/>
              <a:t>www.ShakeOut.org</a:t>
            </a:r>
            <a:r>
              <a:rPr lang="en-US" dirty="0"/>
              <a:t> to see the current number of participants in your area, for the entire U.S., and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(Optional)</a:t>
            </a:r>
          </a:p>
          <a:p>
            <a:endParaRPr lang="en-US" b="1" dirty="0"/>
          </a:p>
          <a:p>
            <a:r>
              <a:rPr lang="en-US" b="1" dirty="0"/>
              <a:t>Drill leader:  </a:t>
            </a:r>
            <a:r>
              <a:rPr lang="en-US" dirty="0"/>
              <a:t>Public earthquake alerts are now available in California (Oregon and Washington will be available soon). </a:t>
            </a:r>
          </a:p>
          <a:p>
            <a:endParaRPr lang="en-US" dirty="0"/>
          </a:p>
          <a:p>
            <a:r>
              <a:rPr lang="en-US" dirty="0"/>
              <a:t>Learn more at </a:t>
            </a:r>
            <a:r>
              <a:rPr lang="en-US" u="sng" dirty="0" err="1"/>
              <a:t>ShakeAlert.org</a:t>
            </a:r>
            <a:r>
              <a:rPr lang="en-US" dirty="0"/>
              <a:t> (entire West Coast) and </a:t>
            </a:r>
            <a:r>
              <a:rPr lang="en-US" u="sng" dirty="0" err="1"/>
              <a:t>Earthquake.ca.gov</a:t>
            </a:r>
            <a:r>
              <a:rPr lang="en-US" dirty="0"/>
              <a:t> (Earthquake Warning California)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-76200"/>
            <a:ext cx="325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975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101600" y="42864"/>
            <a:ext cx="894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>
                <a:solidFill>
                  <a:schemeClr val="bg1"/>
                </a:solidFill>
              </a:rPr>
              <a:t>PREPAREDNESS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12776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12/8/20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770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2BDB3BA-8CA6-C047-A55E-7105B076C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9860"/>
      </p:ext>
    </p:extLst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 sz="1800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14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gif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rthquakecountry.org/sevenstep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resourc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rthquakecountry.org/step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tiff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0" y="0"/>
            <a:ext cx="12206068" cy="6858000"/>
          </a:xfrm>
          <a:prstGeom prst="rect">
            <a:avLst/>
          </a:prstGeom>
          <a:solidFill>
            <a:srgbClr val="E6E7FF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20482" name="Subtitle 2"/>
          <p:cNvSpPr txBox="1">
            <a:spLocks/>
          </p:cNvSpPr>
          <p:nvPr/>
        </p:nvSpPr>
        <p:spPr bwMode="auto">
          <a:xfrm>
            <a:off x="0" y="2662882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5400" dirty="0">
                <a:solidFill>
                  <a:srgbClr val="002060"/>
                </a:solidFill>
              </a:rPr>
              <a:t>Drill Guidance for </a:t>
            </a:r>
            <a:br>
              <a:rPr lang="en-US" sz="5400" dirty="0">
                <a:solidFill>
                  <a:srgbClr val="002060"/>
                </a:solidFill>
              </a:rPr>
            </a:br>
            <a:r>
              <a:rPr lang="en-US" sz="8000" b="1" dirty="0">
                <a:solidFill>
                  <a:srgbClr val="002060"/>
                </a:solidFill>
              </a:rPr>
              <a:t>Organizations</a:t>
            </a:r>
            <a:br>
              <a:rPr lang="en-US" sz="5400" dirty="0">
                <a:solidFill>
                  <a:srgbClr val="002060"/>
                </a:solidFill>
              </a:rPr>
            </a:br>
            <a:r>
              <a:rPr lang="en-US" sz="5400" dirty="0">
                <a:solidFill>
                  <a:srgbClr val="002060"/>
                </a:solidFill>
              </a:rPr>
              <a:t>During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5400" dirty="0">
                <a:solidFill>
                  <a:srgbClr val="002060"/>
                </a:solidFill>
              </a:rPr>
              <a:t>COVID-19</a:t>
            </a:r>
            <a:br>
              <a:rPr lang="en-US" sz="5400" dirty="0">
                <a:solidFill>
                  <a:srgbClr val="002060"/>
                </a:solidFill>
              </a:rPr>
            </a:br>
            <a:br>
              <a:rPr lang="en-US" sz="105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(Teleworking, In-Person, or Both)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8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800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5E307B-8A2A-5C48-A2F1-455E1F161E3F}"/>
              </a:ext>
            </a:extLst>
          </p:cNvPr>
          <p:cNvGrpSpPr/>
          <p:nvPr/>
        </p:nvGrpSpPr>
        <p:grpSpPr>
          <a:xfrm>
            <a:off x="2307169" y="0"/>
            <a:ext cx="7577662" cy="2358240"/>
            <a:chOff x="1477108" y="131742"/>
            <a:chExt cx="9073661" cy="2823809"/>
          </a:xfrm>
        </p:grpSpPr>
        <p:pic>
          <p:nvPicPr>
            <p:cNvPr id="6" name="Google Shape;959;g6ffd85e882_0_397" descr="Logo for Great ShakeOut Earthquake Drills:  The word &quot;Shake&quot; is above the word &quot;Out&quot; with the h and O split by a diagonal line representing an earthquake fault">
              <a:extLst>
                <a:ext uri="{FF2B5EF4-FFF2-40B4-BE49-F238E27FC236}">
                  <a16:creationId xmlns:a16="http://schemas.microsoft.com/office/drawing/2014/main" id="{6852EF56-53F9-9C49-B30C-7F1F750D42E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77108" y="131742"/>
              <a:ext cx="2823809" cy="2823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D56F5945-470E-E644-9A9A-7EC45928D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42004" y="542319"/>
              <a:ext cx="6008765" cy="157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6" tIns="45658" rIns="91316" bIns="45658"/>
            <a:lstStyle>
              <a:lvl1pPr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tx2"/>
                </a:buClr>
              </a:pPr>
              <a: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  <a:t>Great ShakeOut</a:t>
              </a:r>
              <a:b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</a:br>
              <a:r>
                <a:rPr lang="en-US" sz="4800" dirty="0">
                  <a:solidFill>
                    <a:schemeClr val="accent4">
                      <a:lumMod val="10000"/>
                    </a:schemeClr>
                  </a:solidFill>
                </a:rPr>
                <a:t>Earthquake Drills</a:t>
              </a:r>
              <a:endParaRPr lang="en-US" sz="200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46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a Table or Desk is Nearby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46F28-FA4D-3047-8683-01E54CF8F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60" y="1265267"/>
            <a:ext cx="1445741" cy="14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9CBF8-EE04-8E4F-87B4-986EAA8A9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5176997"/>
            <a:ext cx="1453978" cy="14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A2C93-2F4A-B745-B22C-338B6103BD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3221132"/>
            <a:ext cx="1482811" cy="142548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31613"/>
              </p:ext>
            </p:extLst>
          </p:nvPr>
        </p:nvGraphicFramePr>
        <p:xfrm>
          <a:off x="1867199" y="1377057"/>
          <a:ext cx="10236433" cy="582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36433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3200" b="0" dirty="0">
                          <a:solidFill>
                            <a:schemeClr val="bg2"/>
                          </a:solidFill>
                        </a:rPr>
                      </a:b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</a:t>
                      </a:r>
                      <a:r>
                        <a:rPr lang="en-US" sz="2400" b="0" u="none" dirty="0">
                          <a:solidFill>
                            <a:schemeClr val="bg2"/>
                          </a:solidFill>
                        </a:rPr>
                        <a:t>crawl underneath the table or desk for additional shelter.</a:t>
                      </a:r>
                      <a:endParaRPr lang="en-US" sz="2400" b="1" u="sng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6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shelter with one hand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Keep covering your head/neck with your other hand.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0491D5-D780-5141-A14C-35276255F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395" y="1235287"/>
            <a:ext cx="4272197" cy="23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There is Nothing to Get Under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71651"/>
              </p:ext>
            </p:extLst>
          </p:nvPr>
        </p:nvGraphicFramePr>
        <p:xfrm>
          <a:off x="1828800" y="1406547"/>
          <a:ext cx="10007992" cy="551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7992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28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crawl next to a wall, away from any windows.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4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head and neck with both arms/hands.</a:t>
                      </a:r>
                      <a:endParaRPr lang="en-US" sz="2400" b="0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D4D7E5-19D5-FE47-90CC-FF7ACC4E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87" y="1219787"/>
            <a:ext cx="4302177" cy="245280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66E2D6-9D0F-5142-85E6-75BEF833D4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5" y="3211536"/>
            <a:ext cx="1406690" cy="143089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F8E5970-8D4C-3A4F-B977-5D728FAB83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95" y="5177950"/>
            <a:ext cx="1406690" cy="143694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FF5EE2-FAD2-3D41-A556-6F0DE1CE65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6" y="1259268"/>
            <a:ext cx="1409599" cy="143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502817" y="1461911"/>
            <a:ext cx="594428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If you cannot get back up again by yourself, do not drop to the ground.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pPr marL="800100" indent="-274638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If using a wheelchair or walker, </a:t>
            </a:r>
            <a:br>
              <a:rPr lang="en-US" dirty="0">
                <a:solidFill>
                  <a:srgbClr val="463416"/>
                </a:solidFill>
              </a:rPr>
            </a:br>
            <a:r>
              <a:rPr lang="en-US" sz="2800" b="1" dirty="0">
                <a:solidFill>
                  <a:srgbClr val="463416"/>
                </a:solidFill>
              </a:rPr>
              <a:t>lock</a:t>
            </a:r>
            <a:r>
              <a:rPr lang="en-US" dirty="0">
                <a:solidFill>
                  <a:srgbClr val="463416"/>
                </a:solidFill>
              </a:rPr>
              <a:t> the wheels (or set the brake).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Bend over and </a:t>
            </a:r>
            <a:r>
              <a:rPr lang="en-US" sz="2800" b="1" dirty="0">
                <a:solidFill>
                  <a:schemeClr val="bg2"/>
                </a:solidFill>
              </a:rPr>
              <a:t>cover</a:t>
            </a:r>
            <a:r>
              <a:rPr lang="en-US" dirty="0">
                <a:solidFill>
                  <a:schemeClr val="bg2"/>
                </a:solidFill>
              </a:rPr>
              <a:t> your head and neck with your arms/hands. You can also </a:t>
            </a:r>
            <a:r>
              <a:rPr lang="en-US" sz="2800" b="1" dirty="0">
                <a:solidFill>
                  <a:schemeClr val="bg2"/>
                </a:solidFill>
              </a:rPr>
              <a:t>hold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b="1" dirty="0">
                <a:solidFill>
                  <a:schemeClr val="bg2"/>
                </a:solidFill>
              </a:rPr>
              <a:t>on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to a book or other object over your head.</a:t>
            </a:r>
          </a:p>
          <a:p>
            <a:pPr marL="177800" indent="0"/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Instruct others how to assist you.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Adapt for Your Situation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1018F-6EA8-824E-B1AF-9BE95281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234" y="1229193"/>
            <a:ext cx="4413949" cy="53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Drill Instructions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244539" y="867646"/>
            <a:ext cx="60072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Be careful: this is about practicing safety, </a:t>
            </a:r>
            <a:r>
              <a:rPr lang="en-US" sz="2400" b="1" dirty="0">
                <a:solidFill>
                  <a:srgbClr val="424242"/>
                </a:solidFill>
              </a:rPr>
              <a:t>safely</a:t>
            </a:r>
            <a:r>
              <a:rPr lang="en-US" sz="2400" dirty="0">
                <a:solidFill>
                  <a:srgbClr val="424242"/>
                </a:solidFill>
              </a:rPr>
              <a:t> – not about being fast. 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Distance Learning Drills: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Tell your family or others nearby that you will be doing an earthquake drill. Invite them to practice with you.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If you are using </a:t>
            </a:r>
            <a:r>
              <a:rPr lang="en-US" sz="2400" u="sng" dirty="0">
                <a:solidFill>
                  <a:srgbClr val="424242"/>
                </a:solidFill>
                <a:latin typeface="Arial"/>
              </a:rPr>
              <a:t>wired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 headphones, remove them now. 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Make sure you can hear instructions from your computer or tablet speaker.</a:t>
            </a:r>
          </a:p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F9F3-3A3B-004A-9F79-FB8F057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70" y="4607741"/>
            <a:ext cx="2016890" cy="151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0ED0-5AA5-694E-A9B0-83C6003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57" y="4607741"/>
            <a:ext cx="1540414" cy="15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38D1-2D97-764A-A8F9-E41950DF6222}"/>
              </a:ext>
            </a:extLst>
          </p:cNvPr>
          <p:cNvSpPr txBox="1"/>
          <p:nvPr/>
        </p:nvSpPr>
        <p:spPr bwMode="auto">
          <a:xfrm>
            <a:off x="7271458" y="6325849"/>
            <a:ext cx="4094013" cy="4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 dirty="0">
                <a:solidFill>
                  <a:srgbClr val="0E4782"/>
                </a:solidFill>
              </a:rPr>
              <a:t>Disconnect </a:t>
            </a:r>
            <a:r>
              <a:rPr lang="en-US" sz="2000" b="1" u="sng" dirty="0">
                <a:solidFill>
                  <a:srgbClr val="0E4782"/>
                </a:solidFill>
              </a:rPr>
              <a:t>wired</a:t>
            </a:r>
            <a:r>
              <a:rPr lang="en-US" sz="2000" b="1" dirty="0">
                <a:solidFill>
                  <a:srgbClr val="0E4782"/>
                </a:solidFill>
              </a:rPr>
              <a:t> headphones</a:t>
            </a:r>
          </a:p>
        </p:txBody>
      </p:sp>
      <p:pic>
        <p:nvPicPr>
          <p:cNvPr id="18" name="Picture 17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94E436D9-5590-7946-ADC7-4C5F20056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1218680"/>
            <a:ext cx="3653844" cy="2091345"/>
          </a:xfrm>
          <a:prstGeom prst="rect">
            <a:avLst/>
          </a:prstGeom>
        </p:spPr>
      </p:pic>
      <p:pic>
        <p:nvPicPr>
          <p:cNvPr id="19" name="Picture 18" descr="A picture containing indoor, living, room, sitting&#10;&#10;Description automatically generated">
            <a:extLst>
              <a:ext uri="{FF2B5EF4-FFF2-40B4-BE49-F238E27FC236}">
                <a16:creationId xmlns:a16="http://schemas.microsoft.com/office/drawing/2014/main" id="{D15B80F1-F793-4F46-983B-DEDF89F2D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3380"/>
          <a:stretch/>
        </p:blipFill>
        <p:spPr>
          <a:xfrm>
            <a:off x="9570224" y="2300923"/>
            <a:ext cx="2303249" cy="1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8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148364" y="4876801"/>
            <a:ext cx="7881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(with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2" name="ShakeOutDrillBroadcastEnglish" descr="ShakeOutDrillBroadcastEnglish">
            <a:hlinkClick r:id="" action="ppaction://media"/>
            <a:extLst>
              <a:ext uri="{FF2B5EF4-FFF2-40B4-BE49-F238E27FC236}">
                <a16:creationId xmlns:a16="http://schemas.microsoft.com/office/drawing/2014/main" id="{FED04B7E-F546-F942-90EE-05394B9C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54125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250957" y="4876801"/>
            <a:ext cx="7676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(no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3" name="ShakeOutDrillBroadcastEnglish_NoSoundEffects" descr="ShakeOutDrillBroadcastEnglish_NoSoundEffects">
            <a:hlinkClick r:id="" action="ppaction://media"/>
            <a:extLst>
              <a:ext uri="{FF2B5EF4-FFF2-40B4-BE49-F238E27FC236}">
                <a16:creationId xmlns:a16="http://schemas.microsoft.com/office/drawing/2014/main" id="{F0C045C3-EEF7-7A4D-B8B6-9AC7D069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9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97899"/>
            <a:ext cx="12004539" cy="5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is an earthquake drill. Right now, DROP, COVER, AND HOLD ON.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DROP to the floor now. During a large earthquake, the ground might </a:t>
            </a:r>
            <a:br>
              <a:rPr lang="en-US" sz="1900" dirty="0">
                <a:solidFill>
                  <a:schemeClr val="bg2"/>
                </a:solidFill>
              </a:rPr>
            </a:br>
            <a:r>
              <a:rPr lang="en-US" sz="1900" dirty="0">
                <a:solidFill>
                  <a:schemeClr val="bg2"/>
                </a:solidFill>
              </a:rPr>
              <a:t>jerk strongly and knock you down.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Take COVER under something sturdy, to protect yourself from objects that might be thrown across the room.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HOLD ON to your shelter until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If you can’t get under something, stay low and protect your head and neck with your arms. 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Now look around. What objects might fall or be thrown at you, that you should secure in place before a real earthquake?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Finally, a strong earthquake may generate a tsunami. If you're near the ocean during an earthquake, DROP, COVER, and HOLD ON, then quickly walk to high ground after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drill is over. Thank you for taking part in the Great ShakeOut!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691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432068" y="1545266"/>
            <a:ext cx="11327863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did you learn by practicing how to protect yourself?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might fall on you or others if a real earthquake happened now right now? 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How might you move or secure those items so they won’t cause injury? 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If power goes out in your area for several days or more, how long will cell phone batteries last? 	Do you or your family have a “</a:t>
            </a:r>
            <a:r>
              <a:rPr lang="en-US" sz="2000" dirty="0" err="1">
                <a:solidFill>
                  <a:srgbClr val="463416"/>
                </a:solidFill>
              </a:rPr>
              <a:t>powerbank</a:t>
            </a:r>
            <a:r>
              <a:rPr lang="en-US" sz="2000" dirty="0">
                <a:solidFill>
                  <a:srgbClr val="463416"/>
                </a:solidFill>
              </a:rPr>
              <a:t>” charger for phones?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How would you contact your family or others?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Communicating via text or apps may be possible when calls are not,</a:t>
            </a:r>
          </a:p>
          <a:p>
            <a:pPr>
              <a:buFontTx/>
              <a:buAutoNum type="arabicPeriod"/>
            </a:pPr>
            <a:endParaRPr lang="en-US" sz="2000" i="1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should you have in a disaster supplies kit? </a:t>
            </a:r>
          </a:p>
          <a:p>
            <a:pPr marL="0" indent="0"/>
            <a:endParaRPr lang="en-US" sz="2000" dirty="0">
              <a:solidFill>
                <a:srgbClr val="463416"/>
              </a:solidFill>
            </a:endParaRPr>
          </a:p>
          <a:p>
            <a:pPr marL="0" indent="0"/>
            <a:endParaRPr lang="en-US" dirty="0">
              <a:solidFill>
                <a:srgbClr val="463416"/>
              </a:solidFill>
            </a:endParaRPr>
          </a:p>
          <a:p>
            <a:pPr marL="0" indent="0"/>
            <a:r>
              <a:rPr lang="en-US" dirty="0">
                <a:solidFill>
                  <a:srgbClr val="463416"/>
                </a:solidFill>
              </a:rPr>
              <a:t>             Learn more: </a:t>
            </a:r>
            <a:r>
              <a:rPr lang="en-US" b="1" u="sng" dirty="0" err="1">
                <a:solidFill>
                  <a:srgbClr val="0E4782"/>
                </a:solidFill>
                <a:hlinkClick r:id="rId3"/>
              </a:rPr>
              <a:t>Ready.gov</a:t>
            </a:r>
            <a:r>
              <a:rPr lang="en-US" b="1" dirty="0">
                <a:solidFill>
                  <a:srgbClr val="0E4782"/>
                </a:solidFill>
              </a:rPr>
              <a:t>  </a:t>
            </a:r>
            <a:r>
              <a:rPr lang="en-US" dirty="0">
                <a:solidFill>
                  <a:srgbClr val="463416"/>
                </a:solidFill>
              </a:rPr>
              <a:t>or  </a:t>
            </a:r>
            <a:r>
              <a:rPr lang="en-US" b="1" u="sng" dirty="0">
                <a:solidFill>
                  <a:srgbClr val="0E4782"/>
                </a:solidFill>
                <a:hlinkClick r:id="rId4"/>
              </a:rPr>
              <a:t>EarthquakeCountry.org/sevensteps</a:t>
            </a:r>
            <a:endParaRPr lang="en-US" u="sng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DAE0E41-1568-CA46-A6D8-690931E9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77" y="137411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7531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Content and Resources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1044617"/>
            <a:ext cx="526457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800"/>
              </a:spcBef>
            </a:pPr>
            <a:r>
              <a:rPr lang="en-US" sz="2400" b="1" dirty="0">
                <a:solidFill>
                  <a:srgbClr val="424242"/>
                </a:solidFill>
              </a:rPr>
              <a:t>CONTENT:</a:t>
            </a: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Leader Instructions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Pre-Drill Discussion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Brief earthquake hazard information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Great ShakeOut introduction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Overview of Drop, Cover, and Hold On, and other protective actions 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Narration options (choose one)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r>
              <a:rPr lang="en-US" sz="2400" dirty="0">
                <a:solidFill>
                  <a:srgbClr val="424242"/>
                </a:solidFill>
                <a:latin typeface="Arial"/>
              </a:rPr>
              <a:t>(narration audio files and text)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Discussion for after drill (optional)</a:t>
            </a:r>
            <a:endParaRPr lang="en-US" sz="2400" dirty="0">
              <a:solidFill>
                <a:srgbClr val="463416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2241-BC35-8A46-8FD0-CBA7A09C3276}"/>
              </a:ext>
            </a:extLst>
          </p:cNvPr>
          <p:cNvSpPr/>
          <p:nvPr/>
        </p:nvSpPr>
        <p:spPr>
          <a:xfrm>
            <a:off x="5831349" y="1113866"/>
            <a:ext cx="60960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Total time for the activity will depend on the content you choose to include; the shortest time might be 10 minutes, but with discussion could be up to 20-30 minutes.</a:t>
            </a:r>
            <a:br>
              <a:rPr lang="en-US" sz="2400" dirty="0">
                <a:solidFill>
                  <a:srgbClr val="0E4782"/>
                </a:solidFill>
                <a:ea typeface="Arial"/>
                <a:cs typeface="Arial"/>
                <a:sym typeface="Arial"/>
              </a:rPr>
            </a:br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Delete or hide slides you will not use before your drill.</a:t>
            </a:r>
          </a:p>
          <a:p>
            <a:pPr lvl="0"/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400" dirty="0">
                <a:solidFill>
                  <a:srgbClr val="0E4782"/>
                </a:solidFill>
                <a:cs typeface="Arial"/>
                <a:sym typeface="Arial"/>
                <a:hlinkClick r:id="rId3"/>
              </a:rPr>
              <a:t>ShakeOut.org/resources</a:t>
            </a:r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 for materials to share before your drill.</a:t>
            </a:r>
          </a:p>
          <a:p>
            <a:pPr lvl="0"/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400" dirty="0">
                <a:solidFill>
                  <a:srgbClr val="0E4782"/>
                </a:solidFill>
                <a:cs typeface="Arial"/>
                <a:sym typeface="Arial"/>
                <a:hlinkClick r:id="rId4"/>
              </a:rPr>
              <a:t>EarthquakeCountry.org/step5</a:t>
            </a:r>
            <a:endParaRPr lang="en-US" sz="24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400" dirty="0">
                <a:solidFill>
                  <a:srgbClr val="0E4782"/>
                </a:solidFill>
                <a:cs typeface="Arial"/>
                <a:sym typeface="Arial"/>
              </a:rPr>
              <a:t>for self-protective guidance for various situations, and for why Drop, Cover, and Hold On is recommended.</a:t>
            </a:r>
            <a:endParaRPr lang="en-US" sz="2400" dirty="0">
              <a:solidFill>
                <a:srgbClr val="0E4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Audio Settings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4CCC3-D608-164C-9AB2-F271CC99E736}"/>
              </a:ext>
            </a:extLst>
          </p:cNvPr>
          <p:cNvSpPr txBox="1"/>
          <p:nvPr/>
        </p:nvSpPr>
        <p:spPr bwMode="auto">
          <a:xfrm>
            <a:off x="6287012" y="5168267"/>
            <a:ext cx="5402426" cy="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Settings for Zoom to share computer sound; other services may have similar settings.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37180-17DE-6740-BC27-6586F3D7E225}"/>
              </a:ext>
            </a:extLst>
          </p:cNvPr>
          <p:cNvGrpSpPr/>
          <p:nvPr/>
        </p:nvGrpSpPr>
        <p:grpSpPr>
          <a:xfrm>
            <a:off x="6041169" y="1647136"/>
            <a:ext cx="5648269" cy="3365720"/>
            <a:chOff x="6749280" y="906477"/>
            <a:chExt cx="4248936" cy="2531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F83D3-EB96-574B-8764-6BE66B0B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B9AE8AFA-75DA-8E4B-8558-138A59203640}"/>
                </a:ext>
              </a:extLst>
            </p:cNvPr>
            <p:cNvSpPr/>
            <p:nvPr/>
          </p:nvSpPr>
          <p:spPr bwMode="auto">
            <a:xfrm>
              <a:off x="6749280" y="2866863"/>
              <a:ext cx="1641927" cy="571492"/>
            </a:xfrm>
            <a:prstGeom prst="donut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F355770-D3F9-E54E-91DA-9EDE0BE63CEE}"/>
              </a:ext>
            </a:extLst>
          </p:cNvPr>
          <p:cNvSpPr/>
          <p:nvPr/>
        </p:nvSpPr>
        <p:spPr>
          <a:xfrm>
            <a:off x="184150" y="1647136"/>
            <a:ext cx="54024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This PowerPoint includes an audio recording of the ShakeOut “Drill Broadcast” narration</a:t>
            </a:r>
            <a:r>
              <a:rPr lang="en-US" sz="2400" dirty="0">
                <a:solidFill>
                  <a:srgbClr val="424242"/>
                </a:solidFill>
              </a:rPr>
              <a:t>.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For videoconferencing, when you share the slides you may need to set the option to  “share computer sound” (this depends on your video conferencing service). 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You should practice this in advance.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defTabSz="685800"/>
            <a:endParaRPr lang="en-US" sz="2400" dirty="0">
              <a:solidFill>
                <a:srgbClr val="4242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17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1046658" y="2989000"/>
            <a:ext cx="4770410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0" name="Picture 9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1" name="Picture 10" descr="A picture containing indoor, person, bed, room&#10;&#10;Description automatically generated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8401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Earthquake Experience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8517D-9B20-594F-BA3F-024234106CE8}"/>
              </a:ext>
            </a:extLst>
          </p:cNvPr>
          <p:cNvSpPr txBox="1">
            <a:spLocks/>
          </p:cNvSpPr>
          <p:nvPr/>
        </p:nvSpPr>
        <p:spPr bwMode="auto">
          <a:xfrm>
            <a:off x="354768" y="1759472"/>
            <a:ext cx="11482464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If you have experienced an earthquake, what was it like?</a:t>
            </a:r>
          </a:p>
          <a:p>
            <a:pPr marL="0" indent="0">
              <a:buNone/>
            </a:pPr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do we normally do at work for earthquake drills?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Why is practicing for earthquakes and other emergencies important?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can we do before earthquakes to be prepared?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Global Earthquakes</a:t>
            </a:r>
          </a:p>
        </p:txBody>
      </p:sp>
      <p:grpSp>
        <p:nvGrpSpPr>
          <p:cNvPr id="2" name="Group 1" descr="A map of the world showing many years of earthquake locations as black dots, which outline the shape of the many plates of the earth's crust">
            <a:extLst>
              <a:ext uri="{FF2B5EF4-FFF2-40B4-BE49-F238E27FC236}">
                <a16:creationId xmlns:a16="http://schemas.microsoft.com/office/drawing/2014/main" id="{4A3BCB44-B220-0143-87E3-75D08F23A6D2}"/>
              </a:ext>
            </a:extLst>
          </p:cNvPr>
          <p:cNvGrpSpPr/>
          <p:nvPr/>
        </p:nvGrpSpPr>
        <p:grpSpPr>
          <a:xfrm>
            <a:off x="1827361" y="923026"/>
            <a:ext cx="8537277" cy="5934974"/>
            <a:chOff x="-76580" y="900114"/>
            <a:chExt cx="8537277" cy="5957886"/>
          </a:xfrm>
        </p:grpSpPr>
        <p:pic>
          <p:nvPicPr>
            <p:cNvPr id="7" name="Picture 6" descr="world_seimicity_map.jpg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900114"/>
              <a:ext cx="3888697" cy="5957886"/>
            </a:xfrm>
            <a:prstGeom prst="rect">
              <a:avLst/>
            </a:prstGeom>
          </p:spPr>
        </p:pic>
        <p:pic>
          <p:nvPicPr>
            <p:cNvPr id="8" name="Picture 7" descr="world_seimicity_map.jpg"/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6580" y="900114"/>
              <a:ext cx="4724779" cy="595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0" y="127959"/>
            <a:ext cx="12192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U.S. Earthquake Shaking Hazards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E12F-138F-6541-9DC2-D822AFA3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84" y="927579"/>
            <a:ext cx="8895632" cy="59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808051" y="1441738"/>
            <a:ext cx="6118051" cy="3657600"/>
          </a:xfrm>
        </p:spPr>
        <p:txBody>
          <a:bodyPr/>
          <a:lstStyle/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Earthquakes may happen anytime and almost anywhere.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Most injuries caused by earthquakes are from falling or flying objects.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It is important  to practice how to be safe!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E4782"/>
                </a:solidFill>
              </a:rPr>
              <a:t>Today we are joining millions of people </a:t>
            </a:r>
          </a:p>
          <a:p>
            <a:pPr algn="ctr"/>
            <a:r>
              <a:rPr lang="en-US" sz="3200" dirty="0">
                <a:solidFill>
                  <a:srgbClr val="0E4782"/>
                </a:solidFill>
              </a:rPr>
              <a:t>who are practicing earthquake safety!</a:t>
            </a:r>
            <a:endParaRPr lang="en-US" sz="3200" i="1" dirty="0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Great ShakeOut Earthquake Drill</a:t>
            </a:r>
          </a:p>
        </p:txBody>
      </p:sp>
      <p:pic>
        <p:nvPicPr>
          <p:cNvPr id="8" name="Picture 7" descr="step5wide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1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D4027-4CAF-EE4F-8AE7-5D12EE071BC1}"/>
              </a:ext>
            </a:extLst>
          </p:cNvPr>
          <p:cNvSpPr txBox="1"/>
          <p:nvPr/>
        </p:nvSpPr>
        <p:spPr bwMode="auto">
          <a:xfrm>
            <a:off x="338665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Feel Earthquake Shaking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When Should You Protect Yourself?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C7B3A-7491-1A4A-8940-42A37E7206B2}"/>
              </a:ext>
            </a:extLst>
          </p:cNvPr>
          <p:cNvSpPr txBox="1"/>
          <p:nvPr/>
        </p:nvSpPr>
        <p:spPr bwMode="auto">
          <a:xfrm>
            <a:off x="4233333" y="1300517"/>
            <a:ext cx="3623735" cy="53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Get an Earthquake Alert</a:t>
            </a:r>
            <a:br>
              <a:rPr lang="en-US" sz="3600" b="1" dirty="0">
                <a:solidFill>
                  <a:schemeClr val="bg2"/>
                </a:solidFill>
              </a:rPr>
            </a:br>
            <a:endParaRPr lang="en-US" sz="3600" b="1" dirty="0">
              <a:solidFill>
                <a:schemeClr val="bg2"/>
              </a:solidFill>
            </a:endParaRPr>
          </a:p>
          <a:p>
            <a:pPr algn="ctr">
              <a:spcBef>
                <a:spcPct val="40000"/>
              </a:spcBef>
            </a:pPr>
            <a:br>
              <a:rPr lang="en-US" sz="8800" b="1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(California)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3BE6E-CC11-F24B-B7D5-98FEA668DDBA}"/>
              </a:ext>
            </a:extLst>
          </p:cNvPr>
          <p:cNvSpPr txBox="1"/>
          <p:nvPr/>
        </p:nvSpPr>
        <p:spPr bwMode="auto">
          <a:xfrm>
            <a:off x="8128000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Do an Earthquake Drill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AAEBD-FBD3-D740-8D3B-14930B66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t="6902" r="19038" b="15252"/>
          <a:stretch/>
        </p:blipFill>
        <p:spPr>
          <a:xfrm>
            <a:off x="5234706" y="3990961"/>
            <a:ext cx="1620987" cy="171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E7571-D96E-DD41-B6E2-767DD50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629" r="16852"/>
          <a:stretch/>
        </p:blipFill>
        <p:spPr>
          <a:xfrm>
            <a:off x="1278718" y="4037467"/>
            <a:ext cx="1757569" cy="1687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5EA7B-7688-E647-8B0F-0DD26A29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24" y="4014213"/>
            <a:ext cx="2079086" cy="17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23221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91374" tIns="45687" rIns="91374" bIns="45687">
        <a:spAutoFit/>
      </a:bodyPr>
      <a:lstStyle>
        <a:defPPr algn="ctr">
          <a:spcBef>
            <a:spcPct val="40000"/>
          </a:spcBef>
          <a:defRPr b="1" dirty="0"/>
        </a:defPPr>
      </a:lstStyle>
    </a:tx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11276</TotalTime>
  <Words>1488</Words>
  <Application>Microsoft Macintosh PowerPoint</Application>
  <PresentationFormat>Widescreen</PresentationFormat>
  <Paragraphs>158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Mountain Top</vt:lpstr>
      <vt:lpstr>PowerPoint Presentation</vt:lpstr>
      <vt:lpstr>Drill Leader Instructions: Content and Resources</vt:lpstr>
      <vt:lpstr>Drill Leader Instructions: Audio Settings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 for Your Situation</vt:lpstr>
      <vt:lpstr>Drill Instructions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Mark L. Benthien</cp:lastModifiedBy>
  <cp:revision>425</cp:revision>
  <cp:lastPrinted>2020-06-17T16:30:27Z</cp:lastPrinted>
  <dcterms:created xsi:type="dcterms:W3CDTF">2020-04-20T22:54:42Z</dcterms:created>
  <dcterms:modified xsi:type="dcterms:W3CDTF">2020-12-09T00:11:22Z</dcterms:modified>
  <cp:category/>
</cp:coreProperties>
</file>