
<file path=[Content_Types].xml><?xml version="1.0" encoding="utf-8"?>
<Types xmlns="http://schemas.openxmlformats.org/package/2006/content-types">
  <Default Extension="fntdata" ContentType="application/x-fontdata"/>
  <Default Extension="gif" ContentType="image/gif"/>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12192000" cy="6858000"/>
  <p:notesSz cx="6858000" cy="9144000"/>
  <p:embeddedFontLst>
    <p:embeddedFont>
      <p:font typeface="Calibri" panose="020F0502020204030204" pitchFamily="34" charset="0"/>
      <p:regular r:id="rId20"/>
      <p:bold r:id="rId21"/>
      <p:italic r:id="rId22"/>
      <p:boldItalic r:id="rId23"/>
    </p:embeddedFont>
    <p:embeddedFont>
      <p:font typeface="Century Gothic" panose="020B0502020202020204" pitchFamily="34" charset="0"/>
      <p:regular r:id="rId24"/>
      <p:bold r:id="rId25"/>
      <p:italic r:id="rId26"/>
      <p:boldItalic r:id="rId27"/>
    </p:embeddedFont>
    <p:embeddedFont>
      <p:font typeface="Verdana" panose="020B0604030504040204" pitchFamily="34" charset="0"/>
      <p:regular r:id="rId28"/>
      <p:bold r:id="rId29"/>
      <p:italic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2" roundtripDataSignature="AMtx7mgD1QAYwYm1avdX2dZzfryxfnFR3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718"/>
    <p:restoredTop sz="73605"/>
  </p:normalViewPr>
  <p:slideViewPr>
    <p:cSldViewPr snapToGrid="0">
      <p:cViewPr varScale="1">
        <p:scale>
          <a:sx n="88" d="100"/>
          <a:sy n="88" d="100"/>
        </p:scale>
        <p:origin x="2304" y="176"/>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1" name="Google Shape;8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b="1"/>
              <a:t>Drill leader:  </a:t>
            </a:r>
            <a:r>
              <a:rPr lang="en-US"/>
              <a:t>Read the text;  the next slide is if there is nothing to get under.</a:t>
            </a:r>
            <a:endParaRPr/>
          </a:p>
        </p:txBody>
      </p:sp>
      <p:sp>
        <p:nvSpPr>
          <p:cNvPr id="165" name="Google Shape;16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 name="Google Shape;175;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2"/>
              </a:buClr>
              <a:buSzPts val="1200"/>
              <a:buFont typeface="Calibri"/>
              <a:buNone/>
            </a:pPr>
            <a:r>
              <a:rPr lang="en-US" sz="1200" b="1">
                <a:solidFill>
                  <a:schemeClr val="dk2"/>
                </a:solidFill>
              </a:rPr>
              <a:t>Drill leader: </a:t>
            </a:r>
            <a:r>
              <a:rPr lang="en-US" sz="1200" b="0">
                <a:solidFill>
                  <a:schemeClr val="dk2"/>
                </a:solidFill>
              </a:rPr>
              <a:t> The purpose of getting next to a wall is so objects that may fly or fall can only hit you from one side.</a:t>
            </a:r>
            <a:endParaRPr/>
          </a:p>
        </p:txBody>
      </p:sp>
      <p:sp>
        <p:nvSpPr>
          <p:cNvPr id="176" name="Google Shape;176;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Drill leader: </a:t>
            </a:r>
            <a:r>
              <a:rPr lang="en-US" b="0" dirty="0"/>
              <a:t>Guidance for many situations is at ShakeOut.org/</a:t>
            </a:r>
            <a:r>
              <a:rPr lang="en-US" b="0" dirty="0" err="1"/>
              <a:t>dropcoverholdon</a:t>
            </a:r>
            <a:endParaRPr b="1" dirty="0"/>
          </a:p>
        </p:txBody>
      </p:sp>
      <p:sp>
        <p:nvSpPr>
          <p:cNvPr id="187" name="Google Shape;187;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 name="Google Shape;194;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Drill leader:  </a:t>
            </a:r>
            <a:r>
              <a:rPr lang="en-US" sz="1200">
                <a:solidFill>
                  <a:srgbClr val="424242"/>
                </a:solidFill>
                <a:latin typeface="Arial"/>
                <a:ea typeface="Arial"/>
                <a:cs typeface="Arial"/>
                <a:sym typeface="Arial"/>
              </a:rPr>
              <a:t>The reason to remove wired headphones is so that computers or tablets are not pulled down when students drop to the floor.</a:t>
            </a:r>
            <a:endParaRPr/>
          </a:p>
          <a:p>
            <a:pPr marL="0" lvl="0" indent="0" algn="l" rtl="0">
              <a:lnSpc>
                <a:spcPct val="100000"/>
              </a:lnSpc>
              <a:spcBef>
                <a:spcPts val="0"/>
              </a:spcBef>
              <a:spcAft>
                <a:spcPts val="0"/>
              </a:spcAft>
              <a:buSzPts val="1400"/>
              <a:buNone/>
            </a:pPr>
            <a:endParaRPr/>
          </a:p>
        </p:txBody>
      </p:sp>
      <p:sp>
        <p:nvSpPr>
          <p:cNvPr id="195" name="Google Shape;195;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b="1" dirty="0"/>
              <a:t>Drill leader:  </a:t>
            </a:r>
            <a:r>
              <a:rPr lang="en-US" dirty="0"/>
              <a:t>This version has </a:t>
            </a:r>
            <a:r>
              <a:rPr lang="en-US" b="1" u="none" dirty="0"/>
              <a:t>drill narration and messaging, plus rumbling/shaking sounds, breaking glass, sirens, etc.  </a:t>
            </a:r>
          </a:p>
          <a:p>
            <a:pPr marL="457200" marR="0" lvl="0" indent="-228600" algn="l" rtl="0">
              <a:lnSpc>
                <a:spcPct val="100000"/>
              </a:lnSpc>
              <a:spcBef>
                <a:spcPts val="0"/>
              </a:spcBef>
              <a:spcAft>
                <a:spcPts val="0"/>
              </a:spcAft>
              <a:buSzPts val="1400"/>
              <a:buNone/>
            </a:pPr>
            <a:endParaRPr lang="en-US" b="1" u="none"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If the narration does not play when the speaker is clicked, download or play the narration using this link: </a:t>
            </a:r>
            <a:r>
              <a:rPr lang="en-US" u="sng" dirty="0"/>
              <a:t>https://</a:t>
            </a:r>
            <a:r>
              <a:rPr lang="en-US" u="sng" dirty="0" err="1"/>
              <a:t>www.shakeout.org</a:t>
            </a:r>
            <a:r>
              <a:rPr lang="en-US" u="sng" dirty="0"/>
              <a:t>/downloads/broadcast/universal/ShakeOutDrillBroadcastEnglish.mp3</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The next slide has the narration only, followed by a slide with the text of the recording if you want to read it to your students instead.</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r>
              <a:rPr lang="en-US" dirty="0"/>
              <a:t>Before your drill, choose which version you will use, then delete or hide the slides you don’t need.</a:t>
            </a:r>
            <a:endParaRPr dirty="0"/>
          </a:p>
        </p:txBody>
      </p:sp>
      <p:sp>
        <p:nvSpPr>
          <p:cNvPr id="207" name="Google Shape;207;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Google Shape;215;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b="1" dirty="0"/>
              <a:t>Drill leader:  </a:t>
            </a:r>
            <a:r>
              <a:rPr lang="en-US" dirty="0"/>
              <a:t>This version has </a:t>
            </a:r>
            <a:r>
              <a:rPr lang="en-US" b="1" u="none" dirty="0"/>
              <a:t>drill narration only.</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b="1" u="none"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If the narration does not play when the speaker is clicked, download or play the narration using this link: </a:t>
            </a:r>
            <a:r>
              <a:rPr lang="en-US" u="sng" dirty="0"/>
              <a:t>https://</a:t>
            </a:r>
            <a:r>
              <a:rPr lang="en-US" u="sng" dirty="0" err="1"/>
              <a:t>www.shakeout.org</a:t>
            </a:r>
            <a:r>
              <a:rPr lang="en-US" u="sng" dirty="0"/>
              <a:t>/downloads/broadcast/universal/ShakeOutDrillBroadcastEnglish_NoSoundEffects.mp3</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br>
              <a:rPr lang="en-US" b="1" u="none" dirty="0"/>
            </a:br>
            <a:br>
              <a:rPr lang="en-US" b="1" u="none" dirty="0"/>
            </a:br>
            <a:r>
              <a:rPr lang="en-US" dirty="0"/>
              <a:t>Before your drill, choose which version you will use, then delete or hide the slides you don’t need.</a:t>
            </a: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216" name="Google Shape;216;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b="1" dirty="0"/>
              <a:t>Drill leader:  </a:t>
            </a:r>
            <a:r>
              <a:rPr lang="en-US" dirty="0"/>
              <a:t>This is the text of the recording, if you prefer to read it yourself.</a:t>
            </a:r>
            <a:br>
              <a:rPr lang="en-US" dirty="0"/>
            </a:br>
            <a:br>
              <a:rPr lang="en-US" dirty="0"/>
            </a:br>
            <a:r>
              <a:rPr lang="en-US" dirty="0"/>
              <a:t>Before your drill, choose which version you will use, then delete or hide the slides you don’t need.</a:t>
            </a: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225" name="Google Shape;225;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2" name="Google Shape;232;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Drill leader:  </a:t>
            </a:r>
            <a:r>
              <a:rPr lang="en-US"/>
              <a:t>You can choose which questions to ask or delete some depending on available time.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#3 extra question:  </a:t>
            </a:r>
            <a:r>
              <a:rPr lang="en-US">
                <a:solidFill>
                  <a:srgbClr val="463416"/>
                </a:solidFill>
              </a:rPr>
              <a:t>Can these things be moved or secured so they won’t fall? </a:t>
            </a:r>
            <a:endParaRPr/>
          </a:p>
          <a:p>
            <a:pPr marL="0" lvl="0" indent="0" algn="l" rtl="0">
              <a:lnSpc>
                <a:spcPct val="100000"/>
              </a:lnSpc>
              <a:spcBef>
                <a:spcPts val="0"/>
              </a:spcBef>
              <a:spcAft>
                <a:spcPts val="0"/>
              </a:spcAft>
              <a:buSzPts val="1400"/>
              <a:buNone/>
            </a:pPr>
            <a:endParaRPr>
              <a:solidFill>
                <a:srgbClr val="463416"/>
              </a:solidFill>
            </a:endParaRPr>
          </a:p>
          <a:p>
            <a:pPr marL="0" lvl="0" indent="0" algn="l" rtl="0">
              <a:lnSpc>
                <a:spcPct val="100000"/>
              </a:lnSpc>
              <a:spcBef>
                <a:spcPts val="0"/>
              </a:spcBef>
              <a:spcAft>
                <a:spcPts val="0"/>
              </a:spcAft>
              <a:buSzPts val="1400"/>
              <a:buNone/>
            </a:pPr>
            <a:r>
              <a:rPr lang="en-US">
                <a:solidFill>
                  <a:srgbClr val="463416"/>
                </a:solidFill>
              </a:rPr>
              <a:t>#4 option:  Communicating via text or apps may be possible when calls are not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solidFill>
                  <a:srgbClr val="463416"/>
                </a:solidFill>
              </a:rPr>
              <a:t>Learn more: </a:t>
            </a:r>
            <a:r>
              <a:rPr lang="en-US" b="0" u="sng">
                <a:solidFill>
                  <a:srgbClr val="0E4782"/>
                </a:solidFill>
              </a:rPr>
              <a:t>Ready.gov</a:t>
            </a:r>
            <a:r>
              <a:rPr lang="en-US">
                <a:solidFill>
                  <a:srgbClr val="463416"/>
                </a:solidFill>
              </a:rPr>
              <a:t> or  </a:t>
            </a:r>
            <a:r>
              <a:rPr lang="en-US" b="0" u="sng">
                <a:solidFill>
                  <a:srgbClr val="0E4782"/>
                </a:solidFill>
              </a:rPr>
              <a:t>EarthquakeCountry.org/sevensteps</a:t>
            </a:r>
            <a:endParaRPr b="0" u="sng"/>
          </a:p>
        </p:txBody>
      </p:sp>
      <p:sp>
        <p:nvSpPr>
          <p:cNvPr id="233" name="Google Shape;233;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8" name="Google Shape;8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5" name="Google Shape;9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This is the first slide to show participants</a:t>
            </a:r>
            <a:endParaRPr/>
          </a:p>
        </p:txBody>
      </p:sp>
      <p:sp>
        <p:nvSpPr>
          <p:cNvPr id="106" name="Google Shape;10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(Optional slide) </a:t>
            </a:r>
            <a:r>
              <a:rPr lang="en-US" b="1"/>
              <a:t>Drill leader:  </a:t>
            </a:r>
            <a:r>
              <a:rPr lang="en-US"/>
              <a:t>Before the drill you can ask these basic questions about earthquake experience and preparedness (or add your own).</a:t>
            </a:r>
            <a:endParaRPr/>
          </a:p>
        </p:txBody>
      </p:sp>
      <p:sp>
        <p:nvSpPr>
          <p:cNvPr id="120" name="Google Shape;120;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 name="Google Shape;126;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a:t>(Optional slide) Earthquakes happen all over the world, but especially along edges of the Earth’s tectonic plates (such as the West Coast of North America).</a:t>
            </a:r>
            <a:endParaRPr/>
          </a:p>
        </p:txBody>
      </p:sp>
      <p:sp>
        <p:nvSpPr>
          <p:cNvPr id="127" name="Google Shape;127;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a:t>(Optional slide) The U.S. Geological Survey estimates that shaking intensity and frequency is highest in:</a:t>
            </a:r>
            <a:endParaRPr/>
          </a:p>
          <a:p>
            <a:pPr marL="457200" marR="0" lvl="0" indent="-228600" algn="l" rtl="0">
              <a:lnSpc>
                <a:spcPct val="100000"/>
              </a:lnSpc>
              <a:spcBef>
                <a:spcPts val="0"/>
              </a:spcBef>
              <a:spcAft>
                <a:spcPts val="0"/>
              </a:spcAft>
              <a:buSzPts val="1400"/>
              <a:buNone/>
            </a:pPr>
            <a:r>
              <a:rPr lang="en-US"/>
              <a:t>California, Oregon, Washington, Alaska, Hawaii, the Central U.S., and South Carolina. </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r>
              <a:rPr lang="en-US"/>
              <a:t>However, every state can have earthquakes or feel shaking caused by earthquakes in other states.  </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r>
              <a:rPr lang="en-US"/>
              <a:t>It’s important to know how to be safe where we live, but also where we may travel and experience earthquakes.</a:t>
            </a:r>
            <a:endParaRPr/>
          </a:p>
        </p:txBody>
      </p:sp>
      <p:sp>
        <p:nvSpPr>
          <p:cNvPr id="136" name="Google Shape;136;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Drill leader:  </a:t>
            </a:r>
            <a:r>
              <a:rPr lang="en-US"/>
              <a:t>Visit </a:t>
            </a:r>
            <a:r>
              <a:rPr lang="en-US" b="0" u="sng"/>
              <a:t>ShakeOut.org </a:t>
            </a:r>
            <a:r>
              <a:rPr lang="en-US"/>
              <a:t>to see the current number of participants in your area, for the entire U.S., and worldwide.</a:t>
            </a:r>
            <a:endParaRPr/>
          </a:p>
        </p:txBody>
      </p:sp>
      <p:sp>
        <p:nvSpPr>
          <p:cNvPr id="143" name="Google Shape;143;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(Optional slide) </a:t>
            </a:r>
            <a:r>
              <a:rPr lang="en-US" b="1"/>
              <a:t>Drill leader:  </a:t>
            </a:r>
            <a:r>
              <a:rPr lang="en-US"/>
              <a:t>Public earthquake alerts are now available in California (Oregon and Washington will be available soon).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Learn more at </a:t>
            </a:r>
            <a:r>
              <a:rPr lang="en-US" u="sng"/>
              <a:t>ShakeAlert.org</a:t>
            </a:r>
            <a:r>
              <a:rPr lang="en-US"/>
              <a:t> (entire West Coast) and </a:t>
            </a:r>
            <a:r>
              <a:rPr lang="en-US" u="sng"/>
              <a:t>Earthquake.ca.gov</a:t>
            </a:r>
            <a:r>
              <a:rPr lang="en-US"/>
              <a:t> (Earthquake Warning California)</a:t>
            </a:r>
            <a:endParaRPr/>
          </a:p>
        </p:txBody>
      </p:sp>
      <p:sp>
        <p:nvSpPr>
          <p:cNvPr id="153" name="Google Shape;153;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3"/>
        <p:cNvGrpSpPr/>
        <p:nvPr/>
      </p:nvGrpSpPr>
      <p:grpSpPr>
        <a:xfrm>
          <a:off x="0" y="0"/>
          <a:ext cx="0" cy="0"/>
          <a:chOff x="0" y="0"/>
          <a:chExt cx="0" cy="0"/>
        </a:xfrm>
      </p:grpSpPr>
      <p:sp>
        <p:nvSpPr>
          <p:cNvPr id="74" name="Google Shape;74;p2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2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1"/>
        <p:cNvGrpSpPr/>
        <p:nvPr/>
      </p:nvGrpSpPr>
      <p:grpSpPr>
        <a:xfrm>
          <a:off x="0" y="0"/>
          <a:ext cx="0" cy="0"/>
          <a:chOff x="0" y="0"/>
          <a:chExt cx="0" cy="0"/>
        </a:xfrm>
      </p:grpSpPr>
      <p:sp>
        <p:nvSpPr>
          <p:cNvPr id="22" name="Google Shape;22;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8"/>
        <p:cNvGrpSpPr/>
        <p:nvPr/>
      </p:nvGrpSpPr>
      <p:grpSpPr>
        <a:xfrm>
          <a:off x="0" y="0"/>
          <a:ext cx="0" cy="0"/>
          <a:chOff x="0" y="0"/>
          <a:chExt cx="0" cy="0"/>
        </a:xfrm>
      </p:grpSpPr>
      <p:sp>
        <p:nvSpPr>
          <p:cNvPr id="29" name="Google Shape;29;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4"/>
        <p:cNvGrpSpPr/>
        <p:nvPr/>
      </p:nvGrpSpPr>
      <p:grpSpPr>
        <a:xfrm>
          <a:off x="0" y="0"/>
          <a:ext cx="0" cy="0"/>
          <a:chOff x="0" y="0"/>
          <a:chExt cx="0" cy="0"/>
        </a:xfrm>
      </p:grpSpPr>
      <p:sp>
        <p:nvSpPr>
          <p:cNvPr id="35" name="Google Shape;35;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8"/>
        <p:cNvGrpSpPr/>
        <p:nvPr/>
      </p:nvGrpSpPr>
      <p:grpSpPr>
        <a:xfrm>
          <a:off x="0" y="0"/>
          <a:ext cx="0" cy="0"/>
          <a:chOff x="0" y="0"/>
          <a:chExt cx="0" cy="0"/>
        </a:xfrm>
      </p:grpSpPr>
      <p:sp>
        <p:nvSpPr>
          <p:cNvPr id="39" name="Google Shape;39;p2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2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1" name="Google Shape;41;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2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2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2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2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2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3"/>
        <p:cNvGrpSpPr/>
        <p:nvPr/>
      </p:nvGrpSpPr>
      <p:grpSpPr>
        <a:xfrm>
          <a:off x="0" y="0"/>
          <a:ext cx="0" cy="0"/>
          <a:chOff x="0" y="0"/>
          <a:chExt cx="0" cy="0"/>
        </a:xfrm>
      </p:grpSpPr>
      <p:sp>
        <p:nvSpPr>
          <p:cNvPr id="54" name="Google Shape;54;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2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6" name="Google Shape;56;p2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7" name="Google Shape;57;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0"/>
        <p:cNvGrpSpPr/>
        <p:nvPr/>
      </p:nvGrpSpPr>
      <p:grpSpPr>
        <a:xfrm>
          <a:off x="0" y="0"/>
          <a:ext cx="0" cy="0"/>
          <a:chOff x="0" y="0"/>
          <a:chExt cx="0" cy="0"/>
        </a:xfrm>
      </p:grpSpPr>
      <p:sp>
        <p:nvSpPr>
          <p:cNvPr id="61" name="Google Shape;61;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25"/>
          <p:cNvSpPr>
            <a:spLocks noGrp="1"/>
          </p:cNvSpPr>
          <p:nvPr>
            <p:ph type="pic" idx="2"/>
          </p:nvPr>
        </p:nvSpPr>
        <p:spPr>
          <a:xfrm>
            <a:off x="5183188" y="987425"/>
            <a:ext cx="6172200" cy="4873625"/>
          </a:xfrm>
          <a:prstGeom prst="rect">
            <a:avLst/>
          </a:prstGeom>
          <a:noFill/>
          <a:ln>
            <a:noFill/>
          </a:ln>
        </p:spPr>
      </p:sp>
      <p:sp>
        <p:nvSpPr>
          <p:cNvPr id="63" name="Google Shape;63;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4" name="Google Shape;64;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7"/>
        <p:cNvGrpSpPr/>
        <p:nvPr/>
      </p:nvGrpSpPr>
      <p:grpSpPr>
        <a:xfrm>
          <a:off x="0" y="0"/>
          <a:ext cx="0" cy="0"/>
          <a:chOff x="0" y="0"/>
          <a:chExt cx="0" cy="0"/>
        </a:xfrm>
      </p:grpSpPr>
      <p:sp>
        <p:nvSpPr>
          <p:cNvPr id="68" name="Google Shape;68;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2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 name="Google Shape;70;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8.gif"/></Relationships>
</file>

<file path=ppt/slides/_rels/slide11.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7.jp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microsoft.com/office/2007/relationships/hdphoto" Target="../media/hdphoto1.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8.png"/><Relationship Id="rId5" Type="http://schemas.openxmlformats.org/officeDocument/2006/relationships/image" Target="../media/image10.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9.png"/><Relationship Id="rId5" Type="http://schemas.openxmlformats.org/officeDocument/2006/relationships/image" Target="../media/image10.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hyperlink" Target="http://www.ready.gov/"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hyperlink" Target="http://www.earthquakecountry.org/sevensteps"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www.shakeout.org/resources"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www.earthquakecountry.org/step5" TargetMode="External"/><Relationship Id="rId4" Type="http://schemas.openxmlformats.org/officeDocument/2006/relationships/hyperlink" Target="http://www.shakeout.org/school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6.jp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
          <p:cNvSpPr txBox="1">
            <a:spLocks noGrp="1"/>
          </p:cNvSpPr>
          <p:nvPr>
            <p:ph type="ctrTitle"/>
          </p:nvPr>
        </p:nvSpPr>
        <p:spPr>
          <a:xfrm>
            <a:off x="3795562" y="406400"/>
            <a:ext cx="7494872" cy="23876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6000"/>
              <a:buFont typeface="Century Gothic"/>
              <a:buNone/>
            </a:pPr>
            <a:r>
              <a:rPr lang="en-US" b="1">
                <a:latin typeface="Century Gothic"/>
                <a:ea typeface="Century Gothic"/>
                <a:cs typeface="Century Gothic"/>
                <a:sym typeface="Century Gothic"/>
              </a:rPr>
              <a:t>Great ShakeOut Earthquake Drills</a:t>
            </a:r>
            <a:endParaRPr/>
          </a:p>
        </p:txBody>
      </p:sp>
      <p:sp>
        <p:nvSpPr>
          <p:cNvPr id="84" name="Google Shape;84;p1"/>
          <p:cNvSpPr txBox="1">
            <a:spLocks noGrp="1"/>
          </p:cNvSpPr>
          <p:nvPr>
            <p:ph type="subTitle" idx="1"/>
          </p:nvPr>
        </p:nvSpPr>
        <p:spPr>
          <a:xfrm>
            <a:off x="1445393" y="3104682"/>
            <a:ext cx="9301213" cy="22860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1F3864"/>
              </a:buClr>
              <a:buSzPts val="3600"/>
              <a:buNone/>
            </a:pPr>
            <a:r>
              <a:rPr lang="en-US" sz="4400">
                <a:solidFill>
                  <a:srgbClr val="1F3864"/>
                </a:solidFill>
                <a:latin typeface="Century Gothic"/>
                <a:ea typeface="Century Gothic"/>
                <a:cs typeface="Century Gothic"/>
                <a:sym typeface="Century Gothic"/>
              </a:rPr>
              <a:t>Drill Guidance for </a:t>
            </a:r>
            <a:endParaRPr sz="3200"/>
          </a:p>
          <a:p>
            <a:pPr marL="0" lvl="0" indent="0" algn="ctr" rtl="0">
              <a:lnSpc>
                <a:spcPct val="90000"/>
              </a:lnSpc>
              <a:spcBef>
                <a:spcPts val="1000"/>
              </a:spcBef>
              <a:spcAft>
                <a:spcPts val="0"/>
              </a:spcAft>
              <a:buClr>
                <a:srgbClr val="1F3864"/>
              </a:buClr>
              <a:buSzPts val="4000"/>
              <a:buNone/>
            </a:pPr>
            <a:r>
              <a:rPr lang="en-US" sz="4800" b="1">
                <a:solidFill>
                  <a:srgbClr val="1F3864"/>
                </a:solidFill>
                <a:latin typeface="Century Gothic"/>
                <a:ea typeface="Century Gothic"/>
                <a:cs typeface="Century Gothic"/>
                <a:sym typeface="Century Gothic"/>
              </a:rPr>
              <a:t>Grades 5-12 </a:t>
            </a:r>
            <a:br>
              <a:rPr lang="en-US" sz="4800" b="1">
                <a:solidFill>
                  <a:srgbClr val="1F3864"/>
                </a:solidFill>
                <a:latin typeface="Century Gothic"/>
                <a:ea typeface="Century Gothic"/>
                <a:cs typeface="Century Gothic"/>
                <a:sym typeface="Century Gothic"/>
              </a:rPr>
            </a:br>
            <a:endParaRPr sz="3200"/>
          </a:p>
          <a:p>
            <a:pPr marL="0" lvl="0" indent="0" algn="ctr" rtl="0">
              <a:lnSpc>
                <a:spcPct val="90000"/>
              </a:lnSpc>
              <a:spcBef>
                <a:spcPts val="1000"/>
              </a:spcBef>
              <a:spcAft>
                <a:spcPts val="0"/>
              </a:spcAft>
              <a:buClr>
                <a:srgbClr val="1F3864"/>
              </a:buClr>
              <a:buSzPts val="3600"/>
              <a:buNone/>
            </a:pPr>
            <a:r>
              <a:rPr lang="en-US" sz="4400">
                <a:solidFill>
                  <a:srgbClr val="1F3864"/>
                </a:solidFill>
                <a:latin typeface="Century Gothic"/>
                <a:ea typeface="Century Gothic"/>
                <a:cs typeface="Century Gothic"/>
                <a:sym typeface="Century Gothic"/>
              </a:rPr>
              <a:t>(Distance Learning or In-Person)</a:t>
            </a:r>
            <a:endParaRPr sz="3200"/>
          </a:p>
        </p:txBody>
      </p:sp>
      <p:pic>
        <p:nvPicPr>
          <p:cNvPr id="85" name="Google Shape;85;p1" descr="ShakeOut black and white logo"/>
          <p:cNvPicPr preferRelativeResize="0"/>
          <p:nvPr/>
        </p:nvPicPr>
        <p:blipFill rotWithShape="1">
          <a:blip r:embed="rId3">
            <a:alphaModFix/>
          </a:blip>
          <a:srcRect/>
          <a:stretch/>
        </p:blipFill>
        <p:spPr>
          <a:xfrm>
            <a:off x="1667751" y="457200"/>
            <a:ext cx="2286000" cy="2286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8"/>
          <p:cNvSpPr txBox="1">
            <a:spLocks noGrp="1"/>
          </p:cNvSpPr>
          <p:nvPr>
            <p:ph type="title"/>
          </p:nvPr>
        </p:nvSpPr>
        <p:spPr>
          <a:xfrm>
            <a:off x="0" y="0"/>
            <a:ext cx="12192000" cy="99924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entury Gothic"/>
              <a:buNone/>
            </a:pPr>
            <a:r>
              <a:rPr lang="en-US" sz="4400" b="1">
                <a:latin typeface="Century Gothic"/>
                <a:ea typeface="Century Gothic"/>
                <a:cs typeface="Century Gothic"/>
                <a:sym typeface="Century Gothic"/>
              </a:rPr>
              <a:t>If a Table or Desk is Nearby</a:t>
            </a:r>
            <a:endParaRPr>
              <a:latin typeface="Century Gothic"/>
              <a:ea typeface="Century Gothic"/>
              <a:cs typeface="Century Gothic"/>
              <a:sym typeface="Century Gothic"/>
            </a:endParaRPr>
          </a:p>
        </p:txBody>
      </p:sp>
      <p:sp>
        <p:nvSpPr>
          <p:cNvPr id="168" name="Google Shape;168;p8"/>
          <p:cNvSpPr txBox="1">
            <a:spLocks noGrp="1"/>
          </p:cNvSpPr>
          <p:nvPr>
            <p:ph type="body" idx="1"/>
          </p:nvPr>
        </p:nvSpPr>
        <p:spPr>
          <a:xfrm>
            <a:off x="2496195" y="1162651"/>
            <a:ext cx="7677345" cy="5353976"/>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120000"/>
              </a:lnSpc>
              <a:spcBef>
                <a:spcPts val="1000"/>
              </a:spcBef>
              <a:spcAft>
                <a:spcPts val="0"/>
              </a:spcAft>
              <a:buSzPct val="64516"/>
              <a:buNone/>
            </a:pPr>
            <a:r>
              <a:rPr lang="en-US" sz="3200" b="1" dirty="0">
                <a:solidFill>
                  <a:schemeClr val="dk1"/>
                </a:solidFill>
                <a:latin typeface="Verdana"/>
                <a:ea typeface="Verdana"/>
                <a:cs typeface="Verdana"/>
                <a:sym typeface="Verdana"/>
              </a:rPr>
              <a:t>Drop</a:t>
            </a:r>
            <a:r>
              <a:rPr lang="en-US" sz="2000" b="1" dirty="0">
                <a:solidFill>
                  <a:schemeClr val="dk1"/>
                </a:solidFill>
                <a:latin typeface="Verdana"/>
                <a:ea typeface="Verdana"/>
                <a:cs typeface="Verdana"/>
                <a:sym typeface="Verdana"/>
              </a:rPr>
              <a:t> </a:t>
            </a:r>
            <a:r>
              <a:rPr lang="en-US" sz="2000" b="0" dirty="0">
                <a:solidFill>
                  <a:schemeClr val="dk1"/>
                </a:solidFill>
                <a:latin typeface="Verdana"/>
                <a:ea typeface="Verdana"/>
                <a:cs typeface="Verdana"/>
                <a:sym typeface="Verdana"/>
              </a:rPr>
              <a:t>where you are, </a:t>
            </a:r>
            <a:br>
              <a:rPr lang="en-US" sz="2000" b="0" dirty="0">
                <a:solidFill>
                  <a:schemeClr val="dk1"/>
                </a:solidFill>
                <a:latin typeface="Verdana"/>
                <a:ea typeface="Verdana"/>
                <a:cs typeface="Verdana"/>
                <a:sym typeface="Verdana"/>
              </a:rPr>
            </a:br>
            <a:r>
              <a:rPr lang="en-US" sz="2000" b="0" dirty="0">
                <a:solidFill>
                  <a:schemeClr val="dk1"/>
                </a:solidFill>
                <a:latin typeface="Verdana"/>
                <a:ea typeface="Verdana"/>
                <a:cs typeface="Verdana"/>
                <a:sym typeface="Verdana"/>
              </a:rPr>
              <a:t>onto your hands and knees.</a:t>
            </a:r>
            <a:endParaRPr sz="2000" dirty="0"/>
          </a:p>
          <a:p>
            <a:pPr marL="0" lvl="0" indent="0" algn="l" rtl="0">
              <a:lnSpc>
                <a:spcPct val="120000"/>
              </a:lnSpc>
              <a:spcBef>
                <a:spcPts val="1000"/>
              </a:spcBef>
              <a:spcAft>
                <a:spcPts val="0"/>
              </a:spcAft>
              <a:buSzPct val="64516"/>
              <a:buNone/>
            </a:pPr>
            <a:endParaRPr sz="2400" b="0" dirty="0">
              <a:solidFill>
                <a:schemeClr val="dk1"/>
              </a:solidFill>
              <a:latin typeface="Verdana"/>
              <a:ea typeface="Verdana"/>
              <a:cs typeface="Verdana"/>
              <a:sym typeface="Verdana"/>
            </a:endParaRPr>
          </a:p>
          <a:p>
            <a:pPr marL="0" lvl="0" indent="0" algn="l" rtl="0">
              <a:lnSpc>
                <a:spcPct val="120000"/>
              </a:lnSpc>
              <a:spcBef>
                <a:spcPts val="1000"/>
              </a:spcBef>
              <a:spcAft>
                <a:spcPts val="0"/>
              </a:spcAft>
              <a:buSzPct val="64516"/>
              <a:buNone/>
            </a:pPr>
            <a:r>
              <a:rPr lang="en-US" sz="3200" b="1" dirty="0">
                <a:solidFill>
                  <a:schemeClr val="dk1"/>
                </a:solidFill>
                <a:latin typeface="Verdana"/>
                <a:ea typeface="Verdana"/>
                <a:cs typeface="Verdana"/>
                <a:sym typeface="Verdana"/>
              </a:rPr>
              <a:t>Cover</a:t>
            </a:r>
            <a:r>
              <a:rPr lang="en-US" sz="1800" dirty="0">
                <a:solidFill>
                  <a:schemeClr val="dk1"/>
                </a:solidFill>
                <a:latin typeface="Verdana"/>
                <a:ea typeface="Verdana"/>
                <a:cs typeface="Verdana"/>
                <a:sym typeface="Verdana"/>
              </a:rPr>
              <a:t> </a:t>
            </a:r>
            <a:r>
              <a:rPr lang="en-US" sz="2000" b="0" dirty="0">
                <a:solidFill>
                  <a:schemeClr val="dk1"/>
                </a:solidFill>
                <a:latin typeface="Verdana"/>
                <a:ea typeface="Verdana"/>
                <a:cs typeface="Verdana"/>
                <a:sym typeface="Verdana"/>
              </a:rPr>
              <a:t>your head and neck </a:t>
            </a:r>
            <a:br>
              <a:rPr lang="en-US" sz="2000" b="0" dirty="0">
                <a:solidFill>
                  <a:schemeClr val="dk1"/>
                </a:solidFill>
                <a:latin typeface="Verdana"/>
                <a:ea typeface="Verdana"/>
                <a:cs typeface="Verdana"/>
                <a:sym typeface="Verdana"/>
              </a:rPr>
            </a:br>
            <a:r>
              <a:rPr lang="en-US" sz="2000" b="0" dirty="0">
                <a:solidFill>
                  <a:schemeClr val="dk1"/>
                </a:solidFill>
                <a:latin typeface="Verdana"/>
                <a:ea typeface="Verdana"/>
                <a:cs typeface="Verdana"/>
                <a:sym typeface="Verdana"/>
              </a:rPr>
              <a:t>with one arm and hand. </a:t>
            </a:r>
            <a:endParaRPr sz="2000" dirty="0"/>
          </a:p>
          <a:p>
            <a:pPr indent="-457200">
              <a:lnSpc>
                <a:spcPct val="110000"/>
              </a:lnSpc>
              <a:spcBef>
                <a:spcPts val="400"/>
              </a:spcBef>
              <a:buSzPct val="82949"/>
            </a:pPr>
            <a:r>
              <a:rPr lang="en-US" sz="2000" b="0" dirty="0">
                <a:solidFill>
                  <a:schemeClr val="dk1"/>
                </a:solidFill>
                <a:latin typeface="Verdana"/>
                <a:ea typeface="Verdana"/>
                <a:cs typeface="Verdana"/>
                <a:sym typeface="Verdana"/>
              </a:rPr>
              <a:t>Then </a:t>
            </a:r>
            <a:r>
              <a:rPr lang="en-US" sz="2000" b="0" u="none" dirty="0">
                <a:solidFill>
                  <a:schemeClr val="dk1"/>
                </a:solidFill>
                <a:latin typeface="Verdana"/>
                <a:ea typeface="Verdana"/>
                <a:cs typeface="Verdana"/>
                <a:sym typeface="Verdana"/>
              </a:rPr>
              <a:t>crawl underneath the table or desk </a:t>
            </a:r>
            <a:br>
              <a:rPr lang="en-US" sz="2000" b="0" u="none" dirty="0">
                <a:solidFill>
                  <a:schemeClr val="dk1"/>
                </a:solidFill>
                <a:latin typeface="Verdana"/>
                <a:ea typeface="Verdana"/>
                <a:cs typeface="Verdana"/>
                <a:sym typeface="Verdana"/>
              </a:rPr>
            </a:br>
            <a:r>
              <a:rPr lang="en-US" sz="2000" b="0" u="none" dirty="0">
                <a:solidFill>
                  <a:schemeClr val="dk1"/>
                </a:solidFill>
                <a:latin typeface="Verdana"/>
                <a:ea typeface="Verdana"/>
                <a:cs typeface="Verdana"/>
                <a:sym typeface="Verdana"/>
              </a:rPr>
              <a:t>for additional shelter.</a:t>
            </a:r>
          </a:p>
          <a:p>
            <a:pPr indent="-457200">
              <a:lnSpc>
                <a:spcPct val="110000"/>
              </a:lnSpc>
              <a:spcBef>
                <a:spcPts val="400"/>
              </a:spcBef>
              <a:buSzPct val="82949"/>
            </a:pPr>
            <a:r>
              <a:rPr lang="en-US" sz="2000" b="0" dirty="0">
                <a:solidFill>
                  <a:schemeClr val="dk1"/>
                </a:solidFill>
                <a:latin typeface="Verdana"/>
                <a:ea typeface="Verdana"/>
                <a:cs typeface="Verdana"/>
                <a:sym typeface="Verdana"/>
              </a:rPr>
              <a:t>Stay on your knees and bend forward </a:t>
            </a:r>
            <a:br>
              <a:rPr lang="en-US" sz="2000" b="0" dirty="0">
                <a:solidFill>
                  <a:schemeClr val="dk1"/>
                </a:solidFill>
                <a:latin typeface="Verdana"/>
                <a:ea typeface="Verdana"/>
                <a:cs typeface="Verdana"/>
                <a:sym typeface="Verdana"/>
              </a:rPr>
            </a:br>
            <a:r>
              <a:rPr lang="en-US" sz="2000" b="0" dirty="0">
                <a:solidFill>
                  <a:schemeClr val="dk1"/>
                </a:solidFill>
                <a:latin typeface="Verdana"/>
                <a:ea typeface="Verdana"/>
                <a:cs typeface="Verdana"/>
                <a:sym typeface="Verdana"/>
              </a:rPr>
              <a:t>to protect vital organs.</a:t>
            </a:r>
            <a:endParaRPr sz="4800" b="0" dirty="0">
              <a:solidFill>
                <a:schemeClr val="dk1"/>
              </a:solidFill>
              <a:latin typeface="Verdana"/>
              <a:ea typeface="Verdana"/>
              <a:cs typeface="Verdana"/>
              <a:sym typeface="Verdana"/>
            </a:endParaRPr>
          </a:p>
          <a:p>
            <a:pPr marL="0" marR="0" lvl="0" indent="0" algn="l" rtl="0">
              <a:lnSpc>
                <a:spcPct val="120000"/>
              </a:lnSpc>
              <a:spcBef>
                <a:spcPts val="0"/>
              </a:spcBef>
              <a:spcAft>
                <a:spcPts val="0"/>
              </a:spcAft>
              <a:buClr>
                <a:schemeClr val="dk1"/>
              </a:buClr>
              <a:buSzPct val="100000"/>
              <a:buFont typeface="Verdana"/>
              <a:buNone/>
            </a:pPr>
            <a:br>
              <a:rPr lang="en-US" sz="3200" b="1" dirty="0">
                <a:solidFill>
                  <a:schemeClr val="dk1"/>
                </a:solidFill>
                <a:latin typeface="Verdana"/>
                <a:ea typeface="Verdana"/>
                <a:cs typeface="Verdana"/>
                <a:sym typeface="Verdana"/>
              </a:rPr>
            </a:br>
            <a:r>
              <a:rPr lang="en-US" sz="3200" b="1" dirty="0">
                <a:solidFill>
                  <a:schemeClr val="dk1"/>
                </a:solidFill>
                <a:latin typeface="Verdana"/>
                <a:ea typeface="Verdana"/>
                <a:cs typeface="Verdana"/>
                <a:sym typeface="Verdana"/>
              </a:rPr>
              <a:t>Hold On </a:t>
            </a:r>
            <a:r>
              <a:rPr lang="en-US" sz="2000" b="0" dirty="0">
                <a:solidFill>
                  <a:schemeClr val="dk1"/>
                </a:solidFill>
                <a:latin typeface="Verdana"/>
                <a:ea typeface="Verdana"/>
                <a:cs typeface="Verdana"/>
                <a:sym typeface="Verdana"/>
              </a:rPr>
              <a:t>to your shelter with one hand.</a:t>
            </a:r>
            <a:br>
              <a:rPr lang="en-US" sz="2000" b="0" dirty="0">
                <a:solidFill>
                  <a:schemeClr val="dk1"/>
                </a:solidFill>
                <a:latin typeface="Verdana"/>
                <a:ea typeface="Verdana"/>
                <a:cs typeface="Verdana"/>
                <a:sym typeface="Verdana"/>
              </a:rPr>
            </a:br>
            <a:r>
              <a:rPr lang="en-US" sz="2000" b="0" dirty="0">
                <a:solidFill>
                  <a:schemeClr val="dk1"/>
                </a:solidFill>
                <a:latin typeface="Verdana"/>
                <a:ea typeface="Verdana"/>
                <a:cs typeface="Verdana"/>
                <a:sym typeface="Verdana"/>
              </a:rPr>
              <a:t>Keep covering your head/neck with your other hand.</a:t>
            </a:r>
            <a:endParaRPr sz="2000" dirty="0"/>
          </a:p>
        </p:txBody>
      </p:sp>
      <p:pic>
        <p:nvPicPr>
          <p:cNvPr id="169" name="Google Shape;169;p8" descr="DROP, COVER, HOLD ON Graphic. A person dropping on the floor."/>
          <p:cNvPicPr preferRelativeResize="0"/>
          <p:nvPr/>
        </p:nvPicPr>
        <p:blipFill rotWithShape="1">
          <a:blip r:embed="rId3">
            <a:alphaModFix/>
          </a:blip>
          <a:srcRect l="-231" r="67126"/>
          <a:stretch/>
        </p:blipFill>
        <p:spPr>
          <a:xfrm>
            <a:off x="642260" y="999241"/>
            <a:ext cx="1545769" cy="1597776"/>
          </a:xfrm>
          <a:prstGeom prst="rect">
            <a:avLst/>
          </a:prstGeom>
          <a:noFill/>
          <a:ln>
            <a:noFill/>
          </a:ln>
        </p:spPr>
      </p:pic>
      <p:pic>
        <p:nvPicPr>
          <p:cNvPr id="170" name="Google Shape;170;p8" descr="DROP, COVER, HOLD ON Graphic. A person covering the back of their neck and scooting under a table."/>
          <p:cNvPicPr preferRelativeResize="0"/>
          <p:nvPr/>
        </p:nvPicPr>
        <p:blipFill rotWithShape="1">
          <a:blip r:embed="rId3">
            <a:alphaModFix/>
          </a:blip>
          <a:srcRect l="32990" r="33259"/>
          <a:stretch/>
        </p:blipFill>
        <p:spPr>
          <a:xfrm>
            <a:off x="606451" y="2971803"/>
            <a:ext cx="1569642" cy="1609015"/>
          </a:xfrm>
          <a:prstGeom prst="rect">
            <a:avLst/>
          </a:prstGeom>
          <a:noFill/>
          <a:ln>
            <a:noFill/>
          </a:ln>
        </p:spPr>
      </p:pic>
      <p:pic>
        <p:nvPicPr>
          <p:cNvPr id="171" name="Google Shape;171;p8" descr="DROP, COVER, HOLD ON Graphic. A person covering the back of their neck and taking shelter under a table."/>
          <p:cNvPicPr preferRelativeResize="0"/>
          <p:nvPr/>
        </p:nvPicPr>
        <p:blipFill rotWithShape="1">
          <a:blip r:embed="rId3">
            <a:alphaModFix/>
          </a:blip>
          <a:srcRect l="66722"/>
          <a:stretch/>
        </p:blipFill>
        <p:spPr>
          <a:xfrm>
            <a:off x="600168" y="4955604"/>
            <a:ext cx="1569642" cy="1628582"/>
          </a:xfrm>
          <a:prstGeom prst="rect">
            <a:avLst/>
          </a:prstGeom>
          <a:noFill/>
          <a:ln>
            <a:noFill/>
          </a:ln>
        </p:spPr>
      </p:pic>
      <p:pic>
        <p:nvPicPr>
          <p:cNvPr id="172" name="Google Shape;172;p8" descr="A GIF showing how to DROP, COVER, HOLD ON if there is a sturdy desk or table nearby."/>
          <p:cNvPicPr preferRelativeResize="0"/>
          <p:nvPr/>
        </p:nvPicPr>
        <p:blipFill rotWithShape="1">
          <a:blip r:embed="rId4">
            <a:alphaModFix/>
          </a:blip>
          <a:srcRect/>
          <a:stretch/>
        </p:blipFill>
        <p:spPr>
          <a:xfrm>
            <a:off x="7613702" y="1128018"/>
            <a:ext cx="3700512" cy="208153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31"/>
          <p:cNvSpPr txBox="1">
            <a:spLocks noGrp="1"/>
          </p:cNvSpPr>
          <p:nvPr>
            <p:ph type="title"/>
          </p:nvPr>
        </p:nvSpPr>
        <p:spPr>
          <a:xfrm>
            <a:off x="0" y="0"/>
            <a:ext cx="12192000" cy="99924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entury Gothic"/>
              <a:buNone/>
            </a:pPr>
            <a:r>
              <a:rPr lang="en-US" sz="4400" b="1" dirty="0">
                <a:latin typeface="Century Gothic"/>
                <a:ea typeface="Century Gothic"/>
                <a:cs typeface="Century Gothic"/>
                <a:sym typeface="Century Gothic"/>
              </a:rPr>
              <a:t>If There is Nothing to Get Under</a:t>
            </a:r>
            <a:endParaRPr dirty="0">
              <a:latin typeface="Century Gothic"/>
              <a:ea typeface="Century Gothic"/>
              <a:cs typeface="Century Gothic"/>
              <a:sym typeface="Century Gothic"/>
            </a:endParaRPr>
          </a:p>
        </p:txBody>
      </p:sp>
      <p:pic>
        <p:nvPicPr>
          <p:cNvPr id="180" name="Google Shape;180;p31" descr="A GIF showing how to DROP, COVER, HOLD ON if there is NOT a sturdy desk or table nearby."/>
          <p:cNvPicPr preferRelativeResize="0"/>
          <p:nvPr/>
        </p:nvPicPr>
        <p:blipFill rotWithShape="1">
          <a:blip r:embed="rId3">
            <a:alphaModFix/>
          </a:blip>
          <a:srcRect/>
          <a:stretch/>
        </p:blipFill>
        <p:spPr>
          <a:xfrm>
            <a:off x="7599647" y="1138322"/>
            <a:ext cx="3734288" cy="2100537"/>
          </a:xfrm>
          <a:prstGeom prst="rect">
            <a:avLst/>
          </a:prstGeom>
          <a:noFill/>
          <a:ln>
            <a:noFill/>
          </a:ln>
        </p:spPr>
      </p:pic>
      <p:pic>
        <p:nvPicPr>
          <p:cNvPr id="2" name="Google Shape;181;p31">
            <a:extLst>
              <a:ext uri="{FF2B5EF4-FFF2-40B4-BE49-F238E27FC236}">
                <a16:creationId xmlns:a16="http://schemas.microsoft.com/office/drawing/2014/main" id="{A51CA40D-A6FD-6B30-6B19-873A52A01AE9}"/>
              </a:ext>
            </a:extLst>
          </p:cNvPr>
          <p:cNvPicPr preferRelativeResize="0"/>
          <p:nvPr/>
        </p:nvPicPr>
        <p:blipFill>
          <a:blip r:embed="rId4">
            <a:alphaModFix/>
          </a:blip>
          <a:stretch>
            <a:fillRect/>
          </a:stretch>
        </p:blipFill>
        <p:spPr>
          <a:xfrm>
            <a:off x="631373" y="1003960"/>
            <a:ext cx="1534900" cy="1589180"/>
          </a:xfrm>
          <a:prstGeom prst="rect">
            <a:avLst/>
          </a:prstGeom>
          <a:noFill/>
          <a:ln>
            <a:noFill/>
          </a:ln>
        </p:spPr>
      </p:pic>
      <p:pic>
        <p:nvPicPr>
          <p:cNvPr id="3" name="Google Shape;182;p31">
            <a:extLst>
              <a:ext uri="{FF2B5EF4-FFF2-40B4-BE49-F238E27FC236}">
                <a16:creationId xmlns:a16="http://schemas.microsoft.com/office/drawing/2014/main" id="{FEA999D8-B9DB-1D31-106C-11757B988036}"/>
              </a:ext>
            </a:extLst>
          </p:cNvPr>
          <p:cNvPicPr preferRelativeResize="0"/>
          <p:nvPr/>
        </p:nvPicPr>
        <p:blipFill>
          <a:blip r:embed="rId5">
            <a:alphaModFix/>
          </a:blip>
          <a:stretch>
            <a:fillRect/>
          </a:stretch>
        </p:blipFill>
        <p:spPr>
          <a:xfrm>
            <a:off x="631374" y="2979390"/>
            <a:ext cx="1534899" cy="1628297"/>
          </a:xfrm>
          <a:prstGeom prst="rect">
            <a:avLst/>
          </a:prstGeom>
          <a:noFill/>
          <a:ln>
            <a:noFill/>
          </a:ln>
        </p:spPr>
      </p:pic>
      <p:pic>
        <p:nvPicPr>
          <p:cNvPr id="4" name="Google Shape;183;p31">
            <a:extLst>
              <a:ext uri="{FF2B5EF4-FFF2-40B4-BE49-F238E27FC236}">
                <a16:creationId xmlns:a16="http://schemas.microsoft.com/office/drawing/2014/main" id="{B8F21928-5575-DC55-898B-CE6FFEA83946}"/>
              </a:ext>
            </a:extLst>
          </p:cNvPr>
          <p:cNvPicPr preferRelativeResize="0"/>
          <p:nvPr/>
        </p:nvPicPr>
        <p:blipFill>
          <a:blip r:embed="rId6">
            <a:alphaModFix/>
          </a:blip>
          <a:stretch>
            <a:fillRect/>
          </a:stretch>
        </p:blipFill>
        <p:spPr>
          <a:xfrm>
            <a:off x="631373" y="4993937"/>
            <a:ext cx="1534899" cy="1634104"/>
          </a:xfrm>
          <a:prstGeom prst="rect">
            <a:avLst/>
          </a:prstGeom>
          <a:noFill/>
          <a:ln>
            <a:noFill/>
          </a:ln>
        </p:spPr>
      </p:pic>
      <p:sp>
        <p:nvSpPr>
          <p:cNvPr id="5" name="Google Shape;168;p8">
            <a:extLst>
              <a:ext uri="{FF2B5EF4-FFF2-40B4-BE49-F238E27FC236}">
                <a16:creationId xmlns:a16="http://schemas.microsoft.com/office/drawing/2014/main" id="{2A327155-BE14-6B2E-53AD-16195D352C38}"/>
              </a:ext>
            </a:extLst>
          </p:cNvPr>
          <p:cNvSpPr txBox="1">
            <a:spLocks/>
          </p:cNvSpPr>
          <p:nvPr/>
        </p:nvSpPr>
        <p:spPr>
          <a:xfrm>
            <a:off x="2505925" y="1138322"/>
            <a:ext cx="7677345" cy="5353976"/>
          </a:xfrm>
          <a:prstGeom prst="rect">
            <a:avLst/>
          </a:prstGeom>
          <a:noFill/>
          <a:ln>
            <a:noFill/>
          </a:ln>
        </p:spPr>
        <p:txBody>
          <a:bodyPr spcFirstLastPara="1" wrap="square" lIns="91425" tIns="45700" rIns="91425" bIns="45700" anchor="t" anchorCtr="0">
            <a:normAutofit lnSpcReduction="1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nSpc>
                <a:spcPct val="120000"/>
              </a:lnSpc>
              <a:buSzPct val="64516"/>
              <a:buFont typeface="Arial"/>
              <a:buNone/>
            </a:pPr>
            <a:r>
              <a:rPr lang="en-US" sz="3000" b="1" dirty="0">
                <a:latin typeface="Verdana"/>
                <a:ea typeface="Verdana"/>
                <a:cs typeface="Verdana"/>
                <a:sym typeface="Verdana"/>
              </a:rPr>
              <a:t>Drop</a:t>
            </a:r>
            <a:r>
              <a:rPr lang="en-US" sz="1900" b="1" dirty="0">
                <a:latin typeface="Verdana"/>
                <a:ea typeface="Verdana"/>
                <a:cs typeface="Verdana"/>
                <a:sym typeface="Verdana"/>
              </a:rPr>
              <a:t> </a:t>
            </a:r>
            <a:r>
              <a:rPr lang="en-US" sz="1900" dirty="0">
                <a:latin typeface="Verdana"/>
                <a:ea typeface="Verdana"/>
                <a:cs typeface="Verdana"/>
                <a:sym typeface="Verdana"/>
              </a:rPr>
              <a:t>where you are, </a:t>
            </a:r>
            <a:br>
              <a:rPr lang="en-US" sz="1900" dirty="0">
                <a:latin typeface="Verdana"/>
                <a:ea typeface="Verdana"/>
                <a:cs typeface="Verdana"/>
                <a:sym typeface="Verdana"/>
              </a:rPr>
            </a:br>
            <a:r>
              <a:rPr lang="en-US" sz="1900" dirty="0">
                <a:latin typeface="Verdana"/>
                <a:ea typeface="Verdana"/>
                <a:cs typeface="Verdana"/>
                <a:sym typeface="Verdana"/>
              </a:rPr>
              <a:t>onto your hands and knees.</a:t>
            </a:r>
            <a:endParaRPr lang="en-US" sz="1900" dirty="0"/>
          </a:p>
          <a:p>
            <a:pPr marL="0" indent="0">
              <a:lnSpc>
                <a:spcPct val="120000"/>
              </a:lnSpc>
              <a:buSzPct val="64516"/>
              <a:buFont typeface="Arial"/>
              <a:buNone/>
            </a:pPr>
            <a:endParaRPr lang="en-US" sz="1900" dirty="0">
              <a:latin typeface="Verdana"/>
              <a:ea typeface="Verdana"/>
              <a:cs typeface="Verdana"/>
              <a:sym typeface="Verdana"/>
            </a:endParaRPr>
          </a:p>
          <a:p>
            <a:pPr marL="0" indent="0">
              <a:lnSpc>
                <a:spcPct val="120000"/>
              </a:lnSpc>
              <a:buSzPct val="64516"/>
              <a:buFont typeface="Arial"/>
              <a:buNone/>
            </a:pPr>
            <a:r>
              <a:rPr lang="en-US" sz="3000" b="1" dirty="0">
                <a:latin typeface="Verdana"/>
                <a:ea typeface="Verdana"/>
                <a:cs typeface="Verdana"/>
                <a:sym typeface="Verdana"/>
              </a:rPr>
              <a:t>Cover</a:t>
            </a:r>
            <a:r>
              <a:rPr lang="en-US" sz="1900" dirty="0">
                <a:latin typeface="Verdana"/>
                <a:ea typeface="Verdana"/>
                <a:cs typeface="Verdana"/>
                <a:sym typeface="Verdana"/>
              </a:rPr>
              <a:t> your head and neck </a:t>
            </a:r>
            <a:br>
              <a:rPr lang="en-US" sz="1900" dirty="0">
                <a:latin typeface="Verdana"/>
                <a:ea typeface="Verdana"/>
                <a:cs typeface="Verdana"/>
                <a:sym typeface="Verdana"/>
              </a:rPr>
            </a:br>
            <a:r>
              <a:rPr lang="en-US" sz="1900" dirty="0">
                <a:latin typeface="Verdana"/>
                <a:ea typeface="Verdana"/>
                <a:cs typeface="Verdana"/>
                <a:sym typeface="Verdana"/>
              </a:rPr>
              <a:t>with one arm and hand. </a:t>
            </a:r>
            <a:endParaRPr lang="en-US" sz="1900" dirty="0"/>
          </a:p>
          <a:p>
            <a:pPr indent="-457200">
              <a:lnSpc>
                <a:spcPct val="120000"/>
              </a:lnSpc>
              <a:spcBef>
                <a:spcPts val="0"/>
              </a:spcBef>
              <a:buSzPct val="100000"/>
            </a:pPr>
            <a:r>
              <a:rPr lang="en-US" sz="1900" b="0" dirty="0">
                <a:solidFill>
                  <a:schemeClr val="dk1"/>
                </a:solidFill>
                <a:latin typeface="Verdana" panose="020B0604030504040204" pitchFamily="34" charset="0"/>
                <a:ea typeface="Verdana" panose="020B0604030504040204" pitchFamily="34" charset="0"/>
                <a:cs typeface="Verdana" panose="020B0604030504040204" pitchFamily="34" charset="0"/>
                <a:sym typeface="Verdana"/>
              </a:rPr>
              <a:t>Then crawl next to a wall, </a:t>
            </a:r>
            <a:br>
              <a:rPr lang="en-US" sz="1900" b="0" dirty="0">
                <a:solidFill>
                  <a:schemeClr val="dk1"/>
                </a:solidFill>
                <a:latin typeface="Verdana" panose="020B0604030504040204" pitchFamily="34" charset="0"/>
                <a:ea typeface="Verdana" panose="020B0604030504040204" pitchFamily="34" charset="0"/>
                <a:cs typeface="Verdana" panose="020B0604030504040204" pitchFamily="34" charset="0"/>
                <a:sym typeface="Verdana"/>
              </a:rPr>
            </a:br>
            <a:r>
              <a:rPr lang="en-US" sz="1900" b="0" dirty="0">
                <a:solidFill>
                  <a:schemeClr val="dk1"/>
                </a:solidFill>
                <a:latin typeface="Verdana" panose="020B0604030504040204" pitchFamily="34" charset="0"/>
                <a:ea typeface="Verdana" panose="020B0604030504040204" pitchFamily="34" charset="0"/>
                <a:cs typeface="Verdana" panose="020B0604030504040204" pitchFamily="34" charset="0"/>
                <a:sym typeface="Verdana"/>
              </a:rPr>
              <a:t>away from any windows.</a:t>
            </a:r>
            <a:endParaRPr lang="en-US" sz="1900" dirty="0">
              <a:latin typeface="Verdana" panose="020B0604030504040204" pitchFamily="34" charset="0"/>
              <a:ea typeface="Verdana" panose="020B0604030504040204" pitchFamily="34" charset="0"/>
              <a:cs typeface="Verdana" panose="020B0604030504040204" pitchFamily="34" charset="0"/>
            </a:endParaRPr>
          </a:p>
          <a:p>
            <a:pPr indent="-457200">
              <a:lnSpc>
                <a:spcPct val="120000"/>
              </a:lnSpc>
              <a:spcBef>
                <a:spcPts val="0"/>
              </a:spcBef>
              <a:buSzPct val="100000"/>
            </a:pPr>
            <a:r>
              <a:rPr lang="en-US" sz="1900" b="0" dirty="0">
                <a:solidFill>
                  <a:schemeClr val="dk1"/>
                </a:solidFill>
                <a:latin typeface="Verdana" panose="020B0604030504040204" pitchFamily="34" charset="0"/>
                <a:ea typeface="Verdana" panose="020B0604030504040204" pitchFamily="34" charset="0"/>
                <a:cs typeface="Verdana" panose="020B0604030504040204" pitchFamily="34" charset="0"/>
                <a:sym typeface="Verdana"/>
              </a:rPr>
              <a:t>Stay on your knees and bend forward </a:t>
            </a:r>
            <a:br>
              <a:rPr lang="en-US" sz="1900" b="0" dirty="0">
                <a:solidFill>
                  <a:schemeClr val="dk1"/>
                </a:solidFill>
                <a:latin typeface="Verdana" panose="020B0604030504040204" pitchFamily="34" charset="0"/>
                <a:ea typeface="Verdana" panose="020B0604030504040204" pitchFamily="34" charset="0"/>
                <a:cs typeface="Verdana" panose="020B0604030504040204" pitchFamily="34" charset="0"/>
                <a:sym typeface="Verdana"/>
              </a:rPr>
            </a:br>
            <a:r>
              <a:rPr lang="en-US" sz="1900" b="0" dirty="0">
                <a:solidFill>
                  <a:schemeClr val="dk1"/>
                </a:solidFill>
                <a:latin typeface="Verdana" panose="020B0604030504040204" pitchFamily="34" charset="0"/>
                <a:ea typeface="Verdana" panose="020B0604030504040204" pitchFamily="34" charset="0"/>
                <a:cs typeface="Verdana" panose="020B0604030504040204" pitchFamily="34" charset="0"/>
                <a:sym typeface="Verdana"/>
              </a:rPr>
              <a:t>to protect vital organs</a:t>
            </a:r>
          </a:p>
          <a:p>
            <a:pPr marL="0" indent="0">
              <a:lnSpc>
                <a:spcPct val="120000"/>
              </a:lnSpc>
              <a:spcBef>
                <a:spcPts val="0"/>
              </a:spcBef>
              <a:buSzPct val="100000"/>
              <a:buNone/>
            </a:pPr>
            <a:endParaRPr lang="en-US" sz="1900" dirty="0">
              <a:latin typeface="Verdana" panose="020B0604030504040204" pitchFamily="34" charset="0"/>
              <a:ea typeface="Verdana" panose="020B0604030504040204" pitchFamily="34" charset="0"/>
              <a:cs typeface="Verdana" panose="020B0604030504040204" pitchFamily="34" charset="0"/>
              <a:sym typeface="Verdana"/>
            </a:endParaRPr>
          </a:p>
          <a:p>
            <a:pPr marL="0" indent="0">
              <a:lnSpc>
                <a:spcPct val="120000"/>
              </a:lnSpc>
              <a:spcBef>
                <a:spcPts val="0"/>
              </a:spcBef>
              <a:buSzPct val="100000"/>
              <a:buNone/>
            </a:pPr>
            <a:br>
              <a:rPr lang="en-US" sz="3000" b="1" dirty="0">
                <a:latin typeface="Verdana"/>
                <a:ea typeface="Verdana"/>
                <a:cs typeface="Verdana"/>
                <a:sym typeface="Verdana"/>
              </a:rPr>
            </a:br>
            <a:r>
              <a:rPr lang="en-US" sz="3000" b="1" dirty="0">
                <a:latin typeface="Verdana"/>
                <a:ea typeface="Verdana"/>
                <a:cs typeface="Verdana"/>
                <a:sym typeface="Verdana"/>
              </a:rPr>
              <a:t>Hold On </a:t>
            </a:r>
            <a:r>
              <a:rPr lang="en-US" sz="1900" dirty="0">
                <a:latin typeface="Verdana"/>
                <a:ea typeface="Verdana"/>
                <a:cs typeface="Verdana"/>
                <a:sym typeface="Verdana"/>
              </a:rPr>
              <a:t>to your shelter with one hand.</a:t>
            </a:r>
            <a:br>
              <a:rPr lang="en-US" sz="1900" dirty="0">
                <a:latin typeface="Verdana"/>
                <a:ea typeface="Verdana"/>
                <a:cs typeface="Verdana"/>
                <a:sym typeface="Verdana"/>
              </a:rPr>
            </a:br>
            <a:r>
              <a:rPr lang="en-US" sz="1900" dirty="0">
                <a:latin typeface="Verdana"/>
                <a:ea typeface="Verdana"/>
                <a:cs typeface="Verdana"/>
                <a:sym typeface="Verdana"/>
              </a:rPr>
              <a:t>Keep covering your head/neck with your other hand.</a:t>
            </a:r>
            <a:endParaRPr lang="en-US" sz="19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32"/>
          <p:cNvSpPr txBox="1">
            <a:spLocks noGrp="1"/>
          </p:cNvSpPr>
          <p:nvPr>
            <p:ph type="title"/>
          </p:nvPr>
        </p:nvSpPr>
        <p:spPr>
          <a:xfrm>
            <a:off x="0" y="0"/>
            <a:ext cx="12192000" cy="99924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entury Gothic"/>
              <a:buNone/>
            </a:pPr>
            <a:r>
              <a:rPr lang="en-US" sz="4400" b="1">
                <a:latin typeface="Century Gothic"/>
                <a:ea typeface="Century Gothic"/>
                <a:cs typeface="Century Gothic"/>
                <a:sym typeface="Century Gothic"/>
              </a:rPr>
              <a:t>Adapt for Your Situation</a:t>
            </a:r>
            <a:endParaRPr>
              <a:latin typeface="Century Gothic"/>
              <a:ea typeface="Century Gothic"/>
              <a:cs typeface="Century Gothic"/>
              <a:sym typeface="Century Gothic"/>
            </a:endParaRPr>
          </a:p>
        </p:txBody>
      </p:sp>
      <p:sp>
        <p:nvSpPr>
          <p:cNvPr id="190" name="Google Shape;190;p32"/>
          <p:cNvSpPr txBox="1">
            <a:spLocks noGrp="1"/>
          </p:cNvSpPr>
          <p:nvPr>
            <p:ph type="body" idx="1"/>
          </p:nvPr>
        </p:nvSpPr>
        <p:spPr>
          <a:xfrm>
            <a:off x="291445" y="1253331"/>
            <a:ext cx="6505281" cy="4351338"/>
          </a:xfrm>
          <a:prstGeom prst="rect">
            <a:avLst/>
          </a:prstGeom>
          <a:noFill/>
          <a:ln>
            <a:noFill/>
          </a:ln>
        </p:spPr>
        <p:txBody>
          <a:bodyPr spcFirstLastPara="1" wrap="square" lIns="91425" tIns="45700" rIns="91425" bIns="45700" anchor="t" anchorCtr="0">
            <a:noAutofit/>
          </a:bodyPr>
          <a:lstStyle/>
          <a:p>
            <a:pPr marL="457200" lvl="0" indent="-279400" algn="l" rtl="0">
              <a:lnSpc>
                <a:spcPct val="90000"/>
              </a:lnSpc>
              <a:spcBef>
                <a:spcPts val="1000"/>
              </a:spcBef>
              <a:spcAft>
                <a:spcPts val="0"/>
              </a:spcAft>
              <a:buSzPts val="1800"/>
              <a:buFont typeface="Arial"/>
              <a:buChar char="•"/>
            </a:pPr>
            <a:r>
              <a:rPr lang="en-US" sz="2400">
                <a:solidFill>
                  <a:schemeClr val="dk1"/>
                </a:solidFill>
                <a:latin typeface="Verdana"/>
                <a:ea typeface="Verdana"/>
                <a:cs typeface="Verdana"/>
                <a:sym typeface="Verdana"/>
              </a:rPr>
              <a:t>If you cannot get back up again by yourself, do not drop to the ground. </a:t>
            </a:r>
            <a:br>
              <a:rPr lang="en-US" sz="2400">
                <a:solidFill>
                  <a:schemeClr val="dk1"/>
                </a:solidFill>
                <a:latin typeface="Verdana"/>
                <a:ea typeface="Verdana"/>
                <a:cs typeface="Verdana"/>
                <a:sym typeface="Verdana"/>
              </a:rPr>
            </a:br>
            <a:endParaRPr sz="2400">
              <a:solidFill>
                <a:schemeClr val="dk1"/>
              </a:solidFill>
              <a:latin typeface="Verdana"/>
              <a:ea typeface="Verdana"/>
              <a:cs typeface="Verdana"/>
              <a:sym typeface="Verdana"/>
            </a:endParaRPr>
          </a:p>
          <a:p>
            <a:pPr marL="800100" lvl="0" indent="-274638" algn="l" rtl="0">
              <a:lnSpc>
                <a:spcPct val="90000"/>
              </a:lnSpc>
              <a:spcBef>
                <a:spcPts val="1000"/>
              </a:spcBef>
              <a:spcAft>
                <a:spcPts val="0"/>
              </a:spcAft>
              <a:buSzPts val="1800"/>
              <a:buFont typeface="Arial"/>
              <a:buChar char="•"/>
            </a:pPr>
            <a:r>
              <a:rPr lang="en-US" sz="2400">
                <a:solidFill>
                  <a:schemeClr val="dk1"/>
                </a:solidFill>
                <a:latin typeface="Verdana"/>
                <a:ea typeface="Verdana"/>
                <a:cs typeface="Verdana"/>
                <a:sym typeface="Verdana"/>
              </a:rPr>
              <a:t>If using a wheelchair or walker, </a:t>
            </a:r>
            <a:br>
              <a:rPr lang="en-US" sz="2400">
                <a:solidFill>
                  <a:schemeClr val="dk1"/>
                </a:solidFill>
                <a:latin typeface="Verdana"/>
                <a:ea typeface="Verdana"/>
                <a:cs typeface="Verdana"/>
                <a:sym typeface="Verdana"/>
              </a:rPr>
            </a:br>
            <a:r>
              <a:rPr lang="en-US" sz="2400" b="1">
                <a:solidFill>
                  <a:schemeClr val="dk1"/>
                </a:solidFill>
                <a:latin typeface="Verdana"/>
                <a:ea typeface="Verdana"/>
                <a:cs typeface="Verdana"/>
                <a:sym typeface="Verdana"/>
              </a:rPr>
              <a:t>lock</a:t>
            </a:r>
            <a:r>
              <a:rPr lang="en-US" sz="2400">
                <a:solidFill>
                  <a:schemeClr val="dk1"/>
                </a:solidFill>
                <a:latin typeface="Verdana"/>
                <a:ea typeface="Verdana"/>
                <a:cs typeface="Verdana"/>
                <a:sym typeface="Verdana"/>
              </a:rPr>
              <a:t> the wheels (or set the brake).</a:t>
            </a:r>
            <a:endParaRPr/>
          </a:p>
          <a:p>
            <a:pPr marL="457200" lvl="0" indent="-165100" algn="l" rtl="0">
              <a:lnSpc>
                <a:spcPct val="90000"/>
              </a:lnSpc>
              <a:spcBef>
                <a:spcPts val="1000"/>
              </a:spcBef>
              <a:spcAft>
                <a:spcPts val="0"/>
              </a:spcAft>
              <a:buSzPts val="1800"/>
              <a:buFont typeface="Arial"/>
              <a:buNone/>
            </a:pPr>
            <a:endParaRPr sz="2400">
              <a:solidFill>
                <a:schemeClr val="dk1"/>
              </a:solidFill>
              <a:latin typeface="Verdana"/>
              <a:ea typeface="Verdana"/>
              <a:cs typeface="Verdana"/>
              <a:sym typeface="Verdana"/>
            </a:endParaRPr>
          </a:p>
          <a:p>
            <a:pPr marL="457200" lvl="0" indent="-279400" algn="l" rtl="0">
              <a:lnSpc>
                <a:spcPct val="90000"/>
              </a:lnSpc>
              <a:spcBef>
                <a:spcPts val="1000"/>
              </a:spcBef>
              <a:spcAft>
                <a:spcPts val="0"/>
              </a:spcAft>
              <a:buSzPts val="1800"/>
              <a:buFont typeface="Arial"/>
              <a:buChar char="•"/>
            </a:pPr>
            <a:r>
              <a:rPr lang="en-US" sz="2400">
                <a:solidFill>
                  <a:schemeClr val="dk1"/>
                </a:solidFill>
                <a:latin typeface="Verdana"/>
                <a:ea typeface="Verdana"/>
                <a:cs typeface="Verdana"/>
                <a:sym typeface="Verdana"/>
              </a:rPr>
              <a:t>Bend over and </a:t>
            </a:r>
            <a:r>
              <a:rPr lang="en-US" sz="2400" b="1">
                <a:solidFill>
                  <a:schemeClr val="dk1"/>
                </a:solidFill>
                <a:latin typeface="Verdana"/>
                <a:ea typeface="Verdana"/>
                <a:cs typeface="Verdana"/>
                <a:sym typeface="Verdana"/>
              </a:rPr>
              <a:t>cover</a:t>
            </a:r>
            <a:r>
              <a:rPr lang="en-US" sz="2400">
                <a:solidFill>
                  <a:schemeClr val="dk1"/>
                </a:solidFill>
                <a:latin typeface="Verdana"/>
                <a:ea typeface="Verdana"/>
                <a:cs typeface="Verdana"/>
                <a:sym typeface="Verdana"/>
              </a:rPr>
              <a:t> your head and neck with your arms/hands. You can also </a:t>
            </a:r>
            <a:r>
              <a:rPr lang="en-US" sz="2400" b="1">
                <a:solidFill>
                  <a:schemeClr val="dk1"/>
                </a:solidFill>
                <a:latin typeface="Verdana"/>
                <a:ea typeface="Verdana"/>
                <a:cs typeface="Verdana"/>
                <a:sym typeface="Verdana"/>
              </a:rPr>
              <a:t>hold</a:t>
            </a:r>
            <a:r>
              <a:rPr lang="en-US" sz="2400">
                <a:solidFill>
                  <a:schemeClr val="dk1"/>
                </a:solidFill>
                <a:latin typeface="Verdana"/>
                <a:ea typeface="Verdana"/>
                <a:cs typeface="Verdana"/>
                <a:sym typeface="Verdana"/>
              </a:rPr>
              <a:t> </a:t>
            </a:r>
            <a:r>
              <a:rPr lang="en-US" sz="2400" b="1">
                <a:solidFill>
                  <a:schemeClr val="dk1"/>
                </a:solidFill>
                <a:latin typeface="Verdana"/>
                <a:ea typeface="Verdana"/>
                <a:cs typeface="Verdana"/>
                <a:sym typeface="Verdana"/>
              </a:rPr>
              <a:t>on</a:t>
            </a:r>
            <a:r>
              <a:rPr lang="en-US" sz="2400">
                <a:solidFill>
                  <a:schemeClr val="dk1"/>
                </a:solidFill>
                <a:latin typeface="Verdana"/>
                <a:ea typeface="Verdana"/>
                <a:cs typeface="Verdana"/>
                <a:sym typeface="Verdana"/>
              </a:rPr>
              <a:t> to a book or other object over your head.</a:t>
            </a:r>
            <a:endParaRPr/>
          </a:p>
          <a:p>
            <a:pPr marL="177800" lvl="0" indent="0" algn="l" rtl="0">
              <a:lnSpc>
                <a:spcPct val="90000"/>
              </a:lnSpc>
              <a:spcBef>
                <a:spcPts val="1000"/>
              </a:spcBef>
              <a:spcAft>
                <a:spcPts val="0"/>
              </a:spcAft>
              <a:buSzPts val="1800"/>
              <a:buNone/>
            </a:pPr>
            <a:endParaRPr sz="2400">
              <a:solidFill>
                <a:schemeClr val="dk1"/>
              </a:solidFill>
              <a:latin typeface="Verdana"/>
              <a:ea typeface="Verdana"/>
              <a:cs typeface="Verdana"/>
              <a:sym typeface="Verdana"/>
            </a:endParaRPr>
          </a:p>
          <a:p>
            <a:pPr marL="457200" lvl="0" indent="-279400" algn="l" rtl="0">
              <a:lnSpc>
                <a:spcPct val="90000"/>
              </a:lnSpc>
              <a:spcBef>
                <a:spcPts val="1000"/>
              </a:spcBef>
              <a:spcAft>
                <a:spcPts val="0"/>
              </a:spcAft>
              <a:buSzPts val="1800"/>
              <a:buFont typeface="Arial"/>
              <a:buChar char="•"/>
            </a:pPr>
            <a:r>
              <a:rPr lang="en-US" sz="2400">
                <a:solidFill>
                  <a:schemeClr val="dk1"/>
                </a:solidFill>
                <a:latin typeface="Verdana"/>
                <a:ea typeface="Verdana"/>
                <a:cs typeface="Verdana"/>
                <a:sym typeface="Verdana"/>
              </a:rPr>
              <a:t>Instruct others how to assist you.</a:t>
            </a:r>
            <a:endParaRPr/>
          </a:p>
        </p:txBody>
      </p:sp>
      <p:pic>
        <p:nvPicPr>
          <p:cNvPr id="191" name="Google Shape;191;p32" descr="DROP, COVER, HOLD ON graphics with instructions for people who use canes, walkers and wheelchairs. "/>
          <p:cNvPicPr preferRelativeResize="0"/>
          <p:nvPr/>
        </p:nvPicPr>
        <p:blipFill rotWithShape="1">
          <a:blip r:embed="rId3">
            <a:alphaModFix/>
          </a:blip>
          <a:srcRect/>
          <a:stretch/>
        </p:blipFill>
        <p:spPr>
          <a:xfrm>
            <a:off x="7626154" y="1070466"/>
            <a:ext cx="3601170" cy="541240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11"/>
          <p:cNvSpPr txBox="1">
            <a:spLocks noGrp="1"/>
          </p:cNvSpPr>
          <p:nvPr>
            <p:ph type="title"/>
          </p:nvPr>
        </p:nvSpPr>
        <p:spPr>
          <a:xfrm>
            <a:off x="0" y="1"/>
            <a:ext cx="12192000" cy="97215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entury Gothic"/>
              <a:buNone/>
            </a:pPr>
            <a:r>
              <a:rPr lang="en-US" b="1">
                <a:latin typeface="Century Gothic"/>
                <a:ea typeface="Century Gothic"/>
                <a:cs typeface="Century Gothic"/>
                <a:sym typeface="Century Gothic"/>
              </a:rPr>
              <a:t>Drill Instructions</a:t>
            </a:r>
            <a:endParaRPr/>
          </a:p>
        </p:txBody>
      </p:sp>
      <p:sp>
        <p:nvSpPr>
          <p:cNvPr id="198" name="Google Shape;198;p11"/>
          <p:cNvSpPr/>
          <p:nvPr/>
        </p:nvSpPr>
        <p:spPr>
          <a:xfrm>
            <a:off x="134754" y="1203154"/>
            <a:ext cx="6019305" cy="5170646"/>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chemeClr val="dk1"/>
              </a:buClr>
              <a:buSzPts val="2200"/>
              <a:buFont typeface="Arial"/>
              <a:buChar char="•"/>
            </a:pPr>
            <a:r>
              <a:rPr lang="en-US" sz="2200" b="0" i="0" u="none" strike="noStrike" cap="none">
                <a:solidFill>
                  <a:schemeClr val="dk1"/>
                </a:solidFill>
                <a:latin typeface="Verdana"/>
                <a:ea typeface="Verdana"/>
                <a:cs typeface="Verdana"/>
                <a:sym typeface="Verdana"/>
              </a:rPr>
              <a:t>Be careful: this is about practicing safety, </a:t>
            </a:r>
            <a:r>
              <a:rPr lang="en-US" sz="2200" b="1" i="0" u="none" strike="noStrike" cap="none">
                <a:solidFill>
                  <a:schemeClr val="dk1"/>
                </a:solidFill>
                <a:latin typeface="Verdana"/>
                <a:ea typeface="Verdana"/>
                <a:cs typeface="Verdana"/>
                <a:sym typeface="Verdana"/>
              </a:rPr>
              <a:t>safely</a:t>
            </a:r>
            <a:r>
              <a:rPr lang="en-US" sz="2200" b="0" i="0" u="none" strike="noStrike" cap="none">
                <a:solidFill>
                  <a:schemeClr val="dk1"/>
                </a:solidFill>
                <a:latin typeface="Verdana"/>
                <a:ea typeface="Verdana"/>
                <a:cs typeface="Verdana"/>
                <a:sym typeface="Verdana"/>
              </a:rPr>
              <a:t> – not about being fast.</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chemeClr val="dk1"/>
              </a:solidFill>
              <a:latin typeface="Verdana"/>
              <a:ea typeface="Verdana"/>
              <a:cs typeface="Verdana"/>
              <a:sym typeface="Verdana"/>
            </a:endParaRPr>
          </a:p>
          <a:p>
            <a:pPr marL="342900" marR="0" lvl="0" indent="-342900" algn="l" rtl="0">
              <a:lnSpc>
                <a:spcPct val="100000"/>
              </a:lnSpc>
              <a:spcBef>
                <a:spcPts val="0"/>
              </a:spcBef>
              <a:spcAft>
                <a:spcPts val="0"/>
              </a:spcAft>
              <a:buClr>
                <a:schemeClr val="dk1"/>
              </a:buClr>
              <a:buSzPts val="2200"/>
              <a:buFont typeface="Arial"/>
              <a:buChar char="•"/>
            </a:pPr>
            <a:r>
              <a:rPr lang="en-US" sz="2200" b="0" i="0" u="none" strike="noStrike" cap="none">
                <a:solidFill>
                  <a:schemeClr val="dk1"/>
                </a:solidFill>
                <a:latin typeface="Verdana"/>
                <a:ea typeface="Verdana"/>
                <a:cs typeface="Verdana"/>
                <a:sym typeface="Verdana"/>
              </a:rPr>
              <a:t>Distance Learning Drills:</a:t>
            </a:r>
            <a:endParaRPr sz="1400" b="0" i="0" u="none" strike="noStrike" cap="none">
              <a:solidFill>
                <a:schemeClr val="dk1"/>
              </a:solidFill>
              <a:latin typeface="Arial"/>
              <a:ea typeface="Arial"/>
              <a:cs typeface="Arial"/>
              <a:sym typeface="Arial"/>
            </a:endParaRPr>
          </a:p>
          <a:p>
            <a:pPr marL="800100" marR="0" lvl="1" indent="-342900" algn="l" rtl="0">
              <a:lnSpc>
                <a:spcPct val="100000"/>
              </a:lnSpc>
              <a:spcBef>
                <a:spcPts val="0"/>
              </a:spcBef>
              <a:spcAft>
                <a:spcPts val="0"/>
              </a:spcAft>
              <a:buClr>
                <a:schemeClr val="dk1"/>
              </a:buClr>
              <a:buSzPts val="2200"/>
              <a:buFont typeface="Arial"/>
              <a:buChar char="•"/>
            </a:pPr>
            <a:r>
              <a:rPr lang="en-US" sz="2200" b="0" i="0" u="none" strike="noStrike" cap="none">
                <a:solidFill>
                  <a:schemeClr val="dk1"/>
                </a:solidFill>
                <a:latin typeface="Verdana"/>
                <a:ea typeface="Verdana"/>
                <a:cs typeface="Verdana"/>
                <a:sym typeface="Verdana"/>
              </a:rPr>
              <a:t>Tell your family or others nearby that you will be doing an earthquake drill. Invite them to practice with you.</a:t>
            </a:r>
            <a:endParaRPr sz="1400" b="0" i="0" u="none" strike="noStrike" cap="none">
              <a:solidFill>
                <a:schemeClr val="dk1"/>
              </a:solidFill>
              <a:latin typeface="Arial"/>
              <a:ea typeface="Arial"/>
              <a:cs typeface="Arial"/>
              <a:sym typeface="Arial"/>
            </a:endParaRPr>
          </a:p>
          <a:p>
            <a:pPr marL="457200" marR="0" lvl="1" indent="0" algn="l" rtl="0">
              <a:lnSpc>
                <a:spcPct val="100000"/>
              </a:lnSpc>
              <a:spcBef>
                <a:spcPts val="0"/>
              </a:spcBef>
              <a:spcAft>
                <a:spcPts val="0"/>
              </a:spcAft>
              <a:buClr>
                <a:srgbClr val="000000"/>
              </a:buClr>
              <a:buSzPts val="2200"/>
              <a:buFont typeface="Arial"/>
              <a:buNone/>
            </a:pPr>
            <a:endParaRPr sz="2200" b="0" i="0" u="none" strike="noStrike" cap="none">
              <a:solidFill>
                <a:schemeClr val="dk1"/>
              </a:solidFill>
              <a:latin typeface="Verdana"/>
              <a:ea typeface="Verdana"/>
              <a:cs typeface="Verdana"/>
              <a:sym typeface="Verdana"/>
            </a:endParaRPr>
          </a:p>
          <a:p>
            <a:pPr marL="800100" marR="0" lvl="1" indent="-342900" algn="l" rtl="0">
              <a:lnSpc>
                <a:spcPct val="100000"/>
              </a:lnSpc>
              <a:spcBef>
                <a:spcPts val="0"/>
              </a:spcBef>
              <a:spcAft>
                <a:spcPts val="0"/>
              </a:spcAft>
              <a:buClr>
                <a:schemeClr val="dk1"/>
              </a:buClr>
              <a:buSzPts val="2200"/>
              <a:buFont typeface="Arial"/>
              <a:buChar char="•"/>
            </a:pPr>
            <a:r>
              <a:rPr lang="en-US" sz="2200" b="0" i="0" u="none" strike="noStrike" cap="none">
                <a:solidFill>
                  <a:schemeClr val="dk1"/>
                </a:solidFill>
                <a:latin typeface="Verdana"/>
                <a:ea typeface="Verdana"/>
                <a:cs typeface="Verdana"/>
                <a:sym typeface="Verdana"/>
              </a:rPr>
              <a:t>If you are using </a:t>
            </a:r>
            <a:r>
              <a:rPr lang="en-US" sz="2200" b="0" i="0" u="sng" strike="noStrike" cap="none">
                <a:solidFill>
                  <a:schemeClr val="dk1"/>
                </a:solidFill>
                <a:latin typeface="Verdana"/>
                <a:ea typeface="Verdana"/>
                <a:cs typeface="Verdana"/>
                <a:sym typeface="Verdana"/>
              </a:rPr>
              <a:t>wired</a:t>
            </a:r>
            <a:r>
              <a:rPr lang="en-US" sz="2200" b="0" i="0" u="none" strike="noStrike" cap="none">
                <a:solidFill>
                  <a:schemeClr val="dk1"/>
                </a:solidFill>
                <a:latin typeface="Verdana"/>
                <a:ea typeface="Verdana"/>
                <a:cs typeface="Verdana"/>
                <a:sym typeface="Verdana"/>
              </a:rPr>
              <a:t> headphones, remove them now.</a:t>
            </a:r>
            <a:endParaRPr sz="1400" b="0" i="0" u="none" strike="noStrike" cap="none">
              <a:solidFill>
                <a:schemeClr val="dk1"/>
              </a:solidFill>
              <a:latin typeface="Arial"/>
              <a:ea typeface="Arial"/>
              <a:cs typeface="Arial"/>
              <a:sym typeface="Arial"/>
            </a:endParaRPr>
          </a:p>
          <a:p>
            <a:pPr marL="457200" marR="0" lvl="1" indent="0" algn="l" rtl="0">
              <a:lnSpc>
                <a:spcPct val="100000"/>
              </a:lnSpc>
              <a:spcBef>
                <a:spcPts val="0"/>
              </a:spcBef>
              <a:spcAft>
                <a:spcPts val="0"/>
              </a:spcAft>
              <a:buClr>
                <a:srgbClr val="000000"/>
              </a:buClr>
              <a:buSzPts val="2200"/>
              <a:buFont typeface="Arial"/>
              <a:buNone/>
            </a:pPr>
            <a:endParaRPr sz="2200" b="0" i="0" u="none" strike="noStrike" cap="none">
              <a:solidFill>
                <a:schemeClr val="dk1"/>
              </a:solidFill>
              <a:latin typeface="Verdana"/>
              <a:ea typeface="Verdana"/>
              <a:cs typeface="Verdana"/>
              <a:sym typeface="Verdana"/>
            </a:endParaRPr>
          </a:p>
          <a:p>
            <a:pPr marL="800100" marR="0" lvl="1" indent="-342900" algn="l" rtl="0">
              <a:lnSpc>
                <a:spcPct val="100000"/>
              </a:lnSpc>
              <a:spcBef>
                <a:spcPts val="0"/>
              </a:spcBef>
              <a:spcAft>
                <a:spcPts val="0"/>
              </a:spcAft>
              <a:buClr>
                <a:schemeClr val="dk1"/>
              </a:buClr>
              <a:buSzPts val="2200"/>
              <a:buFont typeface="Arial"/>
              <a:buChar char="•"/>
            </a:pPr>
            <a:r>
              <a:rPr lang="en-US" sz="2200" b="0" i="0" u="none" strike="noStrike" cap="none">
                <a:solidFill>
                  <a:schemeClr val="dk1"/>
                </a:solidFill>
                <a:latin typeface="Verdana"/>
                <a:ea typeface="Verdana"/>
                <a:cs typeface="Verdana"/>
                <a:sym typeface="Verdana"/>
              </a:rPr>
              <a:t>Make sure you can hear instructions from your computer or tablet speaker.</a:t>
            </a:r>
            <a:endParaRPr sz="1400" b="0" i="0" u="none" strike="noStrike" cap="none">
              <a:solidFill>
                <a:schemeClr val="dk1"/>
              </a:solidFill>
              <a:latin typeface="Arial"/>
              <a:ea typeface="Arial"/>
              <a:cs typeface="Arial"/>
              <a:sym typeface="Arial"/>
            </a:endParaRPr>
          </a:p>
        </p:txBody>
      </p:sp>
      <p:pic>
        <p:nvPicPr>
          <p:cNvPr id="199" name="Google Shape;199;p11" descr="An adult and a child taking cover under a dining table with one hand covering the back of their neck and the other holding on to the table leg."/>
          <p:cNvPicPr preferRelativeResize="0"/>
          <p:nvPr/>
        </p:nvPicPr>
        <p:blipFill rotWithShape="1">
          <a:blip r:embed="rId3">
            <a:alphaModFix/>
          </a:blip>
          <a:srcRect/>
          <a:stretch/>
        </p:blipFill>
        <p:spPr>
          <a:xfrm>
            <a:off x="6499789" y="1067624"/>
            <a:ext cx="3653844" cy="2091345"/>
          </a:xfrm>
          <a:prstGeom prst="rect">
            <a:avLst/>
          </a:prstGeom>
          <a:noFill/>
          <a:ln>
            <a:noFill/>
          </a:ln>
        </p:spPr>
      </p:pic>
      <p:pic>
        <p:nvPicPr>
          <p:cNvPr id="200" name="Google Shape;200;p11" descr="A person on a reclining chair leaning forward and covering the back of their neck with both hands. Next to them on the floor is another person leaning forward and covering the back of their neck with one hand and holding on to the chair with the other."/>
          <p:cNvPicPr preferRelativeResize="0"/>
          <p:nvPr/>
        </p:nvPicPr>
        <p:blipFill rotWithShape="1">
          <a:blip r:embed="rId4">
            <a:alphaModFix/>
          </a:blip>
          <a:srcRect l="19937" r="13380"/>
          <a:stretch/>
        </p:blipFill>
        <p:spPr>
          <a:xfrm>
            <a:off x="9311708" y="2149867"/>
            <a:ext cx="2303249" cy="1727069"/>
          </a:xfrm>
          <a:prstGeom prst="rect">
            <a:avLst/>
          </a:prstGeom>
          <a:noFill/>
          <a:ln>
            <a:noFill/>
          </a:ln>
        </p:spPr>
      </p:pic>
      <p:pic>
        <p:nvPicPr>
          <p:cNvPr id="201" name="Google Shape;201;p11" descr="A picture of wired earbuds"/>
          <p:cNvPicPr preferRelativeResize="0"/>
          <p:nvPr/>
        </p:nvPicPr>
        <p:blipFill rotWithShape="1">
          <a:blip r:embed="rId5">
            <a:alphaModFix/>
          </a:blip>
          <a:srcRect/>
          <a:stretch/>
        </p:blipFill>
        <p:spPr>
          <a:xfrm>
            <a:off x="6938954" y="4456685"/>
            <a:ext cx="2016890" cy="1510721"/>
          </a:xfrm>
          <a:prstGeom prst="rect">
            <a:avLst/>
          </a:prstGeom>
          <a:noFill/>
          <a:ln>
            <a:noFill/>
          </a:ln>
        </p:spPr>
      </p:pic>
      <p:pic>
        <p:nvPicPr>
          <p:cNvPr id="202" name="Google Shape;202;p11" descr="A picture of wired headphones"/>
          <p:cNvPicPr preferRelativeResize="0"/>
          <p:nvPr/>
        </p:nvPicPr>
        <p:blipFill rotWithShape="1">
          <a:blip r:embed="rId6">
            <a:alphaModFix/>
          </a:blip>
          <a:srcRect/>
          <a:stretch/>
        </p:blipFill>
        <p:spPr>
          <a:xfrm>
            <a:off x="9566541" y="4456685"/>
            <a:ext cx="1540414" cy="1540414"/>
          </a:xfrm>
          <a:prstGeom prst="rect">
            <a:avLst/>
          </a:prstGeom>
          <a:noFill/>
          <a:ln>
            <a:noFill/>
          </a:ln>
        </p:spPr>
      </p:pic>
      <p:sp>
        <p:nvSpPr>
          <p:cNvPr id="203" name="Google Shape;203;p11"/>
          <p:cNvSpPr txBox="1"/>
          <p:nvPr/>
        </p:nvSpPr>
        <p:spPr>
          <a:xfrm>
            <a:off x="6662061" y="6347133"/>
            <a:ext cx="4952896" cy="400043"/>
          </a:xfrm>
          <a:prstGeom prst="rect">
            <a:avLst/>
          </a:prstGeom>
          <a:noFill/>
          <a:ln>
            <a:noFill/>
          </a:ln>
        </p:spPr>
        <p:txBody>
          <a:bodyPr spcFirstLastPara="1" wrap="square" lIns="91350" tIns="45675" rIns="91350" bIns="45675"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Verdana"/>
                <a:ea typeface="Verdana"/>
                <a:cs typeface="Verdana"/>
                <a:sym typeface="Verdana"/>
              </a:rPr>
              <a:t>Disconnect wired headphones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13"/>
          <p:cNvSpPr txBox="1">
            <a:spLocks noGrp="1"/>
          </p:cNvSpPr>
          <p:nvPr>
            <p:ph type="title"/>
          </p:nvPr>
        </p:nvSpPr>
        <p:spPr>
          <a:xfrm>
            <a:off x="0" y="18255"/>
            <a:ext cx="12192000" cy="102127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entury Gothic"/>
              <a:buNone/>
            </a:pPr>
            <a:r>
              <a:rPr lang="en-US" b="1">
                <a:latin typeface="Century Gothic"/>
                <a:ea typeface="Century Gothic"/>
                <a:cs typeface="Century Gothic"/>
                <a:sym typeface="Century Gothic"/>
              </a:rPr>
              <a:t>Time to ShakeOut!</a:t>
            </a:r>
            <a:endParaRPr/>
          </a:p>
        </p:txBody>
      </p:sp>
      <p:sp>
        <p:nvSpPr>
          <p:cNvPr id="210" name="Google Shape;210;p13"/>
          <p:cNvSpPr txBox="1"/>
          <p:nvPr/>
        </p:nvSpPr>
        <p:spPr>
          <a:xfrm>
            <a:off x="1875934" y="4876801"/>
            <a:ext cx="8051423"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ShakeOut 60-second Drill Narration (with Sound Effects)</a:t>
            </a:r>
            <a:endParaRPr sz="1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E4782"/>
                </a:solidFill>
                <a:latin typeface="Arial"/>
                <a:ea typeface="Arial"/>
                <a:cs typeface="Arial"/>
                <a:sym typeface="Arial"/>
              </a:rPr>
              <a:t> </a:t>
            </a:r>
            <a:br>
              <a:rPr lang="en-US" sz="2400" b="0" i="0" u="none" strike="noStrike" cap="none">
                <a:solidFill>
                  <a:srgbClr val="0E4782"/>
                </a:solidFill>
                <a:latin typeface="Arial"/>
                <a:ea typeface="Arial"/>
                <a:cs typeface="Arial"/>
                <a:sym typeface="Arial"/>
              </a:rPr>
            </a:br>
            <a:r>
              <a:rPr lang="en-US" sz="2400" b="0" i="0" u="none" strike="noStrike" cap="none">
                <a:solidFill>
                  <a:srgbClr val="0E4782"/>
                </a:solidFill>
                <a:latin typeface="Arial"/>
                <a:ea typeface="Arial"/>
                <a:cs typeface="Arial"/>
                <a:sym typeface="Arial"/>
              </a:rPr>
              <a:t>                (Click speaker to Play)</a:t>
            </a:r>
            <a:endParaRPr sz="1400" b="0" i="0" u="none" strike="noStrike" cap="none">
              <a:solidFill>
                <a:srgbClr val="0E4782"/>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0E4782"/>
              </a:solidFill>
              <a:latin typeface="Arial"/>
              <a:ea typeface="Arial"/>
              <a:cs typeface="Arial"/>
              <a:sym typeface="Arial"/>
            </a:endParaRPr>
          </a:p>
        </p:txBody>
      </p:sp>
      <p:pic>
        <p:nvPicPr>
          <p:cNvPr id="211" name="Google Shape;211;p13" descr="DROP, COVER, HOLD ON Graphic. A person dropping on the floor, covering the back of their neck and taking shelter under a table."/>
          <p:cNvPicPr preferRelativeResize="0"/>
          <p:nvPr/>
        </p:nvPicPr>
        <p:blipFill rotWithShape="1">
          <a:blip r:embed="rId5">
            <a:alphaModFix/>
          </a:blip>
          <a:srcRect/>
          <a:stretch/>
        </p:blipFill>
        <p:spPr>
          <a:xfrm>
            <a:off x="2004183" y="1659552"/>
            <a:ext cx="8183634" cy="2686367"/>
          </a:xfrm>
          <a:prstGeom prst="rect">
            <a:avLst/>
          </a:prstGeom>
          <a:noFill/>
          <a:ln>
            <a:noFill/>
          </a:ln>
        </p:spPr>
      </p:pic>
      <p:pic>
        <p:nvPicPr>
          <p:cNvPr id="2" name="ShakeOutDrillBroadcastEnglish.mp3">
            <a:hlinkClick r:id="" action="ppaction://media"/>
            <a:extLst>
              <a:ext uri="{FF2B5EF4-FFF2-40B4-BE49-F238E27FC236}">
                <a16:creationId xmlns:a16="http://schemas.microsoft.com/office/drawing/2014/main" id="{C3F79366-3DFF-32E9-FF68-C61E275407B7}"/>
              </a:ext>
            </a:extLst>
          </p:cNvPr>
          <p:cNvPicPr>
            <a:picLocks noChangeAspect="1"/>
          </p:cNvPicPr>
          <p:nvPr>
            <a:audioFile r:link="rId2"/>
            <p:extLst>
              <p:ext uri="{DAA4B4D4-6D71-4841-9C94-3DE7FCFB9230}">
                <p14:media xmlns:p14="http://schemas.microsoft.com/office/powerpoint/2010/main" r:embed="rId1"/>
              </p:ext>
            </p:extLst>
          </p:nvPr>
        </p:nvPicPr>
        <p:blipFill rotWithShape="1">
          <a:blip r:embed="rId6">
            <a:duotone>
              <a:prstClr val="black"/>
              <a:schemeClr val="accent1">
                <a:tint val="45000"/>
                <a:satMod val="400000"/>
              </a:schemeClr>
            </a:duotone>
            <a:alphaModFix/>
            <a:extLst>
              <a:ext uri="{BEBA8EAE-BF5A-486C-A8C5-ECC9F3942E4B}">
                <a14:imgProps xmlns:a14="http://schemas.microsoft.com/office/drawing/2010/main">
                  <a14:imgLayer r:embed="rId7">
                    <a14:imgEffect>
                      <a14:sharpenSoften amount="32000"/>
                    </a14:imgEffect>
                    <a14:imgEffect>
                      <a14:colorTemperature colorTemp="4700"/>
                    </a14:imgEffect>
                    <a14:imgEffect>
                      <a14:saturation sat="120000"/>
                    </a14:imgEffect>
                  </a14:imgLayer>
                </a14:imgProps>
              </a:ext>
            </a:extLst>
          </a:blip>
          <a:srcRect/>
          <a:stretch/>
        </p:blipFill>
        <p:spPr>
          <a:xfrm>
            <a:off x="4027053" y="5492668"/>
            <a:ext cx="812800" cy="812800"/>
          </a:xfrm>
          <a:prstGeom prst="rect">
            <a:avLst/>
          </a:prstGeom>
          <a:noFill/>
          <a:ln w="12700">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9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3"/>
          <p:cNvSpPr txBox="1">
            <a:spLocks noGrp="1"/>
          </p:cNvSpPr>
          <p:nvPr>
            <p:ph type="title"/>
          </p:nvPr>
        </p:nvSpPr>
        <p:spPr>
          <a:xfrm>
            <a:off x="0" y="18255"/>
            <a:ext cx="12192000" cy="102127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entury Gothic"/>
              <a:buNone/>
            </a:pPr>
            <a:r>
              <a:rPr lang="en-US" b="1">
                <a:latin typeface="Century Gothic"/>
                <a:ea typeface="Century Gothic"/>
                <a:cs typeface="Century Gothic"/>
                <a:sym typeface="Century Gothic"/>
              </a:rPr>
              <a:t>Time to ShakeOut!</a:t>
            </a:r>
            <a:endParaRPr/>
          </a:p>
        </p:txBody>
      </p:sp>
      <p:sp>
        <p:nvSpPr>
          <p:cNvPr id="219" name="Google Shape;219;p33"/>
          <p:cNvSpPr txBox="1"/>
          <p:nvPr/>
        </p:nvSpPr>
        <p:spPr>
          <a:xfrm>
            <a:off x="2250957" y="4876801"/>
            <a:ext cx="7676400" cy="1569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ShakeOut 60-second Drill Narration (no Sound Effects)</a:t>
            </a:r>
            <a:endParaRPr sz="1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E4782"/>
                </a:solidFill>
                <a:latin typeface="Arial"/>
                <a:ea typeface="Arial"/>
                <a:cs typeface="Arial"/>
                <a:sym typeface="Arial"/>
              </a:rPr>
              <a:t> </a:t>
            </a:r>
            <a:br>
              <a:rPr lang="en-US" sz="2400" b="0" i="0" u="none" strike="noStrike" cap="none">
                <a:solidFill>
                  <a:srgbClr val="0E4782"/>
                </a:solidFill>
                <a:latin typeface="Arial"/>
                <a:ea typeface="Arial"/>
                <a:cs typeface="Arial"/>
                <a:sym typeface="Arial"/>
              </a:rPr>
            </a:br>
            <a:r>
              <a:rPr lang="en-US" sz="2400" b="0" i="0" u="none" strike="noStrike" cap="none">
                <a:solidFill>
                  <a:srgbClr val="0E4782"/>
                </a:solidFill>
                <a:latin typeface="Arial"/>
                <a:ea typeface="Arial"/>
                <a:cs typeface="Arial"/>
                <a:sym typeface="Arial"/>
              </a:rPr>
              <a:t>                (Click speaker to Play)</a:t>
            </a:r>
            <a:endParaRPr sz="1400" b="0" i="0" u="none" strike="noStrike" cap="none">
              <a:solidFill>
                <a:srgbClr val="0E4782"/>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0E4782"/>
              </a:solidFill>
              <a:latin typeface="Arial"/>
              <a:ea typeface="Arial"/>
              <a:cs typeface="Arial"/>
              <a:sym typeface="Arial"/>
            </a:endParaRPr>
          </a:p>
        </p:txBody>
      </p:sp>
      <p:pic>
        <p:nvPicPr>
          <p:cNvPr id="220" name="Google Shape;220;p33" descr="DROP, COVER, HOLD ON Graphic. A person dropping on the floor, covering the back of their neck and taking shelter under a table."/>
          <p:cNvPicPr preferRelativeResize="0"/>
          <p:nvPr/>
        </p:nvPicPr>
        <p:blipFill rotWithShape="1">
          <a:blip r:embed="rId5">
            <a:alphaModFix/>
          </a:blip>
          <a:srcRect/>
          <a:stretch/>
        </p:blipFill>
        <p:spPr>
          <a:xfrm>
            <a:off x="2004183" y="1659552"/>
            <a:ext cx="8183634" cy="2686367"/>
          </a:xfrm>
          <a:prstGeom prst="rect">
            <a:avLst/>
          </a:prstGeom>
          <a:noFill/>
          <a:ln>
            <a:noFill/>
          </a:ln>
        </p:spPr>
      </p:pic>
      <p:pic>
        <p:nvPicPr>
          <p:cNvPr id="2" name="ShakeOutDrillBroadcastEnglish_NoSoundEffects.mp3">
            <a:hlinkClick r:id="" action="ppaction://media"/>
            <a:extLst>
              <a:ext uri="{FF2B5EF4-FFF2-40B4-BE49-F238E27FC236}">
                <a16:creationId xmlns:a16="http://schemas.microsoft.com/office/drawing/2014/main" id="{78BDF38E-FA10-C13E-65F5-484465464A3A}"/>
              </a:ext>
            </a:extLst>
          </p:cNvPr>
          <p:cNvPicPr>
            <a:picLocks noChangeAspect="1"/>
          </p:cNvPicPr>
          <p:nvPr>
            <a:audioFile r:link="rId2"/>
            <p:extLst>
              <p:ext uri="{DAA4B4D4-6D71-4841-9C94-3DE7FCFB9230}">
                <p14:media xmlns:p14="http://schemas.microsoft.com/office/powerpoint/2010/main" r:embed="rId1"/>
              </p:ext>
            </p:extLst>
          </p:nvPr>
        </p:nvPicPr>
        <p:blipFill>
          <a:blip r:embed="rId6">
            <a:duotone>
              <a:prstClr val="black"/>
              <a:schemeClr val="accent1">
                <a:tint val="45000"/>
                <a:satMod val="400000"/>
              </a:schemeClr>
            </a:duotone>
          </a:blip>
          <a:stretch>
            <a:fillRect/>
          </a:stretch>
        </p:blipFill>
        <p:spPr>
          <a:xfrm>
            <a:off x="4021117" y="5498605"/>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9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14"/>
          <p:cNvSpPr txBox="1">
            <a:spLocks noGrp="1"/>
          </p:cNvSpPr>
          <p:nvPr>
            <p:ph type="title"/>
          </p:nvPr>
        </p:nvSpPr>
        <p:spPr>
          <a:xfrm>
            <a:off x="0" y="18255"/>
            <a:ext cx="12192000" cy="102127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entury Gothic"/>
              <a:buNone/>
            </a:pPr>
            <a:r>
              <a:rPr lang="en-US" b="1">
                <a:latin typeface="Century Gothic"/>
                <a:ea typeface="Century Gothic"/>
                <a:cs typeface="Century Gothic"/>
                <a:sym typeface="Century Gothic"/>
              </a:rPr>
              <a:t>Time to ShakeOut!</a:t>
            </a:r>
            <a:endParaRPr/>
          </a:p>
        </p:txBody>
      </p:sp>
      <p:sp>
        <p:nvSpPr>
          <p:cNvPr id="228" name="Google Shape;228;p14"/>
          <p:cNvSpPr txBox="1"/>
          <p:nvPr/>
        </p:nvSpPr>
        <p:spPr>
          <a:xfrm>
            <a:off x="197086" y="1056478"/>
            <a:ext cx="8032514" cy="5156400"/>
          </a:xfrm>
          <a:prstGeom prst="rect">
            <a:avLst/>
          </a:prstGeom>
          <a:noFill/>
          <a:ln>
            <a:noFill/>
          </a:ln>
        </p:spPr>
        <p:txBody>
          <a:bodyPr spcFirstLastPara="1" wrap="square" lIns="91350" tIns="45675" rIns="91350" bIns="4567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dirty="0">
                <a:solidFill>
                  <a:schemeClr val="dk1"/>
                </a:solidFill>
                <a:latin typeface="Verdana"/>
                <a:ea typeface="Verdana"/>
                <a:cs typeface="Verdana"/>
                <a:sym typeface="Verdana"/>
              </a:rPr>
              <a:t>This is an earthquake drill. Right now, DROP, COVER, AND HOLD ON. </a:t>
            </a:r>
            <a:endParaRPr sz="1400" b="0" i="0" u="none" strike="noStrike" cap="none" dirty="0">
              <a:solidFill>
                <a:schemeClr val="dk1"/>
              </a:solidFill>
              <a:latin typeface="Arial"/>
              <a:ea typeface="Arial"/>
              <a:cs typeface="Arial"/>
              <a:sym typeface="Arial"/>
            </a:endParaRPr>
          </a:p>
          <a:p>
            <a:pPr marL="0" marR="0" lvl="0" indent="0" algn="l" rtl="0">
              <a:lnSpc>
                <a:spcPct val="100000"/>
              </a:lnSpc>
              <a:spcBef>
                <a:spcPts val="1800"/>
              </a:spcBef>
              <a:spcAft>
                <a:spcPts val="0"/>
              </a:spcAft>
              <a:buClr>
                <a:srgbClr val="000000"/>
              </a:buClr>
              <a:buSzPts val="1600"/>
              <a:buFont typeface="Arial"/>
              <a:buNone/>
            </a:pPr>
            <a:r>
              <a:rPr lang="en-US" sz="1600" b="1" i="0" u="none" strike="noStrike" cap="none" dirty="0">
                <a:solidFill>
                  <a:schemeClr val="dk1"/>
                </a:solidFill>
                <a:latin typeface="Verdana"/>
                <a:ea typeface="Verdana"/>
                <a:cs typeface="Verdana"/>
                <a:sym typeface="Verdana"/>
              </a:rPr>
              <a:t>DROP</a:t>
            </a:r>
            <a:r>
              <a:rPr lang="en-US" sz="1600" b="0" i="0" u="none" strike="noStrike" cap="none" dirty="0">
                <a:solidFill>
                  <a:schemeClr val="dk1"/>
                </a:solidFill>
                <a:latin typeface="Verdana"/>
                <a:ea typeface="Verdana"/>
                <a:cs typeface="Verdana"/>
                <a:sym typeface="Verdana"/>
              </a:rPr>
              <a:t> to the floor now. During a large earthquake, the ground might </a:t>
            </a:r>
            <a:br>
              <a:rPr lang="en-US" sz="1600" b="0" i="0" u="none" strike="noStrike" cap="none" dirty="0">
                <a:solidFill>
                  <a:schemeClr val="dk1"/>
                </a:solidFill>
                <a:latin typeface="Verdana"/>
                <a:ea typeface="Verdana"/>
                <a:cs typeface="Verdana"/>
                <a:sym typeface="Verdana"/>
              </a:rPr>
            </a:br>
            <a:r>
              <a:rPr lang="en-US" sz="1600" b="0" i="0" u="none" strike="noStrike" cap="none" dirty="0">
                <a:solidFill>
                  <a:schemeClr val="dk1"/>
                </a:solidFill>
                <a:latin typeface="Verdana"/>
                <a:ea typeface="Verdana"/>
                <a:cs typeface="Verdana"/>
                <a:sym typeface="Verdana"/>
              </a:rPr>
              <a:t>jerk strongly and knock you down.</a:t>
            </a:r>
            <a:endParaRPr sz="1400" b="0" i="0" u="none" strike="noStrike" cap="none" dirty="0">
              <a:solidFill>
                <a:schemeClr val="dk1"/>
              </a:solidFill>
              <a:latin typeface="Arial"/>
              <a:ea typeface="Arial"/>
              <a:cs typeface="Arial"/>
              <a:sym typeface="Arial"/>
            </a:endParaRPr>
          </a:p>
          <a:p>
            <a:pPr marL="0" marR="0" lvl="0" indent="0" algn="l" rtl="0">
              <a:lnSpc>
                <a:spcPct val="100000"/>
              </a:lnSpc>
              <a:spcBef>
                <a:spcPts val="1800"/>
              </a:spcBef>
              <a:spcAft>
                <a:spcPts val="0"/>
              </a:spcAft>
              <a:buClr>
                <a:srgbClr val="000000"/>
              </a:buClr>
              <a:buSzPts val="1600"/>
              <a:buFont typeface="Arial"/>
              <a:buNone/>
            </a:pPr>
            <a:r>
              <a:rPr lang="en-US" sz="1600" b="0" i="0" u="none" strike="noStrike" cap="none" dirty="0">
                <a:solidFill>
                  <a:schemeClr val="dk1"/>
                </a:solidFill>
                <a:latin typeface="Verdana"/>
                <a:ea typeface="Verdana"/>
                <a:cs typeface="Verdana"/>
                <a:sym typeface="Verdana"/>
              </a:rPr>
              <a:t>Take </a:t>
            </a:r>
            <a:r>
              <a:rPr lang="en-US" sz="1600" b="1" i="0" u="none" strike="noStrike" cap="none" dirty="0">
                <a:solidFill>
                  <a:schemeClr val="dk1"/>
                </a:solidFill>
                <a:latin typeface="Verdana"/>
                <a:ea typeface="Verdana"/>
                <a:cs typeface="Verdana"/>
                <a:sym typeface="Verdana"/>
              </a:rPr>
              <a:t>COVER</a:t>
            </a:r>
            <a:r>
              <a:rPr lang="en-US" sz="1600" b="0" i="0" u="none" strike="noStrike" cap="none" dirty="0">
                <a:solidFill>
                  <a:schemeClr val="dk1"/>
                </a:solidFill>
                <a:latin typeface="Verdana"/>
                <a:ea typeface="Verdana"/>
                <a:cs typeface="Verdana"/>
                <a:sym typeface="Verdana"/>
              </a:rPr>
              <a:t> under something sturdy, to protect yourself from objects that might be thrown across the room.</a:t>
            </a:r>
            <a:endParaRPr sz="1400" b="0" i="0" u="none" strike="noStrike" cap="none" dirty="0">
              <a:solidFill>
                <a:schemeClr val="dk1"/>
              </a:solidFill>
              <a:latin typeface="Arial"/>
              <a:ea typeface="Arial"/>
              <a:cs typeface="Arial"/>
              <a:sym typeface="Arial"/>
            </a:endParaRPr>
          </a:p>
          <a:p>
            <a:pPr marL="0" marR="0" lvl="0" indent="0" algn="l" rtl="0">
              <a:lnSpc>
                <a:spcPct val="100000"/>
              </a:lnSpc>
              <a:spcBef>
                <a:spcPts val="1800"/>
              </a:spcBef>
              <a:spcAft>
                <a:spcPts val="0"/>
              </a:spcAft>
              <a:buClr>
                <a:srgbClr val="000000"/>
              </a:buClr>
              <a:buSzPts val="1600"/>
              <a:buFont typeface="Arial"/>
              <a:buNone/>
            </a:pPr>
            <a:r>
              <a:rPr lang="en-US" sz="1600" b="1" i="0" u="none" strike="noStrike" cap="none" dirty="0">
                <a:solidFill>
                  <a:schemeClr val="dk1"/>
                </a:solidFill>
                <a:latin typeface="Verdana"/>
                <a:ea typeface="Verdana"/>
                <a:cs typeface="Verdana"/>
                <a:sym typeface="Verdana"/>
              </a:rPr>
              <a:t>HOLD ON </a:t>
            </a:r>
            <a:r>
              <a:rPr lang="en-US" sz="1600" b="0" i="0" u="none" strike="noStrike" cap="none" dirty="0">
                <a:solidFill>
                  <a:schemeClr val="dk1"/>
                </a:solidFill>
                <a:latin typeface="Verdana"/>
                <a:ea typeface="Verdana"/>
                <a:cs typeface="Verdana"/>
                <a:sym typeface="Verdana"/>
              </a:rPr>
              <a:t>to your shelter until the shaking stops.</a:t>
            </a:r>
            <a:endParaRPr sz="1400" b="0" i="0" u="none" strike="noStrike" cap="none" dirty="0">
              <a:solidFill>
                <a:schemeClr val="dk1"/>
              </a:solidFill>
              <a:latin typeface="Arial"/>
              <a:ea typeface="Arial"/>
              <a:cs typeface="Arial"/>
              <a:sym typeface="Arial"/>
            </a:endParaRPr>
          </a:p>
          <a:p>
            <a:pPr marL="0" marR="0" lvl="0" indent="0" algn="l" rtl="0">
              <a:lnSpc>
                <a:spcPct val="100000"/>
              </a:lnSpc>
              <a:spcBef>
                <a:spcPts val="1800"/>
              </a:spcBef>
              <a:spcAft>
                <a:spcPts val="0"/>
              </a:spcAft>
              <a:buClr>
                <a:srgbClr val="000000"/>
              </a:buClr>
              <a:buSzPts val="1600"/>
              <a:buFont typeface="Arial"/>
              <a:buNone/>
            </a:pPr>
            <a:r>
              <a:rPr lang="en-US" sz="1600" b="0" i="0" u="none" strike="noStrike" cap="none" dirty="0">
                <a:solidFill>
                  <a:schemeClr val="dk1"/>
                </a:solidFill>
                <a:latin typeface="Verdana"/>
                <a:ea typeface="Verdana"/>
                <a:cs typeface="Verdana"/>
                <a:sym typeface="Verdana"/>
              </a:rPr>
              <a:t>If you can’t get under something, bend over and protect your head and neck with your arms.  </a:t>
            </a:r>
            <a:endParaRPr sz="1400" b="0" i="0" u="none" strike="noStrike" cap="none" dirty="0">
              <a:solidFill>
                <a:schemeClr val="dk1"/>
              </a:solidFill>
              <a:latin typeface="Arial"/>
              <a:ea typeface="Arial"/>
              <a:cs typeface="Arial"/>
              <a:sym typeface="Arial"/>
            </a:endParaRPr>
          </a:p>
          <a:p>
            <a:pPr marL="0" marR="0" lvl="0" indent="0" algn="l" rtl="0">
              <a:lnSpc>
                <a:spcPct val="100000"/>
              </a:lnSpc>
              <a:spcBef>
                <a:spcPts val="1800"/>
              </a:spcBef>
              <a:spcAft>
                <a:spcPts val="0"/>
              </a:spcAft>
              <a:buClr>
                <a:srgbClr val="000000"/>
              </a:buClr>
              <a:buSzPts val="1600"/>
              <a:buFont typeface="Arial"/>
              <a:buNone/>
            </a:pPr>
            <a:r>
              <a:rPr lang="en-US" sz="1600" b="0" i="0" u="none" strike="noStrike" cap="none" dirty="0">
                <a:solidFill>
                  <a:schemeClr val="dk1"/>
                </a:solidFill>
                <a:latin typeface="Verdana"/>
                <a:ea typeface="Verdana"/>
                <a:cs typeface="Verdana"/>
                <a:sym typeface="Verdana"/>
              </a:rPr>
              <a:t>Now look around. What objects might fall or be thrown at you, that you should secure in place before a real earthquake?</a:t>
            </a:r>
            <a:endParaRPr sz="1400" b="0" i="0" u="none" strike="noStrike" cap="none" dirty="0">
              <a:solidFill>
                <a:schemeClr val="dk1"/>
              </a:solidFill>
              <a:latin typeface="Arial"/>
              <a:ea typeface="Arial"/>
              <a:cs typeface="Arial"/>
              <a:sym typeface="Arial"/>
            </a:endParaRPr>
          </a:p>
          <a:p>
            <a:pPr marL="0" marR="0" lvl="0" indent="0" algn="l" rtl="0">
              <a:lnSpc>
                <a:spcPct val="100000"/>
              </a:lnSpc>
              <a:spcBef>
                <a:spcPts val="1800"/>
              </a:spcBef>
              <a:spcAft>
                <a:spcPts val="0"/>
              </a:spcAft>
              <a:buClr>
                <a:srgbClr val="000000"/>
              </a:buClr>
              <a:buSzPts val="1600"/>
              <a:buFont typeface="Arial"/>
              <a:buNone/>
            </a:pPr>
            <a:r>
              <a:rPr lang="en-US" sz="1600" b="0" i="0" u="none" strike="noStrike" cap="none" dirty="0">
                <a:solidFill>
                  <a:schemeClr val="dk1"/>
                </a:solidFill>
                <a:latin typeface="Verdana"/>
                <a:ea typeface="Verdana"/>
                <a:cs typeface="Verdana"/>
                <a:sym typeface="Verdana"/>
              </a:rPr>
              <a:t>Finally, a strong earthquake may generate a tsunami. If you're near the ocean during an earthquake, DROP, COVER, and HOLD ON, then quickly walk to high ground after the shaking stops.</a:t>
            </a:r>
            <a:endParaRPr sz="1400" b="0" i="0" u="none" strike="noStrike" cap="none" dirty="0">
              <a:solidFill>
                <a:schemeClr val="dk1"/>
              </a:solidFill>
              <a:latin typeface="Arial"/>
              <a:ea typeface="Arial"/>
              <a:cs typeface="Arial"/>
              <a:sym typeface="Arial"/>
            </a:endParaRPr>
          </a:p>
          <a:p>
            <a:pPr marL="0" marR="0" lvl="0" indent="0" algn="l" rtl="0">
              <a:lnSpc>
                <a:spcPct val="100000"/>
              </a:lnSpc>
              <a:spcBef>
                <a:spcPts val="1800"/>
              </a:spcBef>
              <a:spcAft>
                <a:spcPts val="0"/>
              </a:spcAft>
              <a:buClr>
                <a:srgbClr val="000000"/>
              </a:buClr>
              <a:buSzPts val="1600"/>
              <a:buFont typeface="Arial"/>
              <a:buNone/>
            </a:pPr>
            <a:r>
              <a:rPr lang="en-US" sz="1600" b="0" i="0" u="none" strike="noStrike" cap="none" dirty="0">
                <a:solidFill>
                  <a:schemeClr val="dk1"/>
                </a:solidFill>
                <a:latin typeface="Verdana"/>
                <a:ea typeface="Verdana"/>
                <a:cs typeface="Verdana"/>
                <a:sym typeface="Verdana"/>
              </a:rPr>
              <a:t>This drill is over. Thank you for taking part in the Great ShakeOut!</a:t>
            </a:r>
            <a:endParaRPr sz="1400" b="0" i="0" u="none" strike="noStrike" cap="none" dirty="0">
              <a:solidFill>
                <a:schemeClr val="dk1"/>
              </a:solidFill>
              <a:latin typeface="Arial"/>
              <a:ea typeface="Arial"/>
              <a:cs typeface="Arial"/>
              <a:sym typeface="Arial"/>
            </a:endParaRPr>
          </a:p>
        </p:txBody>
      </p:sp>
      <p:pic>
        <p:nvPicPr>
          <p:cNvPr id="2" name="Google Shape;191;p32" descr="DROP, COVER, HOLD ON graphics with instructions for people who use canes, walkers and wheelchairs. ">
            <a:extLst>
              <a:ext uri="{FF2B5EF4-FFF2-40B4-BE49-F238E27FC236}">
                <a16:creationId xmlns:a16="http://schemas.microsoft.com/office/drawing/2014/main" id="{9F399A0E-0881-6BB9-BEA8-46DB9B689942}"/>
              </a:ext>
            </a:extLst>
          </p:cNvPr>
          <p:cNvPicPr preferRelativeResize="0"/>
          <p:nvPr/>
        </p:nvPicPr>
        <p:blipFill rotWithShape="1">
          <a:blip r:embed="rId3">
            <a:alphaModFix/>
          </a:blip>
          <a:srcRect/>
          <a:stretch/>
        </p:blipFill>
        <p:spPr>
          <a:xfrm>
            <a:off x="8393744" y="928473"/>
            <a:ext cx="3601170" cy="541240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15"/>
          <p:cNvSpPr txBox="1">
            <a:spLocks noGrp="1"/>
          </p:cNvSpPr>
          <p:nvPr>
            <p:ph type="title"/>
          </p:nvPr>
        </p:nvSpPr>
        <p:spPr>
          <a:xfrm>
            <a:off x="0" y="1"/>
            <a:ext cx="12192000" cy="96252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entury Gothic"/>
              <a:buNone/>
            </a:pPr>
            <a:r>
              <a:rPr lang="en-US" b="1">
                <a:latin typeface="Century Gothic"/>
                <a:ea typeface="Century Gothic"/>
                <a:cs typeface="Century Gothic"/>
                <a:sym typeface="Century Gothic"/>
              </a:rPr>
              <a:t>Discussion</a:t>
            </a:r>
            <a:endParaRPr/>
          </a:p>
        </p:txBody>
      </p:sp>
      <p:sp>
        <p:nvSpPr>
          <p:cNvPr id="236" name="Google Shape;236;p15"/>
          <p:cNvSpPr txBox="1"/>
          <p:nvPr/>
        </p:nvSpPr>
        <p:spPr>
          <a:xfrm>
            <a:off x="263952" y="962526"/>
            <a:ext cx="11736370" cy="4801274"/>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chemeClr val="dk1"/>
              </a:buClr>
              <a:buSzPts val="2400"/>
              <a:buFont typeface="Arial"/>
              <a:buAutoNum type="arabicPeriod"/>
            </a:pPr>
            <a:r>
              <a:rPr lang="en-US" sz="2400" b="0" i="0" u="none" strike="noStrike" cap="none" dirty="0">
                <a:solidFill>
                  <a:schemeClr val="dk1"/>
                </a:solidFill>
                <a:latin typeface="Verdana"/>
                <a:ea typeface="Verdana"/>
                <a:cs typeface="Verdana"/>
                <a:sym typeface="Verdana"/>
              </a:rPr>
              <a:t>What did you learn by practicing how to protect yourself?</a:t>
            </a:r>
            <a:br>
              <a:rPr lang="en-US" sz="2400" b="0" i="0" u="none" strike="noStrike" cap="none" dirty="0">
                <a:solidFill>
                  <a:schemeClr val="dk1"/>
                </a:solidFill>
                <a:latin typeface="Verdana"/>
                <a:ea typeface="Verdana"/>
                <a:cs typeface="Verdana"/>
                <a:sym typeface="Verdana"/>
              </a:rPr>
            </a:br>
            <a:endParaRPr lang="en-US" dirty="0">
              <a:ea typeface="Verdana"/>
            </a:endParaRPr>
          </a:p>
          <a:p>
            <a:pPr marL="342900" marR="0" lvl="0" indent="-342900" algn="l" rtl="0">
              <a:lnSpc>
                <a:spcPct val="100000"/>
              </a:lnSpc>
              <a:spcBef>
                <a:spcPts val="0"/>
              </a:spcBef>
              <a:spcAft>
                <a:spcPts val="0"/>
              </a:spcAft>
              <a:buClr>
                <a:schemeClr val="dk1"/>
              </a:buClr>
              <a:buSzPts val="2400"/>
              <a:buFont typeface="Arial"/>
              <a:buAutoNum type="arabicPeriod"/>
            </a:pPr>
            <a:r>
              <a:rPr lang="en-US" sz="2400" b="0" i="0" u="none" strike="noStrike" cap="none" dirty="0">
                <a:solidFill>
                  <a:schemeClr val="dk1"/>
                </a:solidFill>
                <a:latin typeface="Verdana"/>
                <a:ea typeface="Verdana"/>
                <a:cs typeface="Verdana"/>
                <a:sym typeface="Verdana"/>
              </a:rPr>
              <a:t>What might fall on you or others if a real earthquake happened now right now? How might you move or secure those items so they won’t cause injury?</a:t>
            </a:r>
            <a:br>
              <a:rPr lang="en-US" sz="2400" b="0" i="0" u="none" strike="noStrike" cap="none" dirty="0">
                <a:solidFill>
                  <a:schemeClr val="dk1"/>
                </a:solidFill>
                <a:latin typeface="Verdana"/>
                <a:ea typeface="Verdana"/>
                <a:cs typeface="Verdana"/>
                <a:sym typeface="Verdana"/>
              </a:rPr>
            </a:br>
            <a:endParaRPr lang="en-US" dirty="0">
              <a:ea typeface="Verdana"/>
            </a:endParaRPr>
          </a:p>
          <a:p>
            <a:pPr marL="342900" marR="0" lvl="0" indent="-342900" algn="l" rtl="0">
              <a:lnSpc>
                <a:spcPct val="100000"/>
              </a:lnSpc>
              <a:spcBef>
                <a:spcPts val="0"/>
              </a:spcBef>
              <a:spcAft>
                <a:spcPts val="0"/>
              </a:spcAft>
              <a:buClr>
                <a:schemeClr val="dk1"/>
              </a:buClr>
              <a:buSzPts val="2400"/>
              <a:buFont typeface="Arial"/>
              <a:buAutoNum type="arabicPeriod"/>
            </a:pPr>
            <a:r>
              <a:rPr lang="en-US" sz="2400" b="0" i="0" u="none" strike="noStrike" cap="none" dirty="0">
                <a:solidFill>
                  <a:schemeClr val="dk1"/>
                </a:solidFill>
                <a:latin typeface="Verdana"/>
                <a:ea typeface="Verdana"/>
                <a:cs typeface="Verdana"/>
                <a:sym typeface="Verdana"/>
              </a:rPr>
              <a:t>If power goes out in your area for several days or more, how long will cell phone batteries last? Do you or your family have a “</a:t>
            </a:r>
            <a:r>
              <a:rPr lang="en-US" sz="2400" b="0" i="0" u="none" strike="noStrike" cap="none" dirty="0" err="1">
                <a:solidFill>
                  <a:schemeClr val="dk1"/>
                </a:solidFill>
                <a:latin typeface="Verdana"/>
                <a:ea typeface="Verdana"/>
                <a:cs typeface="Verdana"/>
                <a:sym typeface="Verdana"/>
              </a:rPr>
              <a:t>powerbank</a:t>
            </a:r>
            <a:r>
              <a:rPr lang="en-US" sz="2400" b="0" i="0" u="none" strike="noStrike" cap="none" dirty="0">
                <a:solidFill>
                  <a:schemeClr val="dk1"/>
                </a:solidFill>
                <a:latin typeface="Verdana"/>
                <a:ea typeface="Verdana"/>
                <a:cs typeface="Verdana"/>
                <a:sym typeface="Verdana"/>
              </a:rPr>
              <a:t>” charger for phones?</a:t>
            </a:r>
            <a:endParaRPr lang="en-US" dirty="0">
              <a:ea typeface="Verdana"/>
            </a:endParaRPr>
          </a:p>
          <a:p>
            <a:pPr marL="342900" marR="0" lvl="0" indent="-342900" algn="l" rtl="0">
              <a:lnSpc>
                <a:spcPct val="100000"/>
              </a:lnSpc>
              <a:spcBef>
                <a:spcPts val="0"/>
              </a:spcBef>
              <a:spcAft>
                <a:spcPts val="0"/>
              </a:spcAft>
              <a:buClr>
                <a:schemeClr val="dk1"/>
              </a:buClr>
              <a:buSzPts val="2400"/>
              <a:buFont typeface="Arial"/>
              <a:buAutoNum type="arabicPeriod"/>
            </a:pPr>
            <a:endParaRPr lang="en-US" sz="2400" b="0" i="0" u="none" strike="noStrike" cap="none" dirty="0">
              <a:solidFill>
                <a:schemeClr val="dk1"/>
              </a:solidFill>
              <a:latin typeface="Verdana"/>
              <a:ea typeface="Verdana"/>
              <a:cs typeface="Verdana"/>
              <a:sym typeface="Verdana"/>
            </a:endParaRPr>
          </a:p>
          <a:p>
            <a:pPr marL="342900" marR="0" lvl="0" indent="-342900" algn="l" rtl="0">
              <a:lnSpc>
                <a:spcPct val="100000"/>
              </a:lnSpc>
              <a:spcBef>
                <a:spcPts val="0"/>
              </a:spcBef>
              <a:spcAft>
                <a:spcPts val="0"/>
              </a:spcAft>
              <a:buClr>
                <a:schemeClr val="dk1"/>
              </a:buClr>
              <a:buSzPts val="2400"/>
              <a:buFont typeface="Arial"/>
              <a:buAutoNum type="arabicPeriod"/>
            </a:pPr>
            <a:r>
              <a:rPr lang="en-US" sz="2400" b="0" i="0" u="none" strike="noStrike" cap="none" dirty="0">
                <a:solidFill>
                  <a:schemeClr val="dk1"/>
                </a:solidFill>
                <a:latin typeface="Verdana"/>
                <a:ea typeface="Verdana"/>
                <a:cs typeface="Verdana"/>
                <a:sym typeface="Verdana"/>
              </a:rPr>
              <a:t>How would you contact your family or others? Communicating via text or apps may be possible when calls are not</a:t>
            </a:r>
            <a:br>
              <a:rPr lang="en-US" sz="2400" b="0" i="0" u="none" strike="noStrike" cap="none" dirty="0">
                <a:solidFill>
                  <a:schemeClr val="dk1"/>
                </a:solidFill>
                <a:latin typeface="Verdana"/>
                <a:ea typeface="Verdana"/>
                <a:cs typeface="Verdana"/>
                <a:sym typeface="Verdana"/>
              </a:rPr>
            </a:br>
            <a:endParaRPr lang="en-US" dirty="0">
              <a:ea typeface="Verdana"/>
            </a:endParaRPr>
          </a:p>
          <a:p>
            <a:pPr marL="342900" marR="0" lvl="0" indent="-342900" algn="l" rtl="0">
              <a:lnSpc>
                <a:spcPct val="100000"/>
              </a:lnSpc>
              <a:spcBef>
                <a:spcPts val="0"/>
              </a:spcBef>
              <a:spcAft>
                <a:spcPts val="0"/>
              </a:spcAft>
              <a:buClr>
                <a:schemeClr val="dk1"/>
              </a:buClr>
              <a:buSzPts val="2400"/>
              <a:buFont typeface="Arial"/>
              <a:buAutoNum type="arabicPeriod"/>
            </a:pPr>
            <a:r>
              <a:rPr lang="en-US" sz="2400" b="0" i="0" u="none" strike="noStrike" cap="none" dirty="0">
                <a:solidFill>
                  <a:schemeClr val="dk1"/>
                </a:solidFill>
                <a:latin typeface="Verdana"/>
                <a:ea typeface="Verdana"/>
                <a:cs typeface="Verdana"/>
                <a:sym typeface="Verdana"/>
              </a:rPr>
              <a:t>What should you have in a disaster supplies kit?              </a:t>
            </a:r>
            <a:endParaRPr sz="2400" b="0" i="0" u="none" strike="noStrike" cap="none" dirty="0">
              <a:solidFill>
                <a:schemeClr val="dk1"/>
              </a:solidFill>
              <a:latin typeface="Verdana"/>
              <a:ea typeface="Verdana"/>
              <a:cs typeface="Verdana"/>
              <a:sym typeface="Verdana"/>
            </a:endParaRPr>
          </a:p>
        </p:txBody>
      </p:sp>
      <p:sp>
        <p:nvSpPr>
          <p:cNvPr id="237" name="Google Shape;237;p15"/>
          <p:cNvSpPr txBox="1"/>
          <p:nvPr/>
        </p:nvSpPr>
        <p:spPr>
          <a:xfrm>
            <a:off x="1348034" y="6225465"/>
            <a:ext cx="9568206"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rgbClr val="463416"/>
                </a:solidFill>
                <a:latin typeface="Arial"/>
                <a:ea typeface="Arial"/>
                <a:cs typeface="Arial"/>
                <a:sym typeface="Arial"/>
              </a:rPr>
              <a:t> </a:t>
            </a:r>
            <a:r>
              <a:rPr lang="en-US" sz="2400" b="0" i="0" u="none" strike="noStrike" cap="none">
                <a:solidFill>
                  <a:schemeClr val="dk1"/>
                </a:solidFill>
                <a:latin typeface="Arial"/>
                <a:ea typeface="Arial"/>
                <a:cs typeface="Arial"/>
                <a:sym typeface="Arial"/>
              </a:rPr>
              <a:t>Learn more: </a:t>
            </a:r>
            <a:r>
              <a:rPr lang="en-US" sz="2400" b="1" i="0" u="sng" strike="noStrike" cap="none">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Ready.gov</a:t>
            </a:r>
            <a:r>
              <a:rPr lang="en-US" sz="2400" b="1" i="0" u="none" strike="noStrike" cap="none">
                <a:solidFill>
                  <a:schemeClr val="dk1"/>
                </a:solidFill>
                <a:latin typeface="Arial"/>
                <a:ea typeface="Arial"/>
                <a:cs typeface="Arial"/>
                <a:sym typeface="Arial"/>
              </a:rPr>
              <a:t>  </a:t>
            </a:r>
            <a:r>
              <a:rPr lang="en-US" sz="2400" b="0" i="0" u="none" strike="noStrike" cap="none">
                <a:solidFill>
                  <a:schemeClr val="dk1"/>
                </a:solidFill>
                <a:latin typeface="Arial"/>
                <a:ea typeface="Arial"/>
                <a:cs typeface="Arial"/>
                <a:sym typeface="Arial"/>
              </a:rPr>
              <a:t>or  </a:t>
            </a:r>
            <a:r>
              <a:rPr lang="en-US" sz="2400" b="1" i="0" u="sng" strike="noStrike" cap="none">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EarthquakeCountry.org/sevensteps</a:t>
            </a:r>
            <a:endParaRPr sz="1400" b="0" i="0" u="none" strike="noStrike" cap="none">
              <a:solidFill>
                <a:schemeClr val="dk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2"/>
          <p:cNvSpPr txBox="1">
            <a:spLocks noGrp="1"/>
          </p:cNvSpPr>
          <p:nvPr>
            <p:ph type="title"/>
          </p:nvPr>
        </p:nvSpPr>
        <p:spPr>
          <a:xfrm>
            <a:off x="0" y="18255"/>
            <a:ext cx="121920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Century Gothic"/>
              <a:buNone/>
            </a:pPr>
            <a:r>
              <a:rPr lang="en-US" sz="4000" b="1">
                <a:latin typeface="Century Gothic"/>
                <a:ea typeface="Century Gothic"/>
                <a:cs typeface="Century Gothic"/>
                <a:sym typeface="Century Gothic"/>
              </a:rPr>
              <a:t>Drill Leader Instructions: Content and Resources</a:t>
            </a:r>
            <a:endParaRPr sz="4000" b="1">
              <a:latin typeface="Century Gothic"/>
              <a:ea typeface="Century Gothic"/>
              <a:cs typeface="Century Gothic"/>
              <a:sym typeface="Century Gothic"/>
            </a:endParaRPr>
          </a:p>
        </p:txBody>
      </p:sp>
      <p:sp>
        <p:nvSpPr>
          <p:cNvPr id="91" name="Google Shape;91;p2"/>
          <p:cNvSpPr txBox="1">
            <a:spLocks noGrp="1"/>
          </p:cNvSpPr>
          <p:nvPr>
            <p:ph type="body" idx="1"/>
          </p:nvPr>
        </p:nvSpPr>
        <p:spPr>
          <a:xfrm>
            <a:off x="838200" y="1440616"/>
            <a:ext cx="5181600" cy="435133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424242"/>
              </a:buClr>
              <a:buSzPts val="2000"/>
              <a:buNone/>
            </a:pPr>
            <a:r>
              <a:rPr lang="en-US" sz="2000" b="1">
                <a:solidFill>
                  <a:schemeClr val="dk1"/>
                </a:solidFill>
                <a:latin typeface="Verdana"/>
                <a:ea typeface="Verdana"/>
                <a:cs typeface="Verdana"/>
                <a:sym typeface="Verdana"/>
              </a:rPr>
              <a:t>CONTENT:</a:t>
            </a:r>
            <a:endParaRPr>
              <a:solidFill>
                <a:schemeClr val="dk1"/>
              </a:solidFill>
            </a:endParaRPr>
          </a:p>
          <a:p>
            <a:pPr marL="214308" lvl="0" indent="-214308" algn="l" rtl="0">
              <a:lnSpc>
                <a:spcPct val="100000"/>
              </a:lnSpc>
              <a:spcBef>
                <a:spcPts val="1200"/>
              </a:spcBef>
              <a:spcAft>
                <a:spcPts val="0"/>
              </a:spcAft>
              <a:buClr>
                <a:srgbClr val="424242"/>
              </a:buClr>
              <a:buSzPts val="2000"/>
              <a:buFont typeface="Arial"/>
              <a:buChar char="•"/>
            </a:pPr>
            <a:r>
              <a:rPr lang="en-US" sz="2000">
                <a:solidFill>
                  <a:schemeClr val="dk1"/>
                </a:solidFill>
                <a:latin typeface="Verdana"/>
                <a:ea typeface="Verdana"/>
                <a:cs typeface="Verdana"/>
                <a:sym typeface="Verdana"/>
              </a:rPr>
              <a:t>Drill Leader Instructions and earthquake safety resources </a:t>
            </a:r>
            <a:endParaRPr>
              <a:solidFill>
                <a:schemeClr val="dk1"/>
              </a:solidFill>
            </a:endParaRPr>
          </a:p>
          <a:p>
            <a:pPr marL="214308" lvl="0" indent="-214308" algn="l" rtl="0">
              <a:lnSpc>
                <a:spcPct val="100000"/>
              </a:lnSpc>
              <a:spcBef>
                <a:spcPts val="1200"/>
              </a:spcBef>
              <a:spcAft>
                <a:spcPts val="0"/>
              </a:spcAft>
              <a:buClr>
                <a:srgbClr val="424242"/>
              </a:buClr>
              <a:buSzPts val="2000"/>
              <a:buFont typeface="Arial"/>
              <a:buChar char="•"/>
            </a:pPr>
            <a:r>
              <a:rPr lang="en-US" sz="2000">
                <a:solidFill>
                  <a:schemeClr val="dk1"/>
                </a:solidFill>
                <a:latin typeface="Verdana"/>
                <a:ea typeface="Verdana"/>
                <a:cs typeface="Verdana"/>
                <a:sym typeface="Verdana"/>
              </a:rPr>
              <a:t>Pre-Drill Discussion (optional)</a:t>
            </a:r>
            <a:endParaRPr>
              <a:solidFill>
                <a:schemeClr val="dk1"/>
              </a:solidFill>
            </a:endParaRPr>
          </a:p>
          <a:p>
            <a:pPr marL="214308" lvl="0" indent="-214308" algn="l" rtl="0">
              <a:lnSpc>
                <a:spcPct val="100000"/>
              </a:lnSpc>
              <a:spcBef>
                <a:spcPts val="1200"/>
              </a:spcBef>
              <a:spcAft>
                <a:spcPts val="0"/>
              </a:spcAft>
              <a:buClr>
                <a:srgbClr val="424242"/>
              </a:buClr>
              <a:buSzPts val="2000"/>
              <a:buFont typeface="Arial"/>
              <a:buChar char="•"/>
            </a:pPr>
            <a:r>
              <a:rPr lang="en-US" sz="2000">
                <a:solidFill>
                  <a:schemeClr val="dk1"/>
                </a:solidFill>
                <a:latin typeface="Verdana"/>
                <a:ea typeface="Verdana"/>
                <a:cs typeface="Verdana"/>
                <a:sym typeface="Verdana"/>
              </a:rPr>
              <a:t>Great ShakeOut introduction</a:t>
            </a:r>
            <a:endParaRPr>
              <a:solidFill>
                <a:schemeClr val="dk1"/>
              </a:solidFill>
            </a:endParaRPr>
          </a:p>
          <a:p>
            <a:pPr marL="214308" lvl="0" indent="-214308" algn="l" rtl="0">
              <a:lnSpc>
                <a:spcPct val="100000"/>
              </a:lnSpc>
              <a:spcBef>
                <a:spcPts val="1200"/>
              </a:spcBef>
              <a:spcAft>
                <a:spcPts val="0"/>
              </a:spcAft>
              <a:buClr>
                <a:srgbClr val="424242"/>
              </a:buClr>
              <a:buSzPts val="2000"/>
              <a:buFont typeface="Arial"/>
              <a:buChar char="•"/>
            </a:pPr>
            <a:r>
              <a:rPr lang="en-US" sz="2000">
                <a:solidFill>
                  <a:schemeClr val="dk1"/>
                </a:solidFill>
                <a:latin typeface="Verdana"/>
                <a:ea typeface="Verdana"/>
                <a:cs typeface="Verdana"/>
                <a:sym typeface="Verdana"/>
              </a:rPr>
              <a:t>Overview of Drop, Cover, and Hold On, and other protective actions  </a:t>
            </a:r>
            <a:endParaRPr>
              <a:solidFill>
                <a:schemeClr val="dk1"/>
              </a:solidFill>
            </a:endParaRPr>
          </a:p>
          <a:p>
            <a:pPr marL="214308" lvl="0" indent="-214308" algn="l" rtl="0">
              <a:lnSpc>
                <a:spcPct val="100000"/>
              </a:lnSpc>
              <a:spcBef>
                <a:spcPts val="1200"/>
              </a:spcBef>
              <a:spcAft>
                <a:spcPts val="0"/>
              </a:spcAft>
              <a:buClr>
                <a:srgbClr val="424242"/>
              </a:buClr>
              <a:buSzPts val="2000"/>
              <a:buFont typeface="Arial"/>
              <a:buChar char="•"/>
            </a:pPr>
            <a:r>
              <a:rPr lang="en-US" sz="2000">
                <a:solidFill>
                  <a:schemeClr val="dk1"/>
                </a:solidFill>
                <a:latin typeface="Verdana"/>
                <a:ea typeface="Verdana"/>
                <a:cs typeface="Verdana"/>
                <a:sym typeface="Verdana"/>
              </a:rPr>
              <a:t>Drill Narration options </a:t>
            </a:r>
            <a:br>
              <a:rPr lang="en-US" sz="2000">
                <a:solidFill>
                  <a:schemeClr val="dk1"/>
                </a:solidFill>
                <a:latin typeface="Verdana"/>
                <a:ea typeface="Verdana"/>
                <a:cs typeface="Verdana"/>
                <a:sym typeface="Verdana"/>
              </a:rPr>
            </a:br>
            <a:r>
              <a:rPr lang="en-US" sz="2000">
                <a:solidFill>
                  <a:schemeClr val="dk1"/>
                </a:solidFill>
                <a:latin typeface="Verdana"/>
                <a:ea typeface="Verdana"/>
                <a:cs typeface="Verdana"/>
                <a:sym typeface="Verdana"/>
              </a:rPr>
              <a:t>(narration audio files and text)</a:t>
            </a:r>
            <a:endParaRPr>
              <a:solidFill>
                <a:schemeClr val="dk1"/>
              </a:solidFill>
            </a:endParaRPr>
          </a:p>
          <a:p>
            <a:pPr marL="214308" lvl="0" indent="-214308" algn="l" rtl="0">
              <a:lnSpc>
                <a:spcPct val="100000"/>
              </a:lnSpc>
              <a:spcBef>
                <a:spcPts val="1200"/>
              </a:spcBef>
              <a:spcAft>
                <a:spcPts val="0"/>
              </a:spcAft>
              <a:buClr>
                <a:srgbClr val="424242"/>
              </a:buClr>
              <a:buSzPts val="2000"/>
              <a:buFont typeface="Arial"/>
              <a:buChar char="•"/>
            </a:pPr>
            <a:r>
              <a:rPr lang="en-US" sz="2000">
                <a:solidFill>
                  <a:schemeClr val="dk1"/>
                </a:solidFill>
                <a:latin typeface="Verdana"/>
                <a:ea typeface="Verdana"/>
                <a:cs typeface="Verdana"/>
                <a:sym typeface="Verdana"/>
              </a:rPr>
              <a:t>Discussion for after drill (optional)</a:t>
            </a:r>
            <a:endParaRPr sz="2000">
              <a:solidFill>
                <a:schemeClr val="dk1"/>
              </a:solidFill>
              <a:latin typeface="Verdana"/>
              <a:ea typeface="Verdana"/>
              <a:cs typeface="Verdana"/>
              <a:sym typeface="Verdana"/>
            </a:endParaRPr>
          </a:p>
        </p:txBody>
      </p:sp>
      <p:sp>
        <p:nvSpPr>
          <p:cNvPr id="92" name="Google Shape;92;p2"/>
          <p:cNvSpPr txBox="1">
            <a:spLocks noGrp="1"/>
          </p:cNvSpPr>
          <p:nvPr>
            <p:ph type="body" idx="2"/>
          </p:nvPr>
        </p:nvSpPr>
        <p:spPr>
          <a:xfrm>
            <a:off x="6172200" y="1440616"/>
            <a:ext cx="5181600"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120000"/>
              </a:lnSpc>
              <a:spcBef>
                <a:spcPts val="0"/>
              </a:spcBef>
              <a:spcAft>
                <a:spcPts val="0"/>
              </a:spcAft>
              <a:buClr>
                <a:srgbClr val="1F3864"/>
              </a:buClr>
              <a:buSzPts val="1600"/>
              <a:buChar char="•"/>
            </a:pPr>
            <a:r>
              <a:rPr lang="en-US" sz="1600">
                <a:solidFill>
                  <a:srgbClr val="1F3864"/>
                </a:solidFill>
                <a:latin typeface="Verdana"/>
                <a:ea typeface="Verdana"/>
                <a:cs typeface="Verdana"/>
                <a:sym typeface="Verdana"/>
              </a:rPr>
              <a:t>Total time for the activity will depend on the content you choose to include; the shortest time might be 10 minutes, but with discussion could be up to 20-30 minutes.</a:t>
            </a:r>
            <a:endParaRPr/>
          </a:p>
          <a:p>
            <a:pPr marL="228600" lvl="0" indent="-228600" algn="l" rtl="0">
              <a:lnSpc>
                <a:spcPct val="120000"/>
              </a:lnSpc>
              <a:spcBef>
                <a:spcPts val="1000"/>
              </a:spcBef>
              <a:spcAft>
                <a:spcPts val="0"/>
              </a:spcAft>
              <a:buClr>
                <a:srgbClr val="1F3864"/>
              </a:buClr>
              <a:buSzPts val="1600"/>
              <a:buChar char="•"/>
            </a:pPr>
            <a:r>
              <a:rPr lang="en-US" sz="1600">
                <a:solidFill>
                  <a:srgbClr val="1F3864"/>
                </a:solidFill>
                <a:latin typeface="Verdana"/>
                <a:ea typeface="Verdana"/>
                <a:cs typeface="Verdana"/>
                <a:sym typeface="Verdana"/>
              </a:rPr>
              <a:t>Delete or hide slides you will not use before your drill.</a:t>
            </a:r>
            <a:endParaRPr/>
          </a:p>
          <a:p>
            <a:pPr marL="228600" lvl="0" indent="-228600" algn="l" rtl="0">
              <a:lnSpc>
                <a:spcPct val="120000"/>
              </a:lnSpc>
              <a:spcBef>
                <a:spcPts val="1000"/>
              </a:spcBef>
              <a:spcAft>
                <a:spcPts val="0"/>
              </a:spcAft>
              <a:buClr>
                <a:srgbClr val="1F3864"/>
              </a:buClr>
              <a:buSzPts val="1600"/>
              <a:buChar char="•"/>
            </a:pPr>
            <a:r>
              <a:rPr lang="en-US" sz="1600">
                <a:solidFill>
                  <a:srgbClr val="1F3864"/>
                </a:solidFill>
                <a:latin typeface="Verdana"/>
                <a:ea typeface="Verdana"/>
                <a:cs typeface="Verdana"/>
                <a:sym typeface="Verdana"/>
              </a:rPr>
              <a:t>Visit </a:t>
            </a:r>
            <a:r>
              <a:rPr lang="en-US" sz="1600" u="sng">
                <a:solidFill>
                  <a:srgbClr val="1F3864"/>
                </a:solidFill>
                <a:latin typeface="Verdana"/>
                <a:ea typeface="Verdana"/>
                <a:cs typeface="Verdana"/>
                <a:sym typeface="Verdana"/>
                <a:hlinkClick r:id="rId3">
                  <a:extLst>
                    <a:ext uri="{A12FA001-AC4F-418D-AE19-62706E023703}">
                      <ahyp:hlinkClr xmlns:ahyp="http://schemas.microsoft.com/office/drawing/2018/hyperlinkcolor" val="tx"/>
                    </a:ext>
                  </a:extLst>
                </a:hlinkClick>
              </a:rPr>
              <a:t>ShakeOut.org/resources</a:t>
            </a:r>
            <a:r>
              <a:rPr lang="en-US" sz="1600">
                <a:solidFill>
                  <a:srgbClr val="1F3864"/>
                </a:solidFill>
                <a:latin typeface="Verdana"/>
                <a:ea typeface="Verdana"/>
                <a:cs typeface="Verdana"/>
                <a:sym typeface="Verdana"/>
              </a:rPr>
              <a:t> and </a:t>
            </a:r>
            <a:r>
              <a:rPr lang="en-US" sz="1600" u="sng">
                <a:solidFill>
                  <a:srgbClr val="1F3864"/>
                </a:solidFill>
                <a:latin typeface="Verdana"/>
                <a:ea typeface="Verdana"/>
                <a:cs typeface="Verdana"/>
                <a:sym typeface="Verdana"/>
                <a:hlinkClick r:id="rId4">
                  <a:extLst>
                    <a:ext uri="{A12FA001-AC4F-418D-AE19-62706E023703}">
                      <ahyp:hlinkClr xmlns:ahyp="http://schemas.microsoft.com/office/drawing/2018/hyperlinkcolor" val="tx"/>
                    </a:ext>
                  </a:extLst>
                </a:hlinkClick>
              </a:rPr>
              <a:t>ShakeOut.org/schools</a:t>
            </a:r>
            <a:r>
              <a:rPr lang="en-US" sz="1600">
                <a:solidFill>
                  <a:srgbClr val="1F3864"/>
                </a:solidFill>
                <a:latin typeface="Verdana"/>
                <a:ea typeface="Verdana"/>
                <a:cs typeface="Verdana"/>
                <a:sym typeface="Verdana"/>
              </a:rPr>
              <a:t> for materials and activities for use before your drill.</a:t>
            </a:r>
            <a:endParaRPr/>
          </a:p>
          <a:p>
            <a:pPr marL="228600" lvl="0" indent="-228600" algn="l" rtl="0">
              <a:lnSpc>
                <a:spcPct val="120000"/>
              </a:lnSpc>
              <a:spcBef>
                <a:spcPts val="1000"/>
              </a:spcBef>
              <a:spcAft>
                <a:spcPts val="0"/>
              </a:spcAft>
              <a:buClr>
                <a:srgbClr val="1F3864"/>
              </a:buClr>
              <a:buSzPts val="1600"/>
              <a:buChar char="•"/>
            </a:pPr>
            <a:r>
              <a:rPr lang="en-US" sz="1600">
                <a:solidFill>
                  <a:srgbClr val="1F3864"/>
                </a:solidFill>
                <a:latin typeface="Verdana"/>
                <a:ea typeface="Verdana"/>
                <a:cs typeface="Verdana"/>
                <a:sym typeface="Verdana"/>
              </a:rPr>
              <a:t>Visit </a:t>
            </a:r>
            <a:r>
              <a:rPr lang="en-US" sz="1600" u="sng">
                <a:solidFill>
                  <a:srgbClr val="1F3864"/>
                </a:solidFill>
                <a:latin typeface="Verdana"/>
                <a:ea typeface="Verdana"/>
                <a:cs typeface="Verdana"/>
                <a:sym typeface="Verdana"/>
                <a:hlinkClick r:id="rId5">
                  <a:extLst>
                    <a:ext uri="{A12FA001-AC4F-418D-AE19-62706E023703}">
                      <ahyp:hlinkClr xmlns:ahyp="http://schemas.microsoft.com/office/drawing/2018/hyperlinkcolor" val="tx"/>
                    </a:ext>
                  </a:extLst>
                </a:hlinkClick>
              </a:rPr>
              <a:t>EarthquakeCountry.org/step5</a:t>
            </a:r>
            <a:r>
              <a:rPr lang="en-US" sz="1600">
                <a:solidFill>
                  <a:srgbClr val="1F3864"/>
                </a:solidFill>
                <a:latin typeface="Verdana"/>
                <a:ea typeface="Verdana"/>
                <a:cs typeface="Verdana"/>
                <a:sym typeface="Verdana"/>
              </a:rPr>
              <a:t> for self-protective guidance for various situations, and for why Drop, Cover, and Hold On is recommended.</a:t>
            </a:r>
            <a:endParaRPr sz="1600">
              <a:solidFill>
                <a:srgbClr val="1F3864"/>
              </a:solidFill>
              <a:latin typeface="Verdana"/>
              <a:ea typeface="Verdana"/>
              <a:cs typeface="Verdana"/>
              <a:sym typeface="Verdan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4"/>
          <p:cNvSpPr txBox="1">
            <a:spLocks noGrp="1"/>
          </p:cNvSpPr>
          <p:nvPr>
            <p:ph type="title"/>
          </p:nvPr>
        </p:nvSpPr>
        <p:spPr>
          <a:xfrm>
            <a:off x="0" y="18255"/>
            <a:ext cx="12192000" cy="963659"/>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entury Gothic"/>
              <a:buNone/>
            </a:pPr>
            <a:r>
              <a:rPr lang="en-US" b="1">
                <a:latin typeface="Century Gothic"/>
                <a:ea typeface="Century Gothic"/>
                <a:cs typeface="Century Gothic"/>
                <a:sym typeface="Century Gothic"/>
              </a:rPr>
              <a:t>Drill Leader Instructions: Audio Settings</a:t>
            </a:r>
            <a:endParaRPr b="1">
              <a:latin typeface="Century Gothic"/>
              <a:ea typeface="Century Gothic"/>
              <a:cs typeface="Century Gothic"/>
              <a:sym typeface="Century Gothic"/>
            </a:endParaRPr>
          </a:p>
        </p:txBody>
      </p:sp>
      <p:sp>
        <p:nvSpPr>
          <p:cNvPr id="98" name="Google Shape;98;p4"/>
          <p:cNvSpPr txBox="1">
            <a:spLocks noGrp="1"/>
          </p:cNvSpPr>
          <p:nvPr>
            <p:ph type="body" idx="1"/>
          </p:nvPr>
        </p:nvSpPr>
        <p:spPr>
          <a:xfrm>
            <a:off x="195022" y="1253331"/>
            <a:ext cx="6091989" cy="4351338"/>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rgbClr val="1F3864"/>
              </a:buClr>
              <a:buSzPts val="2400"/>
              <a:buFont typeface="Arial"/>
              <a:buChar char="•"/>
            </a:pPr>
            <a:r>
              <a:rPr lang="en-US" sz="2400">
                <a:solidFill>
                  <a:srgbClr val="1F3864"/>
                </a:solidFill>
                <a:latin typeface="Verdana"/>
                <a:ea typeface="Verdana"/>
                <a:cs typeface="Verdana"/>
                <a:sym typeface="Verdana"/>
              </a:rPr>
              <a:t>This PowerPoint includes a video and an audio recording of the ShakeOut “Drill Broadcast” narration.</a:t>
            </a:r>
            <a:br>
              <a:rPr lang="en-US" sz="2400">
                <a:solidFill>
                  <a:srgbClr val="1F3864"/>
                </a:solidFill>
                <a:latin typeface="Verdana"/>
                <a:ea typeface="Verdana"/>
                <a:cs typeface="Verdana"/>
                <a:sym typeface="Verdana"/>
              </a:rPr>
            </a:br>
            <a:endParaRPr sz="2400">
              <a:solidFill>
                <a:srgbClr val="1F3864"/>
              </a:solidFill>
              <a:latin typeface="Verdana"/>
              <a:ea typeface="Verdana"/>
              <a:cs typeface="Verdana"/>
              <a:sym typeface="Verdana"/>
            </a:endParaRPr>
          </a:p>
          <a:p>
            <a:pPr marL="342900" lvl="0" indent="-342900" algn="l" rtl="0">
              <a:lnSpc>
                <a:spcPct val="90000"/>
              </a:lnSpc>
              <a:spcBef>
                <a:spcPts val="1000"/>
              </a:spcBef>
              <a:spcAft>
                <a:spcPts val="0"/>
              </a:spcAft>
              <a:buClr>
                <a:srgbClr val="1F3864"/>
              </a:buClr>
              <a:buSzPts val="2400"/>
              <a:buFont typeface="Arial"/>
              <a:buChar char="•"/>
            </a:pPr>
            <a:r>
              <a:rPr lang="en-US" sz="2400">
                <a:solidFill>
                  <a:srgbClr val="1F3864"/>
                </a:solidFill>
                <a:latin typeface="Verdana"/>
                <a:ea typeface="Verdana"/>
                <a:cs typeface="Verdana"/>
                <a:sym typeface="Verdana"/>
              </a:rPr>
              <a:t>For distance learning, when you share the slides, you may need to set the option to “share computer sound” (this depends on your video conferencing service).  </a:t>
            </a:r>
            <a:endParaRPr/>
          </a:p>
          <a:p>
            <a:pPr marL="342900" lvl="0" indent="-190500" algn="l" rtl="0">
              <a:lnSpc>
                <a:spcPct val="90000"/>
              </a:lnSpc>
              <a:spcBef>
                <a:spcPts val="1000"/>
              </a:spcBef>
              <a:spcAft>
                <a:spcPts val="0"/>
              </a:spcAft>
              <a:buClr>
                <a:schemeClr val="dk1"/>
              </a:buClr>
              <a:buSzPts val="2400"/>
              <a:buFont typeface="Arial"/>
              <a:buNone/>
            </a:pPr>
            <a:endParaRPr sz="2400">
              <a:solidFill>
                <a:srgbClr val="1F3864"/>
              </a:solidFill>
              <a:latin typeface="Verdana"/>
              <a:ea typeface="Verdana"/>
              <a:cs typeface="Verdana"/>
              <a:sym typeface="Verdana"/>
            </a:endParaRPr>
          </a:p>
          <a:p>
            <a:pPr marL="342900" lvl="0" indent="-342900" algn="l" rtl="0">
              <a:lnSpc>
                <a:spcPct val="90000"/>
              </a:lnSpc>
              <a:spcBef>
                <a:spcPts val="1000"/>
              </a:spcBef>
              <a:spcAft>
                <a:spcPts val="0"/>
              </a:spcAft>
              <a:buClr>
                <a:srgbClr val="1F3864"/>
              </a:buClr>
              <a:buSzPts val="2400"/>
              <a:buFont typeface="Arial"/>
              <a:buChar char="•"/>
            </a:pPr>
            <a:r>
              <a:rPr lang="en-US" sz="2400">
                <a:solidFill>
                  <a:srgbClr val="1F3864"/>
                </a:solidFill>
                <a:latin typeface="Verdana"/>
                <a:ea typeface="Verdana"/>
                <a:cs typeface="Verdana"/>
                <a:sym typeface="Verdana"/>
              </a:rPr>
              <a:t>You should practice this in advance</a:t>
            </a:r>
            <a:endParaRPr/>
          </a:p>
        </p:txBody>
      </p:sp>
      <p:sp>
        <p:nvSpPr>
          <p:cNvPr id="99" name="Google Shape;99;p4"/>
          <p:cNvSpPr txBox="1"/>
          <p:nvPr/>
        </p:nvSpPr>
        <p:spPr>
          <a:xfrm>
            <a:off x="6479517" y="4953323"/>
            <a:ext cx="5402426" cy="1015596"/>
          </a:xfrm>
          <a:prstGeom prst="rect">
            <a:avLst/>
          </a:prstGeom>
          <a:noFill/>
          <a:ln>
            <a:noFill/>
          </a:ln>
        </p:spPr>
        <p:txBody>
          <a:bodyPr spcFirstLastPara="1" wrap="square" lIns="91350" tIns="45675" rIns="91350" bIns="45675"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1F3864"/>
                </a:solidFill>
                <a:latin typeface="Verdana"/>
                <a:ea typeface="Verdana"/>
                <a:cs typeface="Verdana"/>
                <a:sym typeface="Verdana"/>
              </a:rPr>
              <a:t>Settings for Zoom to share computer sound; other services may have similar settings.</a:t>
            </a:r>
            <a:endParaRPr sz="1400" b="0" i="0" u="none" strike="noStrike" cap="none">
              <a:solidFill>
                <a:srgbClr val="000000"/>
              </a:solidFill>
              <a:latin typeface="Arial"/>
              <a:ea typeface="Arial"/>
              <a:cs typeface="Arial"/>
              <a:sym typeface="Arial"/>
            </a:endParaRPr>
          </a:p>
        </p:txBody>
      </p:sp>
      <p:grpSp>
        <p:nvGrpSpPr>
          <p:cNvPr id="100" name="Google Shape;100;p4" descr="Screenshot of Zoom screen sharing menu. Option titled &quot;Share computer sound&quot; is circled in bold blue"/>
          <p:cNvGrpSpPr/>
          <p:nvPr/>
        </p:nvGrpSpPr>
        <p:grpSpPr>
          <a:xfrm>
            <a:off x="6233674" y="1396879"/>
            <a:ext cx="5648269" cy="3365720"/>
            <a:chOff x="6749280" y="906477"/>
            <a:chExt cx="4248936" cy="2531878"/>
          </a:xfrm>
        </p:grpSpPr>
        <p:pic>
          <p:nvPicPr>
            <p:cNvPr id="101" name="Google Shape;101;p4"/>
            <p:cNvPicPr preferRelativeResize="0"/>
            <p:nvPr/>
          </p:nvPicPr>
          <p:blipFill rotWithShape="1">
            <a:blip r:embed="rId3">
              <a:alphaModFix/>
            </a:blip>
            <a:srcRect/>
            <a:stretch/>
          </p:blipFill>
          <p:spPr>
            <a:xfrm>
              <a:off x="6934216" y="906477"/>
              <a:ext cx="4064000" cy="2336800"/>
            </a:xfrm>
            <a:prstGeom prst="rect">
              <a:avLst/>
            </a:prstGeom>
            <a:noFill/>
            <a:ln>
              <a:noFill/>
            </a:ln>
          </p:spPr>
        </p:pic>
        <p:sp>
          <p:nvSpPr>
            <p:cNvPr id="102" name="Google Shape;102;p4"/>
            <p:cNvSpPr/>
            <p:nvPr/>
          </p:nvSpPr>
          <p:spPr>
            <a:xfrm>
              <a:off x="6749280" y="2866863"/>
              <a:ext cx="1641927" cy="571492"/>
            </a:xfrm>
            <a:prstGeom prst="donut">
              <a:avLst>
                <a:gd name="adj" fmla="val 25000"/>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600"/>
                <a:buFont typeface="Calibri"/>
                <a:buNone/>
              </a:pPr>
              <a:endParaRPr sz="3600" b="0" i="0" u="none" strike="noStrike" cap="none">
                <a:solidFill>
                  <a:schemeClr val="dk1"/>
                </a:solidFill>
                <a:latin typeface="Arial"/>
                <a:ea typeface="Arial"/>
                <a:cs typeface="Arial"/>
                <a:sym typeface="Arial"/>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08" name="Google Shape;108;p5" descr="ShakeOut black and white logo"/>
          <p:cNvPicPr preferRelativeResize="0"/>
          <p:nvPr/>
        </p:nvPicPr>
        <p:blipFill rotWithShape="1">
          <a:blip r:embed="rId3">
            <a:alphaModFix/>
          </a:blip>
          <a:srcRect/>
          <a:stretch/>
        </p:blipFill>
        <p:spPr>
          <a:xfrm>
            <a:off x="1454115" y="0"/>
            <a:ext cx="3339408" cy="3339408"/>
          </a:xfrm>
          <a:prstGeom prst="rect">
            <a:avLst/>
          </a:prstGeom>
          <a:noFill/>
          <a:ln>
            <a:noFill/>
          </a:ln>
        </p:spPr>
      </p:pic>
      <p:sp>
        <p:nvSpPr>
          <p:cNvPr id="109" name="Google Shape;109;p5"/>
          <p:cNvSpPr txBox="1"/>
          <p:nvPr/>
        </p:nvSpPr>
        <p:spPr>
          <a:xfrm>
            <a:off x="891809" y="2916076"/>
            <a:ext cx="4770410" cy="1577891"/>
          </a:xfrm>
          <a:prstGeom prst="rect">
            <a:avLst/>
          </a:prstGeom>
          <a:noFill/>
          <a:ln>
            <a:noFill/>
          </a:ln>
        </p:spPr>
        <p:txBody>
          <a:bodyPr spcFirstLastPara="1" wrap="square" lIns="91300" tIns="45650" rIns="91300" bIns="45650"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rgbClr val="191300"/>
                </a:solidFill>
                <a:latin typeface="Century Gothic"/>
                <a:ea typeface="Century Gothic"/>
                <a:cs typeface="Century Gothic"/>
                <a:sym typeface="Century Gothic"/>
              </a:rPr>
              <a:t>Great ShakeOut</a:t>
            </a:r>
            <a:br>
              <a:rPr lang="en-US" sz="4400" b="0" i="0" u="none" strike="noStrike" cap="none">
                <a:solidFill>
                  <a:srgbClr val="191300"/>
                </a:solidFill>
                <a:latin typeface="Century Gothic"/>
                <a:ea typeface="Century Gothic"/>
                <a:cs typeface="Century Gothic"/>
                <a:sym typeface="Century Gothic"/>
              </a:rPr>
            </a:br>
            <a:r>
              <a:rPr lang="en-US" sz="4400" b="0" i="0" u="none" strike="noStrike" cap="none">
                <a:solidFill>
                  <a:srgbClr val="191300"/>
                </a:solidFill>
                <a:latin typeface="Century Gothic"/>
                <a:ea typeface="Century Gothic"/>
                <a:cs typeface="Century Gothic"/>
                <a:sym typeface="Century Gothic"/>
              </a:rPr>
              <a:t>Earthquake Drills</a:t>
            </a:r>
            <a:endParaRPr sz="1800" b="0" i="0" u="none" strike="noStrike" cap="none">
              <a:solidFill>
                <a:srgbClr val="191300"/>
              </a:solidFill>
              <a:latin typeface="Century Gothic"/>
              <a:ea typeface="Century Gothic"/>
              <a:cs typeface="Century Gothic"/>
              <a:sym typeface="Century Gothic"/>
            </a:endParaRPr>
          </a:p>
        </p:txBody>
      </p:sp>
      <p:pic>
        <p:nvPicPr>
          <p:cNvPr id="110" name="Google Shape;110;p5" descr="Person taking shelter under a table by holding on to the table leg and covering the back of their neck."/>
          <p:cNvPicPr preferRelativeResize="0"/>
          <p:nvPr/>
        </p:nvPicPr>
        <p:blipFill rotWithShape="1">
          <a:blip r:embed="rId4">
            <a:alphaModFix/>
          </a:blip>
          <a:srcRect/>
          <a:stretch/>
        </p:blipFill>
        <p:spPr>
          <a:xfrm>
            <a:off x="6789676" y="569333"/>
            <a:ext cx="2083633" cy="1612899"/>
          </a:xfrm>
          <a:prstGeom prst="rect">
            <a:avLst/>
          </a:prstGeom>
          <a:noFill/>
          <a:ln w="12700" cap="flat" cmpd="sng">
            <a:solidFill>
              <a:schemeClr val="lt2"/>
            </a:solidFill>
            <a:prstDash val="solid"/>
            <a:round/>
            <a:headEnd type="none" w="sm" len="sm"/>
            <a:tailEnd type="none" w="sm" len="sm"/>
          </a:ln>
        </p:spPr>
      </p:pic>
      <p:pic>
        <p:nvPicPr>
          <p:cNvPr id="111" name="Google Shape;111;p5" descr="Person crouching on the floor and against an interior wall, covering the back of their neck."/>
          <p:cNvPicPr preferRelativeResize="0"/>
          <p:nvPr/>
        </p:nvPicPr>
        <p:blipFill rotWithShape="1">
          <a:blip r:embed="rId5">
            <a:alphaModFix/>
          </a:blip>
          <a:srcRect/>
          <a:stretch/>
        </p:blipFill>
        <p:spPr>
          <a:xfrm>
            <a:off x="9068182" y="569334"/>
            <a:ext cx="2082023" cy="1612898"/>
          </a:xfrm>
          <a:prstGeom prst="rect">
            <a:avLst/>
          </a:prstGeom>
          <a:noFill/>
          <a:ln w="12700" cap="flat" cmpd="sng">
            <a:solidFill>
              <a:schemeClr val="lt2"/>
            </a:solidFill>
            <a:prstDash val="solid"/>
            <a:round/>
            <a:headEnd type="none" w="sm" len="sm"/>
            <a:tailEnd type="none" w="sm" len="sm"/>
          </a:ln>
        </p:spPr>
      </p:pic>
      <p:pic>
        <p:nvPicPr>
          <p:cNvPr id="112" name="Google Shape;112;p5" descr="Two young people covering the back of their necks with their hands taking shelter under a table and holding on to its legs."/>
          <p:cNvPicPr preferRelativeResize="0"/>
          <p:nvPr/>
        </p:nvPicPr>
        <p:blipFill rotWithShape="1">
          <a:blip r:embed="rId6">
            <a:alphaModFix/>
          </a:blip>
          <a:srcRect/>
          <a:stretch/>
        </p:blipFill>
        <p:spPr>
          <a:xfrm>
            <a:off x="6792828" y="2375301"/>
            <a:ext cx="2059710" cy="1612900"/>
          </a:xfrm>
          <a:prstGeom prst="rect">
            <a:avLst/>
          </a:prstGeom>
          <a:noFill/>
          <a:ln w="12700" cap="flat" cmpd="sng">
            <a:solidFill>
              <a:schemeClr val="lt2"/>
            </a:solidFill>
            <a:prstDash val="solid"/>
            <a:round/>
            <a:headEnd type="none" w="sm" len="sm"/>
            <a:tailEnd type="none" w="sm" len="sm"/>
          </a:ln>
        </p:spPr>
      </p:pic>
      <p:pic>
        <p:nvPicPr>
          <p:cNvPr id="113" name="Google Shape;113;p5" descr="A person covering the back of their neck with their hand, taking shelter under a table and holding on to its legs."/>
          <p:cNvPicPr preferRelativeResize="0"/>
          <p:nvPr/>
        </p:nvPicPr>
        <p:blipFill rotWithShape="1">
          <a:blip r:embed="rId7">
            <a:alphaModFix/>
          </a:blip>
          <a:srcRect/>
          <a:stretch/>
        </p:blipFill>
        <p:spPr>
          <a:xfrm>
            <a:off x="9079338" y="2375301"/>
            <a:ext cx="2059710" cy="1612900"/>
          </a:xfrm>
          <a:prstGeom prst="rect">
            <a:avLst/>
          </a:prstGeom>
          <a:noFill/>
          <a:ln w="12700" cap="flat" cmpd="sng">
            <a:solidFill>
              <a:schemeClr val="lt2"/>
            </a:solidFill>
            <a:prstDash val="solid"/>
            <a:round/>
            <a:headEnd type="none" w="sm" len="sm"/>
            <a:tailEnd type="none" w="sm" len="sm"/>
          </a:ln>
        </p:spPr>
      </p:pic>
      <p:pic>
        <p:nvPicPr>
          <p:cNvPr id="114" name="Google Shape;114;p5" descr="A person in a motorized wheelchair parked next to an interior wall and using a notebook to cover and protect their head."/>
          <p:cNvPicPr preferRelativeResize="0"/>
          <p:nvPr/>
        </p:nvPicPr>
        <p:blipFill rotWithShape="1">
          <a:blip r:embed="rId8">
            <a:alphaModFix/>
          </a:blip>
          <a:srcRect/>
          <a:stretch/>
        </p:blipFill>
        <p:spPr>
          <a:xfrm>
            <a:off x="6792828" y="4181270"/>
            <a:ext cx="2059709" cy="1606369"/>
          </a:xfrm>
          <a:prstGeom prst="rect">
            <a:avLst/>
          </a:prstGeom>
          <a:noFill/>
          <a:ln w="9525" cap="flat" cmpd="sng">
            <a:solidFill>
              <a:schemeClr val="lt2"/>
            </a:solidFill>
            <a:prstDash val="solid"/>
            <a:round/>
            <a:headEnd type="none" w="sm" len="sm"/>
            <a:tailEnd type="none" w="sm" len="sm"/>
          </a:ln>
        </p:spPr>
      </p:pic>
      <p:pic>
        <p:nvPicPr>
          <p:cNvPr id="115" name="Google Shape;115;p5" descr="4 people bent over between rows of chairs, and holding onto the legs of the chairs. They have their hands covering the backs of their necks."/>
          <p:cNvPicPr preferRelativeResize="0"/>
          <p:nvPr/>
        </p:nvPicPr>
        <p:blipFill rotWithShape="1">
          <a:blip r:embed="rId9">
            <a:alphaModFix/>
          </a:blip>
          <a:srcRect/>
          <a:stretch/>
        </p:blipFill>
        <p:spPr>
          <a:xfrm>
            <a:off x="9083173" y="4174740"/>
            <a:ext cx="2068642" cy="1627851"/>
          </a:xfrm>
          <a:prstGeom prst="rect">
            <a:avLst/>
          </a:prstGeom>
          <a:noFill/>
          <a:ln w="9525" cap="flat" cmpd="sng">
            <a:solidFill>
              <a:schemeClr val="lt2"/>
            </a:solidFill>
            <a:prstDash val="solid"/>
            <a:round/>
            <a:headEnd type="none" w="sm" len="sm"/>
            <a:tailEnd type="none" w="sm" len="sm"/>
          </a:ln>
        </p:spPr>
      </p:pic>
      <p:pic>
        <p:nvPicPr>
          <p:cNvPr id="116" name="Google Shape;116;p5" descr="DROP, COVER, HOLD ON Graphic. A person dropping on the floor, covering the back of their neck and taking shelter under a table."/>
          <p:cNvPicPr preferRelativeResize="0"/>
          <p:nvPr/>
        </p:nvPicPr>
        <p:blipFill rotWithShape="1">
          <a:blip r:embed="rId10">
            <a:alphaModFix/>
          </a:blip>
          <a:srcRect/>
          <a:stretch/>
        </p:blipFill>
        <p:spPr>
          <a:xfrm>
            <a:off x="1326126" y="4816997"/>
            <a:ext cx="4073047" cy="133702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6"/>
          <p:cNvSpPr txBox="1">
            <a:spLocks noGrp="1"/>
          </p:cNvSpPr>
          <p:nvPr>
            <p:ph type="title"/>
          </p:nvPr>
        </p:nvSpPr>
        <p:spPr>
          <a:xfrm>
            <a:off x="0" y="0"/>
            <a:ext cx="12192000" cy="102990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entury Gothic"/>
              <a:buNone/>
            </a:pPr>
            <a:r>
              <a:rPr lang="en-US" sz="4400" b="1">
                <a:latin typeface="Century Gothic"/>
                <a:ea typeface="Century Gothic"/>
                <a:cs typeface="Century Gothic"/>
                <a:sym typeface="Century Gothic"/>
              </a:rPr>
              <a:t>Earthquake Experience</a:t>
            </a:r>
            <a:endParaRPr>
              <a:latin typeface="Century Gothic"/>
              <a:ea typeface="Century Gothic"/>
              <a:cs typeface="Century Gothic"/>
              <a:sym typeface="Century Gothic"/>
            </a:endParaRPr>
          </a:p>
        </p:txBody>
      </p:sp>
      <p:sp>
        <p:nvSpPr>
          <p:cNvPr id="123" name="Google Shape;123;p6"/>
          <p:cNvSpPr txBox="1"/>
          <p:nvPr/>
        </p:nvSpPr>
        <p:spPr>
          <a:xfrm>
            <a:off x="814538" y="1309036"/>
            <a:ext cx="10563000" cy="4894800"/>
          </a:xfrm>
          <a:prstGeom prst="rect">
            <a:avLst/>
          </a:prstGeom>
          <a:noFill/>
          <a:ln>
            <a:noFill/>
          </a:ln>
        </p:spPr>
        <p:txBody>
          <a:bodyPr spcFirstLastPara="1" wrap="square" lIns="91425" tIns="45700" rIns="91425" bIns="45700" anchor="t" anchorCtr="0">
            <a:spAutoFit/>
          </a:bodyPr>
          <a:lstStyle/>
          <a:p>
            <a:pPr marL="214308" marR="0" lvl="0" indent="-214308" algn="l" rtl="0">
              <a:lnSpc>
                <a:spcPct val="100000"/>
              </a:lnSpc>
              <a:spcBef>
                <a:spcPts val="0"/>
              </a:spcBef>
              <a:spcAft>
                <a:spcPts val="0"/>
              </a:spcAft>
              <a:buClr>
                <a:schemeClr val="dk1"/>
              </a:buClr>
              <a:buSzPts val="2800"/>
              <a:buFont typeface="Arial"/>
              <a:buChar char="•"/>
            </a:pPr>
            <a:r>
              <a:rPr lang="en-US" sz="2800" b="0" i="0" u="none" strike="noStrike" cap="none" dirty="0">
                <a:solidFill>
                  <a:schemeClr val="dk1"/>
                </a:solidFill>
                <a:latin typeface="Verdana"/>
                <a:ea typeface="Verdana"/>
                <a:cs typeface="Verdana"/>
                <a:sym typeface="Verdana"/>
              </a:rPr>
              <a:t>Have you felt an earthquake? </a:t>
            </a:r>
            <a:r>
              <a:rPr lang="en-US" sz="2800" dirty="0">
                <a:solidFill>
                  <a:schemeClr val="dk1"/>
                </a:solidFill>
                <a:latin typeface="Verdana"/>
                <a:ea typeface="Verdana"/>
                <a:cs typeface="Verdana"/>
                <a:sym typeface="Verdana"/>
              </a:rPr>
              <a:t>W</a:t>
            </a:r>
            <a:r>
              <a:rPr lang="en-US" sz="2800" b="0" i="0" u="none" strike="noStrike" cap="none" dirty="0">
                <a:solidFill>
                  <a:schemeClr val="dk1"/>
                </a:solidFill>
                <a:latin typeface="Verdana"/>
                <a:ea typeface="Verdana"/>
                <a:cs typeface="Verdana"/>
                <a:sym typeface="Verdana"/>
              </a:rPr>
              <a:t>hat was it like?</a:t>
            </a:r>
            <a:endParaRPr sz="1400" b="0" i="0" u="none" strike="noStrike" cap="none" dirty="0">
              <a:solidFill>
                <a:schemeClr val="dk1"/>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2800"/>
              <a:buFont typeface="Arial"/>
              <a:buNone/>
            </a:pPr>
            <a:endParaRPr sz="2800" b="0" i="0" u="none" strike="noStrike" cap="none" dirty="0">
              <a:solidFill>
                <a:schemeClr val="dk1"/>
              </a:solidFill>
              <a:latin typeface="Verdana"/>
              <a:ea typeface="Verdana"/>
              <a:cs typeface="Verdana"/>
              <a:sym typeface="Verdana"/>
            </a:endParaRPr>
          </a:p>
          <a:p>
            <a:pPr marL="214308" marR="0" lvl="0" indent="-214308" algn="l" rtl="0">
              <a:lnSpc>
                <a:spcPct val="100000"/>
              </a:lnSpc>
              <a:spcBef>
                <a:spcPts val="1200"/>
              </a:spcBef>
              <a:spcAft>
                <a:spcPts val="0"/>
              </a:spcAft>
              <a:buClr>
                <a:schemeClr val="dk1"/>
              </a:buClr>
              <a:buSzPts val="2800"/>
              <a:buFont typeface="Arial"/>
              <a:buChar char="•"/>
            </a:pPr>
            <a:r>
              <a:rPr lang="en-US" sz="2800" b="0" i="0" u="none" strike="noStrike" cap="none" dirty="0">
                <a:solidFill>
                  <a:schemeClr val="dk1"/>
                </a:solidFill>
                <a:latin typeface="Verdana"/>
                <a:ea typeface="Verdana"/>
                <a:cs typeface="Verdana"/>
                <a:sym typeface="Verdana"/>
              </a:rPr>
              <a:t>What do we do at school during earthquake drills?</a:t>
            </a:r>
            <a:endParaRPr sz="1400" b="0" i="0" u="none" strike="noStrike" cap="none" dirty="0">
              <a:solidFill>
                <a:schemeClr val="dk1"/>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2800"/>
              <a:buFont typeface="Arial"/>
              <a:buNone/>
            </a:pPr>
            <a:endParaRPr sz="2800" b="0" i="0" u="none" strike="noStrike" cap="none" dirty="0">
              <a:solidFill>
                <a:schemeClr val="dk1"/>
              </a:solidFill>
              <a:latin typeface="Verdana"/>
              <a:ea typeface="Verdana"/>
              <a:cs typeface="Verdana"/>
              <a:sym typeface="Verdana"/>
            </a:endParaRPr>
          </a:p>
          <a:p>
            <a:pPr marL="214308" marR="0" lvl="0" indent="-214308" algn="l" rtl="0">
              <a:lnSpc>
                <a:spcPct val="100000"/>
              </a:lnSpc>
              <a:spcBef>
                <a:spcPts val="1200"/>
              </a:spcBef>
              <a:spcAft>
                <a:spcPts val="0"/>
              </a:spcAft>
              <a:buClr>
                <a:schemeClr val="dk1"/>
              </a:buClr>
              <a:buSzPts val="2800"/>
              <a:buFont typeface="Arial"/>
              <a:buChar char="•"/>
            </a:pPr>
            <a:r>
              <a:rPr lang="en-US" sz="2800" b="0" i="0" u="none" strike="noStrike" cap="none" dirty="0">
                <a:solidFill>
                  <a:schemeClr val="dk1"/>
                </a:solidFill>
                <a:latin typeface="Verdana"/>
                <a:ea typeface="Verdana"/>
                <a:cs typeface="Verdana"/>
                <a:sym typeface="Verdana"/>
              </a:rPr>
              <a:t>Why is practicing for earthquakes and other emergencies important?</a:t>
            </a:r>
            <a:endParaRPr sz="1400" b="0" i="0" u="none" strike="noStrike" cap="none" dirty="0">
              <a:solidFill>
                <a:schemeClr val="dk1"/>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2800"/>
              <a:buFont typeface="Arial"/>
              <a:buNone/>
            </a:pPr>
            <a:endParaRPr sz="2800" b="0" i="0" u="none" strike="noStrike" cap="none" dirty="0">
              <a:solidFill>
                <a:schemeClr val="dk1"/>
              </a:solidFill>
              <a:latin typeface="Verdana"/>
              <a:ea typeface="Verdana"/>
              <a:cs typeface="Verdana"/>
              <a:sym typeface="Verdana"/>
            </a:endParaRPr>
          </a:p>
          <a:p>
            <a:pPr marL="214308" marR="0" lvl="0" indent="-214308" algn="l" rtl="0">
              <a:lnSpc>
                <a:spcPct val="100000"/>
              </a:lnSpc>
              <a:spcBef>
                <a:spcPts val="1200"/>
              </a:spcBef>
              <a:spcAft>
                <a:spcPts val="0"/>
              </a:spcAft>
              <a:buClr>
                <a:schemeClr val="dk1"/>
              </a:buClr>
              <a:buSzPts val="2800"/>
              <a:buFont typeface="Arial"/>
              <a:buChar char="•"/>
            </a:pPr>
            <a:r>
              <a:rPr lang="en-US" sz="2800" b="0" i="0" u="none" strike="noStrike" cap="none" dirty="0">
                <a:solidFill>
                  <a:schemeClr val="dk1"/>
                </a:solidFill>
                <a:latin typeface="Verdana"/>
                <a:ea typeface="Verdana"/>
                <a:cs typeface="Verdana"/>
                <a:sym typeface="Verdana"/>
              </a:rPr>
              <a:t>What can we do before earthquakes to be prepared?</a:t>
            </a:r>
            <a:endParaRPr sz="1400" b="0" i="0" u="none" strike="noStrike" cap="none" dirty="0">
              <a:solidFill>
                <a:schemeClr val="dk1"/>
              </a:solidFill>
              <a:latin typeface="Arial"/>
              <a:ea typeface="Arial"/>
              <a:cs typeface="Arial"/>
              <a:sym typeface="Arial"/>
            </a:endParaRPr>
          </a:p>
          <a:p>
            <a:pPr marL="214308" marR="0" lvl="0" indent="-100006" algn="l" rtl="0">
              <a:lnSpc>
                <a:spcPct val="100000"/>
              </a:lnSpc>
              <a:spcBef>
                <a:spcPts val="1200"/>
              </a:spcBef>
              <a:spcAft>
                <a:spcPts val="0"/>
              </a:spcAft>
              <a:buClr>
                <a:schemeClr val="dk1"/>
              </a:buClr>
              <a:buSzPts val="1800"/>
              <a:buFont typeface="Arial"/>
              <a:buNone/>
            </a:pPr>
            <a:endParaRPr sz="1800" b="0" i="0" u="none" strike="noStrike" cap="none" dirty="0">
              <a:solidFill>
                <a:schemeClr val="dk1"/>
              </a:solidFill>
              <a:latin typeface="Verdana"/>
              <a:ea typeface="Verdana"/>
              <a:cs typeface="Verdana"/>
              <a:sym typeface="Verdan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8"/>
          <p:cNvSpPr txBox="1">
            <a:spLocks noGrp="1"/>
          </p:cNvSpPr>
          <p:nvPr>
            <p:ph type="title"/>
          </p:nvPr>
        </p:nvSpPr>
        <p:spPr>
          <a:xfrm>
            <a:off x="0" y="0"/>
            <a:ext cx="12192000" cy="102990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entury Gothic"/>
              <a:buNone/>
            </a:pPr>
            <a:r>
              <a:rPr lang="en-US" sz="4400" b="1">
                <a:latin typeface="Century Gothic"/>
                <a:ea typeface="Century Gothic"/>
                <a:cs typeface="Century Gothic"/>
                <a:sym typeface="Century Gothic"/>
              </a:rPr>
              <a:t>Global Earthquakes</a:t>
            </a:r>
            <a:endParaRPr>
              <a:latin typeface="Century Gothic"/>
              <a:ea typeface="Century Gothic"/>
              <a:cs typeface="Century Gothic"/>
              <a:sym typeface="Century Gothic"/>
            </a:endParaRPr>
          </a:p>
        </p:txBody>
      </p:sp>
      <p:grpSp>
        <p:nvGrpSpPr>
          <p:cNvPr id="130" name="Google Shape;130;p28" descr="A map of the world showing many years of earthquake locations as black dots, which outline the shape of the many plates of the earth's crust"/>
          <p:cNvGrpSpPr/>
          <p:nvPr/>
        </p:nvGrpSpPr>
        <p:grpSpPr>
          <a:xfrm>
            <a:off x="1781667" y="935634"/>
            <a:ext cx="8865776" cy="5828097"/>
            <a:chOff x="-76580" y="900114"/>
            <a:chExt cx="8537277" cy="5957886"/>
          </a:xfrm>
        </p:grpSpPr>
        <p:pic>
          <p:nvPicPr>
            <p:cNvPr id="131" name="Google Shape;131;p28" descr="world_seimicity_map.jpg"/>
            <p:cNvPicPr preferRelativeResize="0"/>
            <p:nvPr/>
          </p:nvPicPr>
          <p:blipFill rotWithShape="1">
            <a:blip r:embed="rId3">
              <a:alphaModFix/>
            </a:blip>
            <a:srcRect/>
            <a:stretch/>
          </p:blipFill>
          <p:spPr>
            <a:xfrm>
              <a:off x="4572000" y="900114"/>
              <a:ext cx="3888697" cy="5957886"/>
            </a:xfrm>
            <a:prstGeom prst="rect">
              <a:avLst/>
            </a:prstGeom>
            <a:noFill/>
            <a:ln>
              <a:noFill/>
            </a:ln>
          </p:spPr>
        </p:pic>
        <p:pic>
          <p:nvPicPr>
            <p:cNvPr id="132" name="Google Shape;132;p28" descr="world_seimicity_map.jpg"/>
            <p:cNvPicPr preferRelativeResize="0"/>
            <p:nvPr/>
          </p:nvPicPr>
          <p:blipFill rotWithShape="1">
            <a:blip r:embed="rId4">
              <a:alphaModFix/>
            </a:blip>
            <a:srcRect/>
            <a:stretch/>
          </p:blipFill>
          <p:spPr>
            <a:xfrm>
              <a:off x="-76580" y="900114"/>
              <a:ext cx="4724779" cy="5957886"/>
            </a:xfrm>
            <a:prstGeom prst="rect">
              <a:avLst/>
            </a:prstGeom>
            <a:noFill/>
            <a:ln>
              <a:noFill/>
            </a:ln>
          </p:spPr>
        </p:pic>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9"/>
          <p:cNvSpPr txBox="1">
            <a:spLocks noGrp="1"/>
          </p:cNvSpPr>
          <p:nvPr>
            <p:ph type="title"/>
          </p:nvPr>
        </p:nvSpPr>
        <p:spPr>
          <a:xfrm>
            <a:off x="0" y="0"/>
            <a:ext cx="12192000" cy="102990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entury Gothic"/>
              <a:buNone/>
            </a:pPr>
            <a:r>
              <a:rPr lang="en-US" sz="4400" b="1">
                <a:latin typeface="Century Gothic"/>
                <a:ea typeface="Century Gothic"/>
                <a:cs typeface="Century Gothic"/>
                <a:sym typeface="Century Gothic"/>
              </a:rPr>
              <a:t>U.S. Earthquake Shaking Hazards</a:t>
            </a:r>
            <a:endParaRPr>
              <a:latin typeface="Century Gothic"/>
              <a:ea typeface="Century Gothic"/>
              <a:cs typeface="Century Gothic"/>
              <a:sym typeface="Century Gothic"/>
            </a:endParaRPr>
          </a:p>
        </p:txBody>
      </p:sp>
      <p:pic>
        <p:nvPicPr>
          <p:cNvPr id="139" name="Google Shape;139;p29" descr="Map of the USA showing which areas have the highest shaking hazards. Areas along the west coast, central USA, parts of Alaska and parts of Hawaii are in bright pink, indicating the highest hazard."/>
          <p:cNvPicPr preferRelativeResize="0"/>
          <p:nvPr/>
        </p:nvPicPr>
        <p:blipFill rotWithShape="1">
          <a:blip r:embed="rId3">
            <a:alphaModFix/>
          </a:blip>
          <a:srcRect/>
          <a:stretch/>
        </p:blipFill>
        <p:spPr>
          <a:xfrm>
            <a:off x="1648184" y="927579"/>
            <a:ext cx="8895632" cy="593042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7"/>
          <p:cNvSpPr txBox="1">
            <a:spLocks noGrp="1"/>
          </p:cNvSpPr>
          <p:nvPr>
            <p:ph type="title"/>
          </p:nvPr>
        </p:nvSpPr>
        <p:spPr>
          <a:xfrm>
            <a:off x="0" y="0"/>
            <a:ext cx="12192000" cy="1077219"/>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entury Gothic"/>
              <a:buNone/>
            </a:pPr>
            <a:r>
              <a:rPr lang="en-US" sz="4400" b="1">
                <a:latin typeface="Century Gothic"/>
                <a:ea typeface="Century Gothic"/>
                <a:cs typeface="Century Gothic"/>
                <a:sym typeface="Century Gothic"/>
              </a:rPr>
              <a:t>Great ShakeOut Earthquake Drill</a:t>
            </a:r>
            <a:endParaRPr>
              <a:latin typeface="Century Gothic"/>
              <a:ea typeface="Century Gothic"/>
              <a:cs typeface="Century Gothic"/>
              <a:sym typeface="Century Gothic"/>
            </a:endParaRPr>
          </a:p>
        </p:txBody>
      </p:sp>
      <p:sp>
        <p:nvSpPr>
          <p:cNvPr id="146" name="Google Shape;146;p7"/>
          <p:cNvSpPr txBox="1">
            <a:spLocks noGrp="1"/>
          </p:cNvSpPr>
          <p:nvPr>
            <p:ph type="body" idx="1"/>
          </p:nvPr>
        </p:nvSpPr>
        <p:spPr>
          <a:xfrm>
            <a:off x="6246795" y="1671806"/>
            <a:ext cx="5877827" cy="2734385"/>
          </a:xfrm>
          <a:prstGeom prst="rect">
            <a:avLst/>
          </a:prstGeom>
          <a:noFill/>
          <a:ln>
            <a:noFill/>
          </a:ln>
        </p:spPr>
        <p:txBody>
          <a:bodyPr spcFirstLastPara="1" wrap="square" lIns="91425" tIns="45700" rIns="91425" bIns="45700" anchor="t" anchorCtr="0">
            <a:normAutofit/>
          </a:bodyPr>
          <a:lstStyle/>
          <a:p>
            <a:pPr marL="0" lvl="0" indent="4763" algn="ctr" rtl="0">
              <a:lnSpc>
                <a:spcPct val="90000"/>
              </a:lnSpc>
              <a:spcBef>
                <a:spcPts val="0"/>
              </a:spcBef>
              <a:spcAft>
                <a:spcPts val="0"/>
              </a:spcAft>
              <a:buClr>
                <a:schemeClr val="dk1"/>
              </a:buClr>
              <a:buSzPts val="2000"/>
              <a:buFont typeface="Verdana"/>
              <a:buNone/>
            </a:pPr>
            <a:r>
              <a:rPr lang="en-US" sz="2000" dirty="0">
                <a:latin typeface="Verdana"/>
                <a:ea typeface="Verdana"/>
                <a:cs typeface="Verdana"/>
                <a:sym typeface="Verdana"/>
              </a:rPr>
              <a:t>Earthquakes may happen </a:t>
            </a:r>
            <a:br>
              <a:rPr lang="en-US" sz="2000" dirty="0">
                <a:latin typeface="Verdana"/>
                <a:ea typeface="Verdana"/>
                <a:cs typeface="Verdana"/>
                <a:sym typeface="Verdana"/>
              </a:rPr>
            </a:br>
            <a:r>
              <a:rPr lang="en-US" sz="2000" dirty="0">
                <a:latin typeface="Verdana"/>
                <a:ea typeface="Verdana"/>
                <a:cs typeface="Verdana"/>
                <a:sym typeface="Verdana"/>
              </a:rPr>
              <a:t>anytime and almost anywhere.</a:t>
            </a:r>
            <a:endParaRPr dirty="0"/>
          </a:p>
          <a:p>
            <a:pPr marL="0" lvl="0" indent="4763" algn="ctr" rtl="0">
              <a:lnSpc>
                <a:spcPct val="90000"/>
              </a:lnSpc>
              <a:spcBef>
                <a:spcPts val="1000"/>
              </a:spcBef>
              <a:spcAft>
                <a:spcPts val="0"/>
              </a:spcAft>
              <a:buClr>
                <a:schemeClr val="dk1"/>
              </a:buClr>
              <a:buSzPts val="2000"/>
              <a:buFont typeface="Verdana"/>
              <a:buNone/>
            </a:pPr>
            <a:br>
              <a:rPr lang="en-US" sz="2000" dirty="0">
                <a:latin typeface="Verdana"/>
                <a:ea typeface="Verdana"/>
                <a:cs typeface="Verdana"/>
                <a:sym typeface="Verdana"/>
              </a:rPr>
            </a:br>
            <a:r>
              <a:rPr lang="en-US" sz="2000" dirty="0">
                <a:latin typeface="Verdana"/>
                <a:ea typeface="Verdana"/>
                <a:cs typeface="Verdana"/>
                <a:sym typeface="Verdana"/>
              </a:rPr>
              <a:t>Most injuries caused by earthquakes</a:t>
            </a:r>
            <a:br>
              <a:rPr lang="en-US" sz="2000" dirty="0">
                <a:latin typeface="Verdana"/>
                <a:ea typeface="Verdana"/>
                <a:cs typeface="Verdana"/>
                <a:sym typeface="Verdana"/>
              </a:rPr>
            </a:br>
            <a:r>
              <a:rPr lang="en-US" sz="2000" dirty="0">
                <a:latin typeface="Verdana"/>
                <a:ea typeface="Verdana"/>
                <a:cs typeface="Verdana"/>
                <a:sym typeface="Verdana"/>
              </a:rPr>
              <a:t>are from falling or flying objects. </a:t>
            </a:r>
            <a:endParaRPr dirty="0"/>
          </a:p>
          <a:p>
            <a:pPr marL="0" lvl="0" indent="4763" algn="ctr" rtl="0">
              <a:lnSpc>
                <a:spcPct val="90000"/>
              </a:lnSpc>
              <a:spcBef>
                <a:spcPts val="1000"/>
              </a:spcBef>
              <a:spcAft>
                <a:spcPts val="0"/>
              </a:spcAft>
              <a:buClr>
                <a:schemeClr val="dk1"/>
              </a:buClr>
              <a:buSzPts val="2000"/>
              <a:buFont typeface="Calibri"/>
              <a:buNone/>
            </a:pPr>
            <a:endParaRPr sz="2000" dirty="0">
              <a:latin typeface="Verdana"/>
              <a:ea typeface="Verdana"/>
              <a:cs typeface="Verdana"/>
              <a:sym typeface="Verdana"/>
            </a:endParaRPr>
          </a:p>
          <a:p>
            <a:pPr marL="0" lvl="0" indent="4763" algn="ctr" rtl="0">
              <a:lnSpc>
                <a:spcPct val="90000"/>
              </a:lnSpc>
              <a:spcBef>
                <a:spcPts val="1000"/>
              </a:spcBef>
              <a:spcAft>
                <a:spcPts val="0"/>
              </a:spcAft>
              <a:buClr>
                <a:schemeClr val="dk1"/>
              </a:buClr>
              <a:buSzPts val="2000"/>
              <a:buFont typeface="Verdana"/>
              <a:buNone/>
            </a:pPr>
            <a:r>
              <a:rPr lang="en-US" sz="2000" dirty="0">
                <a:latin typeface="Verdana"/>
                <a:ea typeface="Verdana"/>
                <a:cs typeface="Verdana"/>
                <a:sym typeface="Verdana"/>
              </a:rPr>
              <a:t>It is important to practice how to be safe!</a:t>
            </a:r>
            <a:endParaRPr dirty="0"/>
          </a:p>
          <a:p>
            <a:pPr marL="0" lvl="0" indent="0" algn="l" rtl="0">
              <a:lnSpc>
                <a:spcPct val="90000"/>
              </a:lnSpc>
              <a:spcBef>
                <a:spcPts val="1000"/>
              </a:spcBef>
              <a:spcAft>
                <a:spcPts val="0"/>
              </a:spcAft>
              <a:buClr>
                <a:schemeClr val="dk1"/>
              </a:buClr>
              <a:buSzPts val="2800"/>
              <a:buNone/>
            </a:pPr>
            <a:endParaRPr dirty="0"/>
          </a:p>
        </p:txBody>
      </p:sp>
      <p:sp>
        <p:nvSpPr>
          <p:cNvPr id="147" name="Google Shape;147;p7"/>
          <p:cNvSpPr txBox="1"/>
          <p:nvPr/>
        </p:nvSpPr>
        <p:spPr>
          <a:xfrm>
            <a:off x="468975" y="5012125"/>
            <a:ext cx="5819400" cy="76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chemeClr val="dk1"/>
                </a:solidFill>
                <a:latin typeface="Verdana"/>
                <a:ea typeface="Verdana"/>
                <a:cs typeface="Verdana"/>
                <a:sym typeface="Verdana"/>
              </a:rPr>
              <a:t>Today we are joining millions of people </a:t>
            </a:r>
            <a:endParaRPr sz="12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chemeClr val="dk1"/>
                </a:solidFill>
                <a:latin typeface="Verdana"/>
                <a:ea typeface="Verdana"/>
                <a:cs typeface="Verdana"/>
                <a:sym typeface="Verdana"/>
              </a:rPr>
              <a:t>who are practicing earthquake safety!</a:t>
            </a:r>
            <a:endParaRPr sz="2200" b="0" i="1" u="none" strike="noStrike" cap="none">
              <a:solidFill>
                <a:schemeClr val="dk1"/>
              </a:solidFill>
              <a:latin typeface="Verdana"/>
              <a:ea typeface="Verdana"/>
              <a:cs typeface="Verdana"/>
              <a:sym typeface="Verdana"/>
            </a:endParaRPr>
          </a:p>
        </p:txBody>
      </p:sp>
      <p:pic>
        <p:nvPicPr>
          <p:cNvPr id="148" name="Google Shape;148;p7" descr="ShakeOut black and white logo"/>
          <p:cNvPicPr preferRelativeResize="0"/>
          <p:nvPr/>
        </p:nvPicPr>
        <p:blipFill rotWithShape="1">
          <a:blip r:embed="rId3">
            <a:alphaModFix/>
          </a:blip>
          <a:srcRect/>
          <a:stretch/>
        </p:blipFill>
        <p:spPr>
          <a:xfrm>
            <a:off x="7370301" y="3886554"/>
            <a:ext cx="3178987" cy="3082137"/>
          </a:xfrm>
          <a:prstGeom prst="rect">
            <a:avLst/>
          </a:prstGeom>
          <a:noFill/>
          <a:ln>
            <a:noFill/>
          </a:ln>
        </p:spPr>
      </p:pic>
      <p:pic>
        <p:nvPicPr>
          <p:cNvPr id="149" name="Google Shape;149;p7" descr="A person in a locked wheelchair is covering their head with a book or binder. Another person is taking shelter under a table while covering the back of their neck and holding on to the leg. They are both protecting themselves from a flying object."/>
          <p:cNvPicPr preferRelativeResize="0"/>
          <p:nvPr/>
        </p:nvPicPr>
        <p:blipFill rotWithShape="1">
          <a:blip r:embed="rId4">
            <a:alphaModFix/>
          </a:blip>
          <a:srcRect/>
          <a:stretch/>
        </p:blipFill>
        <p:spPr>
          <a:xfrm>
            <a:off x="947942" y="1394457"/>
            <a:ext cx="4737100" cy="33147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30"/>
          <p:cNvSpPr txBox="1">
            <a:spLocks noGrp="1"/>
          </p:cNvSpPr>
          <p:nvPr>
            <p:ph type="title"/>
          </p:nvPr>
        </p:nvSpPr>
        <p:spPr>
          <a:xfrm>
            <a:off x="0" y="1"/>
            <a:ext cx="12192000" cy="1185697"/>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entury Gothic"/>
              <a:buNone/>
            </a:pPr>
            <a:r>
              <a:rPr lang="en-US" sz="4400" b="1">
                <a:latin typeface="Century Gothic"/>
                <a:ea typeface="Century Gothic"/>
                <a:cs typeface="Century Gothic"/>
                <a:sym typeface="Century Gothic"/>
              </a:rPr>
              <a:t>When Should You Protect Yourself?</a:t>
            </a:r>
            <a:endParaRPr>
              <a:latin typeface="Century Gothic"/>
              <a:ea typeface="Century Gothic"/>
              <a:cs typeface="Century Gothic"/>
              <a:sym typeface="Century Gothic"/>
            </a:endParaRPr>
          </a:p>
        </p:txBody>
      </p:sp>
      <p:sp>
        <p:nvSpPr>
          <p:cNvPr id="156" name="Google Shape;156;p30"/>
          <p:cNvSpPr txBox="1"/>
          <p:nvPr/>
        </p:nvSpPr>
        <p:spPr>
          <a:xfrm>
            <a:off x="318880" y="1449591"/>
            <a:ext cx="3623735" cy="2308258"/>
          </a:xfrm>
          <a:prstGeom prst="rect">
            <a:avLst/>
          </a:prstGeom>
          <a:noFill/>
          <a:ln>
            <a:noFill/>
          </a:ln>
        </p:spPr>
        <p:txBody>
          <a:bodyPr spcFirstLastPara="1" wrap="square" lIns="91350" tIns="45675" rIns="91350" bIns="45675"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rgbClr val="1F3864"/>
                </a:solidFill>
                <a:latin typeface="Verdana"/>
                <a:ea typeface="Verdana"/>
                <a:cs typeface="Verdana"/>
                <a:sym typeface="Verdana"/>
              </a:rPr>
              <a:t>When </a:t>
            </a:r>
            <a:br>
              <a:rPr lang="en-US" sz="3600" b="1" i="0" u="none" strike="noStrike" cap="none">
                <a:solidFill>
                  <a:srgbClr val="1F3864"/>
                </a:solidFill>
                <a:latin typeface="Verdana"/>
                <a:ea typeface="Verdana"/>
                <a:cs typeface="Verdana"/>
                <a:sym typeface="Verdana"/>
              </a:rPr>
            </a:br>
            <a:r>
              <a:rPr lang="en-US" sz="3600" b="1" i="0" u="none" strike="noStrike" cap="none">
                <a:solidFill>
                  <a:srgbClr val="1F3864"/>
                </a:solidFill>
                <a:latin typeface="Verdana"/>
                <a:ea typeface="Verdana"/>
                <a:cs typeface="Verdana"/>
                <a:sym typeface="Verdana"/>
              </a:rPr>
              <a:t>You Feel Earthquake Shaking</a:t>
            </a:r>
            <a:endParaRPr sz="1400" b="0" i="0" u="none" strike="noStrike" cap="none">
              <a:solidFill>
                <a:srgbClr val="000000"/>
              </a:solidFill>
              <a:latin typeface="Arial"/>
              <a:ea typeface="Arial"/>
              <a:cs typeface="Arial"/>
              <a:sym typeface="Arial"/>
            </a:endParaRPr>
          </a:p>
        </p:txBody>
      </p:sp>
      <p:sp>
        <p:nvSpPr>
          <p:cNvPr id="157" name="Google Shape;157;p30"/>
          <p:cNvSpPr txBox="1"/>
          <p:nvPr/>
        </p:nvSpPr>
        <p:spPr>
          <a:xfrm>
            <a:off x="4213548" y="1449591"/>
            <a:ext cx="3623700" cy="5223000"/>
          </a:xfrm>
          <a:prstGeom prst="rect">
            <a:avLst/>
          </a:prstGeom>
          <a:noFill/>
          <a:ln>
            <a:noFill/>
          </a:ln>
        </p:spPr>
        <p:txBody>
          <a:bodyPr spcFirstLastPara="1" wrap="square" lIns="91350" tIns="45675" rIns="91350" bIns="45675"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rgbClr val="1F3864"/>
                </a:solidFill>
                <a:latin typeface="Verdana"/>
                <a:ea typeface="Verdana"/>
                <a:cs typeface="Verdana"/>
                <a:sym typeface="Verdana"/>
              </a:rPr>
              <a:t>When </a:t>
            </a:r>
            <a:br>
              <a:rPr lang="en-US" sz="3600" b="1" i="0" u="none" strike="noStrike" cap="none">
                <a:solidFill>
                  <a:srgbClr val="1F3864"/>
                </a:solidFill>
                <a:latin typeface="Verdana"/>
                <a:ea typeface="Verdana"/>
                <a:cs typeface="Verdana"/>
                <a:sym typeface="Verdana"/>
              </a:rPr>
            </a:br>
            <a:r>
              <a:rPr lang="en-US" sz="3600" b="1" i="0" u="none" strike="noStrike" cap="none">
                <a:solidFill>
                  <a:srgbClr val="1F3864"/>
                </a:solidFill>
                <a:latin typeface="Verdana"/>
                <a:ea typeface="Verdana"/>
                <a:cs typeface="Verdana"/>
                <a:sym typeface="Verdana"/>
              </a:rPr>
              <a:t>You Get an Earthquake Alert</a:t>
            </a:r>
            <a:br>
              <a:rPr lang="en-US" sz="3600" b="1" i="0" u="none" strike="noStrike" cap="none">
                <a:solidFill>
                  <a:schemeClr val="lt2"/>
                </a:solidFill>
                <a:latin typeface="Calibri"/>
                <a:ea typeface="Calibri"/>
                <a:cs typeface="Calibri"/>
                <a:sym typeface="Calibri"/>
              </a:rPr>
            </a:br>
            <a:endParaRPr sz="3600" b="1" i="0" u="none" strike="noStrike" cap="none">
              <a:solidFill>
                <a:schemeClr val="lt2"/>
              </a:solidFill>
              <a:latin typeface="Calibri"/>
              <a:ea typeface="Calibri"/>
              <a:cs typeface="Calibri"/>
              <a:sym typeface="Calibri"/>
            </a:endParaRPr>
          </a:p>
          <a:p>
            <a:pPr marL="0" marR="0" lvl="0" indent="0" algn="ctr" rtl="0">
              <a:lnSpc>
                <a:spcPct val="100000"/>
              </a:lnSpc>
              <a:spcBef>
                <a:spcPts val="3520"/>
              </a:spcBef>
              <a:spcAft>
                <a:spcPts val="0"/>
              </a:spcAft>
              <a:buClr>
                <a:srgbClr val="000000"/>
              </a:buClr>
              <a:buSzPts val="8800"/>
              <a:buFont typeface="Arial"/>
              <a:buNone/>
            </a:pPr>
            <a:br>
              <a:rPr lang="en-US" sz="8800" b="1" i="0" u="none" strike="noStrike" cap="none">
                <a:solidFill>
                  <a:srgbClr val="1F3864"/>
                </a:solidFill>
                <a:latin typeface="Verdana"/>
                <a:ea typeface="Verdana"/>
                <a:cs typeface="Verdana"/>
                <a:sym typeface="Verdana"/>
              </a:rPr>
            </a:br>
            <a:r>
              <a:rPr lang="en-US" sz="3600" b="0" i="0" u="none" strike="noStrike" cap="none">
                <a:solidFill>
                  <a:srgbClr val="1F3864"/>
                </a:solidFill>
                <a:latin typeface="Verdana"/>
                <a:ea typeface="Verdana"/>
                <a:cs typeface="Verdana"/>
                <a:sym typeface="Verdana"/>
              </a:rPr>
              <a:t>(West Coast)</a:t>
            </a:r>
            <a:endParaRPr sz="4400" b="0" i="0" u="none" strike="noStrike" cap="none">
              <a:solidFill>
                <a:srgbClr val="1F3864"/>
              </a:solidFill>
              <a:latin typeface="Verdana"/>
              <a:ea typeface="Verdana"/>
              <a:cs typeface="Verdana"/>
              <a:sym typeface="Verdana"/>
            </a:endParaRPr>
          </a:p>
        </p:txBody>
      </p:sp>
      <p:sp>
        <p:nvSpPr>
          <p:cNvPr id="158" name="Google Shape;158;p30"/>
          <p:cNvSpPr txBox="1"/>
          <p:nvPr/>
        </p:nvSpPr>
        <p:spPr>
          <a:xfrm>
            <a:off x="8108215" y="1449591"/>
            <a:ext cx="3623735" cy="2308258"/>
          </a:xfrm>
          <a:prstGeom prst="rect">
            <a:avLst/>
          </a:prstGeom>
          <a:noFill/>
          <a:ln>
            <a:noFill/>
          </a:ln>
        </p:spPr>
        <p:txBody>
          <a:bodyPr spcFirstLastPara="1" wrap="square" lIns="91350" tIns="45675" rIns="91350" bIns="45675"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rgbClr val="1F3864"/>
                </a:solidFill>
                <a:latin typeface="Verdana"/>
                <a:ea typeface="Verdana"/>
                <a:cs typeface="Verdana"/>
                <a:sym typeface="Verdana"/>
              </a:rPr>
              <a:t>When </a:t>
            </a:r>
            <a:br>
              <a:rPr lang="en-US" sz="3600" b="1" i="0" u="none" strike="noStrike" cap="none">
                <a:solidFill>
                  <a:srgbClr val="1F3864"/>
                </a:solidFill>
                <a:latin typeface="Verdana"/>
                <a:ea typeface="Verdana"/>
                <a:cs typeface="Verdana"/>
                <a:sym typeface="Verdana"/>
              </a:rPr>
            </a:br>
            <a:r>
              <a:rPr lang="en-US" sz="3600" b="1" i="0" u="none" strike="noStrike" cap="none">
                <a:solidFill>
                  <a:srgbClr val="1F3864"/>
                </a:solidFill>
                <a:latin typeface="Verdana"/>
                <a:ea typeface="Verdana"/>
                <a:cs typeface="Verdana"/>
                <a:sym typeface="Verdana"/>
              </a:rPr>
              <a:t>You Do an Earthquake Drill</a:t>
            </a:r>
            <a:endParaRPr sz="1400" b="0" i="0" u="none" strike="noStrike" cap="none">
              <a:solidFill>
                <a:srgbClr val="000000"/>
              </a:solidFill>
              <a:latin typeface="Arial"/>
              <a:ea typeface="Arial"/>
              <a:cs typeface="Arial"/>
              <a:sym typeface="Arial"/>
            </a:endParaRPr>
          </a:p>
        </p:txBody>
      </p:sp>
      <p:pic>
        <p:nvPicPr>
          <p:cNvPr id="159" name="Google Shape;159;p30" descr="Black seismic waves over a white background"/>
          <p:cNvPicPr preferRelativeResize="0"/>
          <p:nvPr/>
        </p:nvPicPr>
        <p:blipFill rotWithShape="1">
          <a:blip r:embed="rId3">
            <a:alphaModFix/>
          </a:blip>
          <a:srcRect l="17629" r="16851"/>
          <a:stretch/>
        </p:blipFill>
        <p:spPr>
          <a:xfrm>
            <a:off x="1258933" y="4186541"/>
            <a:ext cx="1757569" cy="1687217"/>
          </a:xfrm>
          <a:prstGeom prst="rect">
            <a:avLst/>
          </a:prstGeom>
          <a:noFill/>
          <a:ln>
            <a:noFill/>
          </a:ln>
        </p:spPr>
      </p:pic>
      <p:pic>
        <p:nvPicPr>
          <p:cNvPr id="160" name="Google Shape;160;p30" descr="A graphic of a hand holding a phone showing an emergency alert against a yellow background"/>
          <p:cNvPicPr preferRelativeResize="0"/>
          <p:nvPr/>
        </p:nvPicPr>
        <p:blipFill rotWithShape="1">
          <a:blip r:embed="rId4">
            <a:alphaModFix/>
          </a:blip>
          <a:srcRect l="19922" t="6902" r="19037" b="15250"/>
          <a:stretch/>
        </p:blipFill>
        <p:spPr>
          <a:xfrm>
            <a:off x="5285506" y="3953383"/>
            <a:ext cx="1620987" cy="1718919"/>
          </a:xfrm>
          <a:prstGeom prst="rect">
            <a:avLst/>
          </a:prstGeom>
          <a:noFill/>
          <a:ln>
            <a:noFill/>
          </a:ln>
        </p:spPr>
      </p:pic>
      <p:pic>
        <p:nvPicPr>
          <p:cNvPr id="161" name="Google Shape;161;p30"/>
          <p:cNvPicPr preferRelativeResize="0"/>
          <p:nvPr/>
        </p:nvPicPr>
        <p:blipFill>
          <a:blip r:embed="rId5">
            <a:alphaModFix/>
          </a:blip>
          <a:stretch>
            <a:fillRect/>
          </a:stretch>
        </p:blipFill>
        <p:spPr>
          <a:xfrm>
            <a:off x="8568648" y="3757849"/>
            <a:ext cx="2795350" cy="279535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TotalTime>
  <Words>1630</Words>
  <Application>Microsoft Macintosh PowerPoint</Application>
  <PresentationFormat>Widescreen</PresentationFormat>
  <Paragraphs>150</Paragraphs>
  <Slides>17</Slides>
  <Notes>17</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Century Gothic</vt:lpstr>
      <vt:lpstr>Calibri</vt:lpstr>
      <vt:lpstr>Verdana</vt:lpstr>
      <vt:lpstr>Arial</vt:lpstr>
      <vt:lpstr>Office Theme</vt:lpstr>
      <vt:lpstr>Great ShakeOut Earthquake Drills</vt:lpstr>
      <vt:lpstr>Drill Leader Instructions: Content and Resources</vt:lpstr>
      <vt:lpstr>Drill Leader Instructions: Audio Settings</vt:lpstr>
      <vt:lpstr>PowerPoint Presentation</vt:lpstr>
      <vt:lpstr>Earthquake Experience</vt:lpstr>
      <vt:lpstr>Global Earthquakes</vt:lpstr>
      <vt:lpstr>U.S. Earthquake Shaking Hazards</vt:lpstr>
      <vt:lpstr>Great ShakeOut Earthquake Drill</vt:lpstr>
      <vt:lpstr>When Should You Protect Yourself?</vt:lpstr>
      <vt:lpstr>If a Table or Desk is Nearby</vt:lpstr>
      <vt:lpstr>If There is Nothing to Get Under</vt:lpstr>
      <vt:lpstr>Adapt for Your Situation</vt:lpstr>
      <vt:lpstr>Drill Instructions</vt:lpstr>
      <vt:lpstr>Time to ShakeOut!</vt:lpstr>
      <vt:lpstr>Time to ShakeOut!</vt:lpstr>
      <vt:lpstr>Time to ShakeOut!</vt:lpstr>
      <vt:lpstr>Discussion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Great ShakeOut Earthquake Drills</dc:title>
  <dc:creator>Jason Ballmann</dc:creator>
  <cp:lastModifiedBy>Mark L. Benthien</cp:lastModifiedBy>
  <cp:revision>4</cp:revision>
  <dcterms:created xsi:type="dcterms:W3CDTF">2023-07-24T18:45:31Z</dcterms:created>
  <dcterms:modified xsi:type="dcterms:W3CDTF">2023-10-17T19:43:55Z</dcterms:modified>
</cp:coreProperties>
</file>