
<file path=[Content_Types].xml><?xml version="1.0" encoding="utf-8"?>
<Types xmlns="http://schemas.openxmlformats.org/package/2006/content-types">
  <Default Extension="fntdata" ContentType="application/x-fontdata"/>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4" r:id="rId9"/>
    <p:sldId id="265" r:id="rId10"/>
    <p:sldId id="266" r:id="rId11"/>
    <p:sldId id="271" r:id="rId12"/>
    <p:sldId id="268" r:id="rId13"/>
    <p:sldId id="269" r:id="rId14"/>
    <p:sldId id="270" r:id="rId15"/>
  </p:sldIdLst>
  <p:sldSz cx="12192000" cy="6858000"/>
  <p:notesSz cx="6858000" cy="9144000"/>
  <p:embeddedFontLst>
    <p:embeddedFont>
      <p:font typeface="Calibri" panose="020F0502020204030204" pitchFamily="34" charset="0"/>
      <p:regular r:id="rId17"/>
      <p:bold r:id="rId18"/>
      <p:italic r:id="rId19"/>
      <p:boldItalic r:id="rId20"/>
    </p:embeddedFont>
    <p:embeddedFont>
      <p:font typeface="Century Gothic" panose="020B0502020202020204" pitchFamily="34" charset="0"/>
      <p:regular r:id="rId21"/>
      <p:bold r:id="rId22"/>
      <p:italic r:id="rId23"/>
      <p:boldItalic r:id="rId24"/>
    </p:embeddedFont>
    <p:embeddedFont>
      <p:font typeface="Verdana" panose="020B0604030504040204" pitchFamily="34"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0" roundtripDataSignature="AMtx7mjxnvKmIwttCxvROXZZRtlQVvIYu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75"/>
    <p:restoredTop sz="82109"/>
  </p:normalViewPr>
  <p:slideViewPr>
    <p:cSldViewPr snapToGrid="0">
      <p:cViewPr varScale="1">
        <p:scale>
          <a:sx n="99" d="100"/>
          <a:sy n="99" d="100"/>
        </p:scale>
        <p:origin x="173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customschemas.google.com/relationships/presentationmetadata" Target="meta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Drill leader:  </a:t>
            </a:r>
            <a:r>
              <a:rPr lang="en-US" sz="1200">
                <a:solidFill>
                  <a:srgbClr val="424242"/>
                </a:solidFill>
                <a:latin typeface="Arial"/>
                <a:ea typeface="Arial"/>
                <a:cs typeface="Arial"/>
                <a:sym typeface="Arial"/>
              </a:rPr>
              <a:t>The reason to remove wired headphones is so that computers or tablets are not pulled down when students drop to the floor.</a:t>
            </a:r>
            <a:endParaRPr/>
          </a:p>
          <a:p>
            <a:pPr marL="0" lvl="0" indent="0" algn="l" rtl="0">
              <a:spcBef>
                <a:spcPts val="0"/>
              </a:spcBef>
              <a:spcAft>
                <a:spcPts val="0"/>
              </a:spcAft>
              <a:buNone/>
            </a:pPr>
            <a:endParaRPr/>
          </a:p>
        </p:txBody>
      </p:sp>
      <p:sp>
        <p:nvSpPr>
          <p:cNvPr id="182" name="Google Shape;18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Images courtesy of The Hero in You Foundation</a:t>
            </a:r>
            <a:endParaRPr/>
          </a:p>
        </p:txBody>
      </p:sp>
      <p:sp>
        <p:nvSpPr>
          <p:cNvPr id="169" name="Google Shape;169;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12339783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Drill leader:  </a:t>
            </a:r>
            <a:r>
              <a:rPr lang="en-US" dirty="0"/>
              <a:t>This is a recorded </a:t>
            </a:r>
            <a:r>
              <a:rPr lang="en-US" b="0" u="none" dirty="0"/>
              <a:t>drill narration.</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The next slide has the text of the recording if you want to read it to your students instead of playing this recording.</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If the narration does not play when the speaker is clicked, download or play the narration using this link: </a:t>
            </a:r>
            <a:r>
              <a:rPr lang="en-US" u="sng" dirty="0"/>
              <a:t>https://</a:t>
            </a:r>
            <a:r>
              <a:rPr lang="en-US" u="sng" dirty="0" err="1"/>
              <a:t>www.shakeout.org</a:t>
            </a:r>
            <a:r>
              <a:rPr lang="en-US" u="sng" dirty="0"/>
              <a:t>/downloads/broadcast/universal/ShakeOutDrillBroadcastEnglish_NoSoundEffects.mp3</a:t>
            </a:r>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b="1" dirty="0"/>
              <a:t>Before your drill, choose which version you will use, then delete or hide the slides you don’t need</a:t>
            </a:r>
            <a:endParaRPr b="1" dirty="0"/>
          </a:p>
        </p:txBody>
      </p:sp>
      <p:sp>
        <p:nvSpPr>
          <p:cNvPr id="201" name="Google Shape;201;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Drill leader:  </a:t>
            </a:r>
            <a:r>
              <a:rPr lang="en-US" dirty="0"/>
              <a:t>This is the text of the recording, if you prefer to read it yourself.</a:t>
            </a:r>
          </a:p>
          <a:p>
            <a:pPr marL="0" marR="0" lvl="0" indent="0" algn="l" rtl="0">
              <a:lnSpc>
                <a:spcPct val="100000"/>
              </a:lnSpc>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r>
              <a:rPr lang="en-US" dirty="0"/>
              <a:t>The </a:t>
            </a:r>
            <a:r>
              <a:rPr lang="en-US" dirty="0" err="1"/>
              <a:t>preious</a:t>
            </a:r>
            <a:r>
              <a:rPr lang="en-US" dirty="0"/>
              <a:t> slide has a recording  of this script if you want to play it </a:t>
            </a:r>
            <a:r>
              <a:rPr lang="en-US" dirty="0" err="1"/>
              <a:t>foryour</a:t>
            </a:r>
            <a:r>
              <a:rPr lang="en-US" dirty="0"/>
              <a:t> students instead of reading this text.</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Before your drill, choose which version you will use, then delete or hide the slides you don’t need</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210" name="Google Shape;210;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Drill leader:  </a:t>
            </a:r>
            <a:r>
              <a:rPr lang="en-US" dirty="0"/>
              <a:t>You can choose which questions to ask or delete some depending on available time.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#3 extra question:  </a:t>
            </a:r>
            <a:r>
              <a:rPr lang="en-US" dirty="0">
                <a:solidFill>
                  <a:srgbClr val="463416"/>
                </a:solidFill>
              </a:rPr>
              <a:t>Can these things be moved or secured so they won’t fall?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solidFill>
                  <a:srgbClr val="463416"/>
                </a:solidFill>
              </a:rPr>
              <a:t>Learn more: </a:t>
            </a:r>
            <a:r>
              <a:rPr lang="en-US" b="0" u="sng" dirty="0" err="1">
                <a:solidFill>
                  <a:srgbClr val="0E4782"/>
                </a:solidFill>
              </a:rPr>
              <a:t>Ready.gov</a:t>
            </a:r>
            <a:r>
              <a:rPr lang="en-US" dirty="0">
                <a:solidFill>
                  <a:srgbClr val="463416"/>
                </a:solidFill>
              </a:rPr>
              <a:t> or  </a:t>
            </a:r>
            <a:r>
              <a:rPr lang="en-US" b="0" u="sng" dirty="0">
                <a:solidFill>
                  <a:srgbClr val="0E4782"/>
                </a:solidFill>
              </a:rPr>
              <a:t>EarthquakeCountry.org/sevensteps</a:t>
            </a:r>
            <a:endParaRPr b="0" u="sng" dirty="0"/>
          </a:p>
        </p:txBody>
      </p:sp>
      <p:sp>
        <p:nvSpPr>
          <p:cNvPr id="218" name="Google Shape;218;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 name="Google Shape;9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1"/>
              <a:t>Drill leader:   </a:t>
            </a:r>
            <a:r>
              <a:rPr lang="en-US" sz="1200"/>
              <a:t>These materials are available for free download at </a:t>
            </a:r>
            <a:r>
              <a:rPr lang="en-US" sz="1200" u="sng"/>
              <a:t>RocketRules.org/earthquake</a:t>
            </a:r>
            <a:r>
              <a:rPr lang="en-US" sz="1200" b="0" i="0" u="none"/>
              <a:t>; </a:t>
            </a:r>
            <a:br>
              <a:rPr lang="en-US" sz="1200" b="0" i="0" u="none"/>
            </a:br>
            <a:r>
              <a:rPr lang="en-US" sz="1200" b="0" i="0" u="none"/>
              <a:t>high-quality printed versions of the Story Books are also available for purchase at </a:t>
            </a:r>
            <a:r>
              <a:rPr lang="en-US" sz="1200" b="0" i="0" u="sng"/>
              <a:t>RocketRules.org/books</a:t>
            </a:r>
            <a:r>
              <a:rPr lang="en-US" sz="1200" b="0" i="0" u="none"/>
              <a:t>.</a:t>
            </a:r>
            <a:endParaRPr/>
          </a:p>
        </p:txBody>
      </p:sp>
      <p:sp>
        <p:nvSpPr>
          <p:cNvPr id="101" name="Google Shape;101;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 name="Google Shape;11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is the first slide to show participants</a:t>
            </a:r>
            <a:endParaRPr/>
          </a:p>
        </p:txBody>
      </p:sp>
      <p:sp>
        <p:nvSpPr>
          <p:cNvPr id="125" name="Google Shape;125;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(Optional slide) </a:t>
            </a:r>
            <a:r>
              <a:rPr lang="en-US" b="1"/>
              <a:t>Drill leader:  </a:t>
            </a:r>
            <a:r>
              <a:rPr lang="en-US"/>
              <a:t>Before the drill you can ask these basic questions about earthquake experience and preparedness (or add your own).</a:t>
            </a:r>
            <a:endParaRPr/>
          </a:p>
        </p:txBody>
      </p:sp>
      <p:sp>
        <p:nvSpPr>
          <p:cNvPr id="139" name="Google Shape;13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Drill leader:  </a:t>
            </a:r>
            <a:r>
              <a:rPr lang="en-US"/>
              <a:t>Visit </a:t>
            </a:r>
            <a:r>
              <a:rPr lang="en-US" b="0" u="sng"/>
              <a:t>ShakeOut.org </a:t>
            </a:r>
            <a:r>
              <a:rPr lang="en-US"/>
              <a:t>to see the current number of participants in your area, for the entire U.S., and worldwide.</a:t>
            </a:r>
            <a:endParaRPr/>
          </a:p>
        </p:txBody>
      </p:sp>
      <p:sp>
        <p:nvSpPr>
          <p:cNvPr id="146" name="Google Shape;146;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Images courtesy of The Hero in You Foundation</a:t>
            </a:r>
            <a:endParaRPr/>
          </a:p>
        </p:txBody>
      </p:sp>
      <p:sp>
        <p:nvSpPr>
          <p:cNvPr id="169" name="Google Shape;169;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Drill leader:  </a:t>
            </a:r>
            <a:r>
              <a:rPr lang="en-US" b="0" dirty="0"/>
              <a:t>Now play this video which teaches students what to do during the drill.</a:t>
            </a:r>
          </a:p>
          <a:p>
            <a:pPr marL="0" lvl="0" indent="0" algn="l" rtl="0">
              <a:spcBef>
                <a:spcPts val="0"/>
              </a:spcBef>
              <a:spcAft>
                <a:spcPts val="0"/>
              </a:spcAft>
              <a:buNone/>
            </a:pPr>
            <a:endParaRPr lang="en-US" b="0" dirty="0"/>
          </a:p>
          <a:p>
            <a:pPr marL="0" lvl="0" indent="0" algn="l" rtl="0">
              <a:spcBef>
                <a:spcPts val="0"/>
              </a:spcBef>
              <a:spcAft>
                <a:spcPts val="0"/>
              </a:spcAft>
              <a:buNone/>
            </a:pPr>
            <a:r>
              <a:rPr lang="en-US" b="0" dirty="0"/>
              <a:t>If the video doesn’t play within the , download it at https://</a:t>
            </a:r>
            <a:r>
              <a:rPr lang="en-US" b="0" dirty="0" err="1"/>
              <a:t>drive.google.com</a:t>
            </a:r>
            <a:r>
              <a:rPr lang="en-US" b="0" dirty="0"/>
              <a:t>/file/d/1rwxsbZRnPesykvUvQTcuXS6e8JzTwSNc/</a:t>
            </a:r>
            <a:r>
              <a:rPr lang="en-US" b="0" dirty="0" err="1"/>
              <a:t>view?usp</a:t>
            </a:r>
            <a:r>
              <a:rPr lang="en-US" b="0" dirty="0"/>
              <a:t>=sharing</a:t>
            </a:r>
          </a:p>
          <a:p>
            <a:pPr marL="0" lvl="0" indent="0" algn="l" rtl="0">
              <a:spcBef>
                <a:spcPts val="0"/>
              </a:spcBef>
              <a:spcAft>
                <a:spcPts val="0"/>
              </a:spcAft>
              <a:buNone/>
            </a:pPr>
            <a:br>
              <a:rPr lang="en-US" b="0" dirty="0"/>
            </a:br>
            <a:endParaRPr b="0" dirty="0"/>
          </a:p>
          <a:p>
            <a:pPr marL="0" lvl="0" indent="0" algn="l" rtl="0">
              <a:spcBef>
                <a:spcPts val="0"/>
              </a:spcBef>
              <a:spcAft>
                <a:spcPts val="0"/>
              </a:spcAft>
              <a:buNone/>
            </a:pPr>
            <a:r>
              <a:rPr lang="en-US" dirty="0"/>
              <a:t>The full version of this video (5 minutes) is available at </a:t>
            </a:r>
            <a:r>
              <a:rPr lang="en-US" u="sng" dirty="0"/>
              <a:t>RocketRules.org/earthquakes</a:t>
            </a:r>
            <a:r>
              <a:rPr lang="en-US" dirty="0"/>
              <a:t>.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Courtesy The Hero in You Foundation</a:t>
            </a:r>
            <a:endParaRPr dirty="0"/>
          </a:p>
        </p:txBody>
      </p:sp>
      <p:sp>
        <p:nvSpPr>
          <p:cNvPr id="176" name="Google Shape;176;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1"/>
        <p:cNvGrpSpPr/>
        <p:nvPr/>
      </p:nvGrpSpPr>
      <p:grpSpPr>
        <a:xfrm>
          <a:off x="0" y="0"/>
          <a:ext cx="0" cy="0"/>
          <a:chOff x="0" y="0"/>
          <a:chExt cx="0" cy="0"/>
        </a:xfrm>
      </p:grpSpPr>
      <p:sp>
        <p:nvSpPr>
          <p:cNvPr id="22" name="Google Shape;22;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3"/>
        <p:cNvGrpSpPr/>
        <p:nvPr/>
      </p:nvGrpSpPr>
      <p:grpSpPr>
        <a:xfrm>
          <a:off x="0" y="0"/>
          <a:ext cx="0" cy="0"/>
          <a:chOff x="0" y="0"/>
          <a:chExt cx="0" cy="0"/>
        </a:xfrm>
      </p:grpSpPr>
      <p:sp>
        <p:nvSpPr>
          <p:cNvPr id="34" name="Google Shape;34;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
        <p:cNvGrpSpPr/>
        <p:nvPr/>
      </p:nvGrpSpPr>
      <p:grpSpPr>
        <a:xfrm>
          <a:off x="0" y="0"/>
          <a:ext cx="0" cy="0"/>
          <a:chOff x="0" y="0"/>
          <a:chExt cx="0" cy="0"/>
        </a:xfrm>
      </p:grpSpPr>
      <p:sp>
        <p:nvSpPr>
          <p:cNvPr id="40" name="Google Shape;40;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3"/>
        <p:cNvGrpSpPr/>
        <p:nvPr/>
      </p:nvGrpSpPr>
      <p:grpSpPr>
        <a:xfrm>
          <a:off x="0" y="0"/>
          <a:ext cx="0" cy="0"/>
          <a:chOff x="0" y="0"/>
          <a:chExt cx="0" cy="0"/>
        </a:xfrm>
      </p:grpSpPr>
      <p:sp>
        <p:nvSpPr>
          <p:cNvPr id="44" name="Google Shape;44;p2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2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6" name="Google Shape;46;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2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 name="Google Shape;52;p2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2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4" name="Google Shape;54;p2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5"/>
          <p:cNvSpPr>
            <a:spLocks noGrp="1"/>
          </p:cNvSpPr>
          <p:nvPr>
            <p:ph type="pic" idx="2"/>
          </p:nvPr>
        </p:nvSpPr>
        <p:spPr>
          <a:xfrm>
            <a:off x="5183188" y="987425"/>
            <a:ext cx="6172200" cy="4873625"/>
          </a:xfrm>
          <a:prstGeom prst="rect">
            <a:avLst/>
          </a:prstGeom>
          <a:noFill/>
          <a:ln>
            <a:noFill/>
          </a:ln>
        </p:spPr>
      </p:sp>
      <p:sp>
        <p:nvSpPr>
          <p:cNvPr id="68" name="Google Shape;68;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4.jp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8.png"/><Relationship Id="rId5" Type="http://schemas.openxmlformats.org/officeDocument/2006/relationships/image" Target="../media/image2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www.shakeout.org/resource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www.earthquakecountry.org/step5" TargetMode="External"/><Relationship Id="rId4" Type="http://schemas.openxmlformats.org/officeDocument/2006/relationships/hyperlink" Target="http://www.shakeout.org/schools"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2.jp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txBox="1">
            <a:spLocks noGrp="1"/>
          </p:cNvSpPr>
          <p:nvPr>
            <p:ph type="ctrTitle"/>
          </p:nvPr>
        </p:nvSpPr>
        <p:spPr>
          <a:xfrm>
            <a:off x="3795562" y="406400"/>
            <a:ext cx="7494872" cy="23876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6000"/>
              <a:buFont typeface="Century Gothic"/>
              <a:buNone/>
            </a:pPr>
            <a:r>
              <a:rPr lang="en-US" b="1">
                <a:latin typeface="Century Gothic"/>
                <a:ea typeface="Century Gothic"/>
                <a:cs typeface="Century Gothic"/>
                <a:sym typeface="Century Gothic"/>
              </a:rPr>
              <a:t>Great ShakeOut Earthquake Drills</a:t>
            </a:r>
            <a:endParaRPr/>
          </a:p>
        </p:txBody>
      </p:sp>
      <p:sp>
        <p:nvSpPr>
          <p:cNvPr id="89" name="Google Shape;89;p1"/>
          <p:cNvSpPr txBox="1">
            <a:spLocks noGrp="1"/>
          </p:cNvSpPr>
          <p:nvPr>
            <p:ph type="subTitle" idx="1"/>
          </p:nvPr>
        </p:nvSpPr>
        <p:spPr>
          <a:xfrm>
            <a:off x="1445393" y="3104682"/>
            <a:ext cx="9301213" cy="22860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1F3864"/>
              </a:buClr>
              <a:buSzPts val="3600"/>
              <a:buNone/>
            </a:pPr>
            <a:r>
              <a:rPr lang="en-US" sz="4400">
                <a:solidFill>
                  <a:srgbClr val="1F3864"/>
                </a:solidFill>
                <a:latin typeface="Century Gothic"/>
                <a:ea typeface="Century Gothic"/>
                <a:cs typeface="Century Gothic"/>
                <a:sym typeface="Century Gothic"/>
              </a:rPr>
              <a:t>Drill Guidance for </a:t>
            </a:r>
            <a:endParaRPr sz="3200"/>
          </a:p>
          <a:p>
            <a:pPr marL="0" lvl="0" indent="0" algn="ctr" rtl="0">
              <a:lnSpc>
                <a:spcPct val="90000"/>
              </a:lnSpc>
              <a:spcBef>
                <a:spcPts val="1000"/>
              </a:spcBef>
              <a:spcAft>
                <a:spcPts val="0"/>
              </a:spcAft>
              <a:buClr>
                <a:srgbClr val="1F3864"/>
              </a:buClr>
              <a:buSzPts val="4000"/>
              <a:buNone/>
            </a:pPr>
            <a:r>
              <a:rPr lang="en-US" sz="4800" b="1">
                <a:solidFill>
                  <a:srgbClr val="1F3864"/>
                </a:solidFill>
                <a:latin typeface="Century Gothic"/>
                <a:ea typeface="Century Gothic"/>
                <a:cs typeface="Century Gothic"/>
                <a:sym typeface="Century Gothic"/>
              </a:rPr>
              <a:t>Grades K-4 </a:t>
            </a:r>
            <a:br>
              <a:rPr lang="en-US" sz="4800" b="1">
                <a:solidFill>
                  <a:srgbClr val="1F3864"/>
                </a:solidFill>
                <a:latin typeface="Century Gothic"/>
                <a:ea typeface="Century Gothic"/>
                <a:cs typeface="Century Gothic"/>
                <a:sym typeface="Century Gothic"/>
              </a:rPr>
            </a:br>
            <a:endParaRPr sz="3200"/>
          </a:p>
          <a:p>
            <a:pPr marL="0" lvl="0" indent="0" algn="ctr" rtl="0">
              <a:lnSpc>
                <a:spcPct val="90000"/>
              </a:lnSpc>
              <a:spcBef>
                <a:spcPts val="1000"/>
              </a:spcBef>
              <a:spcAft>
                <a:spcPts val="0"/>
              </a:spcAft>
              <a:buClr>
                <a:srgbClr val="1F3864"/>
              </a:buClr>
              <a:buSzPts val="3600"/>
              <a:buNone/>
            </a:pPr>
            <a:r>
              <a:rPr lang="en-US" sz="4400">
                <a:solidFill>
                  <a:srgbClr val="1F3864"/>
                </a:solidFill>
                <a:latin typeface="Century Gothic"/>
                <a:ea typeface="Century Gothic"/>
                <a:cs typeface="Century Gothic"/>
                <a:sym typeface="Century Gothic"/>
              </a:rPr>
              <a:t>(Distance Learning or In-Person)</a:t>
            </a:r>
            <a:endParaRPr sz="3200"/>
          </a:p>
        </p:txBody>
      </p:sp>
      <p:pic>
        <p:nvPicPr>
          <p:cNvPr id="90" name="Google Shape;90;p1" descr="ShakeOut black and white logo"/>
          <p:cNvPicPr preferRelativeResize="0"/>
          <p:nvPr/>
        </p:nvPicPr>
        <p:blipFill rotWithShape="1">
          <a:blip r:embed="rId3">
            <a:alphaModFix/>
          </a:blip>
          <a:srcRect/>
          <a:stretch/>
        </p:blipFill>
        <p:spPr>
          <a:xfrm>
            <a:off x="1667751" y="457200"/>
            <a:ext cx="2286000" cy="2286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11"/>
          <p:cNvSpPr txBox="1">
            <a:spLocks noGrp="1"/>
          </p:cNvSpPr>
          <p:nvPr>
            <p:ph type="title"/>
          </p:nvPr>
        </p:nvSpPr>
        <p:spPr>
          <a:xfrm>
            <a:off x="0" y="1"/>
            <a:ext cx="12192000" cy="97215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entury Gothic"/>
              <a:buNone/>
            </a:pPr>
            <a:r>
              <a:rPr lang="en-US" b="1">
                <a:latin typeface="Century Gothic"/>
                <a:ea typeface="Century Gothic"/>
                <a:cs typeface="Century Gothic"/>
                <a:sym typeface="Century Gothic"/>
              </a:rPr>
              <a:t>Drill Instructions</a:t>
            </a:r>
            <a:endParaRPr/>
          </a:p>
        </p:txBody>
      </p:sp>
      <p:sp>
        <p:nvSpPr>
          <p:cNvPr id="185" name="Google Shape;185;p11"/>
          <p:cNvSpPr/>
          <p:nvPr/>
        </p:nvSpPr>
        <p:spPr>
          <a:xfrm>
            <a:off x="134754" y="1203154"/>
            <a:ext cx="6019305" cy="5170646"/>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200"/>
              <a:buFont typeface="Arial"/>
              <a:buChar char="•"/>
            </a:pPr>
            <a:r>
              <a:rPr lang="en-US" sz="2200" b="0" i="0" u="none" strike="noStrike" cap="none">
                <a:solidFill>
                  <a:schemeClr val="dk1"/>
                </a:solidFill>
                <a:latin typeface="Verdana"/>
                <a:ea typeface="Verdana"/>
                <a:cs typeface="Verdana"/>
                <a:sym typeface="Verdana"/>
              </a:rPr>
              <a:t>Be careful: this is about practicing safety, </a:t>
            </a:r>
            <a:r>
              <a:rPr lang="en-US" sz="2200" b="1" i="0" u="none" strike="noStrike" cap="none">
                <a:solidFill>
                  <a:schemeClr val="dk1"/>
                </a:solidFill>
                <a:latin typeface="Verdana"/>
                <a:ea typeface="Verdana"/>
                <a:cs typeface="Verdana"/>
                <a:sym typeface="Verdana"/>
              </a:rPr>
              <a:t>safely</a:t>
            </a:r>
            <a:r>
              <a:rPr lang="en-US" sz="2200" b="0" i="0" u="none" strike="noStrike" cap="none">
                <a:solidFill>
                  <a:schemeClr val="dk1"/>
                </a:solidFill>
                <a:latin typeface="Verdana"/>
                <a:ea typeface="Verdana"/>
                <a:cs typeface="Verdana"/>
                <a:sym typeface="Verdana"/>
              </a:rPr>
              <a:t> – not about being fast.</a:t>
            </a:r>
            <a:endParaRPr>
              <a:solidFill>
                <a:schemeClr val="dk1"/>
              </a:solidFill>
            </a:endParaRPr>
          </a:p>
          <a:p>
            <a:pPr marL="0" marR="0" lvl="0" indent="0" algn="l" rtl="0">
              <a:spcBef>
                <a:spcPts val="0"/>
              </a:spcBef>
              <a:spcAft>
                <a:spcPts val="0"/>
              </a:spcAft>
              <a:buNone/>
            </a:pPr>
            <a:endParaRPr sz="2200" b="0" i="0" u="none" strike="noStrike" cap="none">
              <a:solidFill>
                <a:schemeClr val="dk1"/>
              </a:solidFill>
              <a:latin typeface="Verdana"/>
              <a:ea typeface="Verdana"/>
              <a:cs typeface="Verdana"/>
              <a:sym typeface="Verdana"/>
            </a:endParaRPr>
          </a:p>
          <a:p>
            <a:pPr marL="342900" marR="0" lvl="0" indent="-342900" algn="l" rtl="0">
              <a:spcBef>
                <a:spcPts val="0"/>
              </a:spcBef>
              <a:spcAft>
                <a:spcPts val="0"/>
              </a:spcAft>
              <a:buClr>
                <a:schemeClr val="dk1"/>
              </a:buClr>
              <a:buSzPts val="2200"/>
              <a:buFont typeface="Arial"/>
              <a:buChar char="•"/>
            </a:pPr>
            <a:r>
              <a:rPr lang="en-US" sz="2200" b="0" i="0" u="none" strike="noStrike" cap="none">
                <a:solidFill>
                  <a:schemeClr val="dk1"/>
                </a:solidFill>
                <a:latin typeface="Verdana"/>
                <a:ea typeface="Verdana"/>
                <a:cs typeface="Verdana"/>
                <a:sym typeface="Verdana"/>
              </a:rPr>
              <a:t>Distance Learning Drills:</a:t>
            </a:r>
            <a:endParaRPr>
              <a:solidFill>
                <a:schemeClr val="dk1"/>
              </a:solidFill>
            </a:endParaRPr>
          </a:p>
          <a:p>
            <a:pPr marL="800100" marR="0" lvl="1" indent="-342900" algn="l" rtl="0">
              <a:spcBef>
                <a:spcPts val="0"/>
              </a:spcBef>
              <a:spcAft>
                <a:spcPts val="0"/>
              </a:spcAft>
              <a:buClr>
                <a:schemeClr val="dk1"/>
              </a:buClr>
              <a:buSzPts val="2200"/>
              <a:buFont typeface="Arial"/>
              <a:buChar char="•"/>
            </a:pPr>
            <a:r>
              <a:rPr lang="en-US" sz="2200" b="0" i="0" u="none" strike="noStrike" cap="none">
                <a:solidFill>
                  <a:schemeClr val="dk1"/>
                </a:solidFill>
                <a:latin typeface="Verdana"/>
                <a:ea typeface="Verdana"/>
                <a:cs typeface="Verdana"/>
                <a:sym typeface="Verdana"/>
              </a:rPr>
              <a:t>Tell your family or others nearby that you will be doing an earthquake drill. Invite them to practice with you.</a:t>
            </a:r>
            <a:endParaRPr>
              <a:solidFill>
                <a:schemeClr val="dk1"/>
              </a:solidFill>
            </a:endParaRPr>
          </a:p>
          <a:p>
            <a:pPr marL="457200" marR="0" lvl="1" indent="0" algn="l" rtl="0">
              <a:spcBef>
                <a:spcPts val="0"/>
              </a:spcBef>
              <a:spcAft>
                <a:spcPts val="0"/>
              </a:spcAft>
              <a:buNone/>
            </a:pPr>
            <a:endParaRPr sz="2200" b="0" i="0" u="none" strike="noStrike" cap="none">
              <a:solidFill>
                <a:schemeClr val="dk1"/>
              </a:solidFill>
              <a:latin typeface="Verdana"/>
              <a:ea typeface="Verdana"/>
              <a:cs typeface="Verdana"/>
              <a:sym typeface="Verdana"/>
            </a:endParaRPr>
          </a:p>
          <a:p>
            <a:pPr marL="800100" marR="0" lvl="1" indent="-342900" algn="l" rtl="0">
              <a:spcBef>
                <a:spcPts val="0"/>
              </a:spcBef>
              <a:spcAft>
                <a:spcPts val="0"/>
              </a:spcAft>
              <a:buClr>
                <a:schemeClr val="dk1"/>
              </a:buClr>
              <a:buSzPts val="2200"/>
              <a:buFont typeface="Arial"/>
              <a:buChar char="•"/>
            </a:pPr>
            <a:r>
              <a:rPr lang="en-US" sz="2200" b="0" i="0" u="none" strike="noStrike" cap="none">
                <a:solidFill>
                  <a:schemeClr val="dk1"/>
                </a:solidFill>
                <a:latin typeface="Verdana"/>
                <a:ea typeface="Verdana"/>
                <a:cs typeface="Verdana"/>
                <a:sym typeface="Verdana"/>
              </a:rPr>
              <a:t>If you are using </a:t>
            </a:r>
            <a:r>
              <a:rPr lang="en-US" sz="2200" b="0" i="0" u="sng" strike="noStrike" cap="none">
                <a:solidFill>
                  <a:schemeClr val="dk1"/>
                </a:solidFill>
                <a:latin typeface="Verdana"/>
                <a:ea typeface="Verdana"/>
                <a:cs typeface="Verdana"/>
                <a:sym typeface="Verdana"/>
              </a:rPr>
              <a:t>wired</a:t>
            </a:r>
            <a:r>
              <a:rPr lang="en-US" sz="2200" b="0" i="0" u="none" strike="noStrike" cap="none">
                <a:solidFill>
                  <a:schemeClr val="dk1"/>
                </a:solidFill>
                <a:latin typeface="Verdana"/>
                <a:ea typeface="Verdana"/>
                <a:cs typeface="Verdana"/>
                <a:sym typeface="Verdana"/>
              </a:rPr>
              <a:t> headphones, remove them now.</a:t>
            </a:r>
            <a:endParaRPr>
              <a:solidFill>
                <a:schemeClr val="dk1"/>
              </a:solidFill>
            </a:endParaRPr>
          </a:p>
          <a:p>
            <a:pPr marL="457200" marR="0" lvl="1" indent="0" algn="l" rtl="0">
              <a:spcBef>
                <a:spcPts val="0"/>
              </a:spcBef>
              <a:spcAft>
                <a:spcPts val="0"/>
              </a:spcAft>
              <a:buNone/>
            </a:pPr>
            <a:endParaRPr sz="2200" b="0" i="0" u="none" strike="noStrike" cap="none">
              <a:solidFill>
                <a:schemeClr val="dk1"/>
              </a:solidFill>
              <a:latin typeface="Verdana"/>
              <a:ea typeface="Verdana"/>
              <a:cs typeface="Verdana"/>
              <a:sym typeface="Verdana"/>
            </a:endParaRPr>
          </a:p>
          <a:p>
            <a:pPr marL="800100" marR="0" lvl="1" indent="-342900" algn="l" rtl="0">
              <a:spcBef>
                <a:spcPts val="0"/>
              </a:spcBef>
              <a:spcAft>
                <a:spcPts val="0"/>
              </a:spcAft>
              <a:buClr>
                <a:schemeClr val="dk1"/>
              </a:buClr>
              <a:buSzPts val="2200"/>
              <a:buFont typeface="Arial"/>
              <a:buChar char="•"/>
            </a:pPr>
            <a:r>
              <a:rPr lang="en-US" sz="2200" b="0" i="0" u="none" strike="noStrike" cap="none">
                <a:solidFill>
                  <a:schemeClr val="dk1"/>
                </a:solidFill>
                <a:latin typeface="Verdana"/>
                <a:ea typeface="Verdana"/>
                <a:cs typeface="Verdana"/>
                <a:sym typeface="Verdana"/>
              </a:rPr>
              <a:t>Make sure you can hear instructions from your computer or tablet speaker.</a:t>
            </a:r>
            <a:endParaRPr>
              <a:solidFill>
                <a:schemeClr val="dk1"/>
              </a:solidFill>
            </a:endParaRPr>
          </a:p>
        </p:txBody>
      </p:sp>
      <p:pic>
        <p:nvPicPr>
          <p:cNvPr id="186" name="Google Shape;186;p11" descr="An adult and a child taking cover under a dining table with one hand covering the back of their neck and the other holding on to the table leg."/>
          <p:cNvPicPr preferRelativeResize="0"/>
          <p:nvPr/>
        </p:nvPicPr>
        <p:blipFill rotWithShape="1">
          <a:blip r:embed="rId3">
            <a:alphaModFix/>
          </a:blip>
          <a:srcRect/>
          <a:stretch/>
        </p:blipFill>
        <p:spPr>
          <a:xfrm>
            <a:off x="6499789" y="1067624"/>
            <a:ext cx="3653844" cy="2091345"/>
          </a:xfrm>
          <a:prstGeom prst="rect">
            <a:avLst/>
          </a:prstGeom>
          <a:noFill/>
          <a:ln>
            <a:noFill/>
          </a:ln>
        </p:spPr>
      </p:pic>
      <p:pic>
        <p:nvPicPr>
          <p:cNvPr id="187" name="Google Shape;187;p11" descr="A person on a reclining chair leaning forward and covering the back of their neck with both hands. Next to them on the floor is another person leaning forward and covering the back of their neck with one hand and holding on to the chair with the other."/>
          <p:cNvPicPr preferRelativeResize="0"/>
          <p:nvPr/>
        </p:nvPicPr>
        <p:blipFill rotWithShape="1">
          <a:blip r:embed="rId4">
            <a:alphaModFix/>
          </a:blip>
          <a:srcRect l="19938" r="13380"/>
          <a:stretch/>
        </p:blipFill>
        <p:spPr>
          <a:xfrm>
            <a:off x="9311708" y="2149867"/>
            <a:ext cx="2303249" cy="1727069"/>
          </a:xfrm>
          <a:prstGeom prst="rect">
            <a:avLst/>
          </a:prstGeom>
          <a:noFill/>
          <a:ln>
            <a:noFill/>
          </a:ln>
        </p:spPr>
      </p:pic>
      <p:pic>
        <p:nvPicPr>
          <p:cNvPr id="188" name="Google Shape;188;p11" descr="A picture of wired earbuds"/>
          <p:cNvPicPr preferRelativeResize="0"/>
          <p:nvPr/>
        </p:nvPicPr>
        <p:blipFill rotWithShape="1">
          <a:blip r:embed="rId5">
            <a:alphaModFix/>
          </a:blip>
          <a:srcRect/>
          <a:stretch/>
        </p:blipFill>
        <p:spPr>
          <a:xfrm>
            <a:off x="6938954" y="4456685"/>
            <a:ext cx="2016890" cy="1510721"/>
          </a:xfrm>
          <a:prstGeom prst="rect">
            <a:avLst/>
          </a:prstGeom>
          <a:noFill/>
          <a:ln>
            <a:noFill/>
          </a:ln>
        </p:spPr>
      </p:pic>
      <p:pic>
        <p:nvPicPr>
          <p:cNvPr id="189" name="Google Shape;189;p11" descr="A picture of wired headphones"/>
          <p:cNvPicPr preferRelativeResize="0"/>
          <p:nvPr/>
        </p:nvPicPr>
        <p:blipFill rotWithShape="1">
          <a:blip r:embed="rId6">
            <a:alphaModFix/>
          </a:blip>
          <a:srcRect/>
          <a:stretch/>
        </p:blipFill>
        <p:spPr>
          <a:xfrm>
            <a:off x="9566541" y="4456685"/>
            <a:ext cx="1540414" cy="1540414"/>
          </a:xfrm>
          <a:prstGeom prst="rect">
            <a:avLst/>
          </a:prstGeom>
          <a:noFill/>
          <a:ln>
            <a:noFill/>
          </a:ln>
        </p:spPr>
      </p:pic>
      <p:sp>
        <p:nvSpPr>
          <p:cNvPr id="190" name="Google Shape;190;p11"/>
          <p:cNvSpPr txBox="1"/>
          <p:nvPr/>
        </p:nvSpPr>
        <p:spPr>
          <a:xfrm>
            <a:off x="6662061" y="6347133"/>
            <a:ext cx="4952896" cy="400043"/>
          </a:xfrm>
          <a:prstGeom prst="rect">
            <a:avLst/>
          </a:prstGeom>
          <a:noFill/>
          <a:ln>
            <a:noFill/>
          </a:ln>
        </p:spPr>
        <p:txBody>
          <a:bodyPr spcFirstLastPara="1" wrap="square" lIns="91350" tIns="45675" rIns="91350" bIns="45675" anchor="t" anchorCtr="0">
            <a:spAutoFit/>
          </a:bodyPr>
          <a:lstStyle/>
          <a:p>
            <a:pPr marL="0" marR="0" lvl="0" indent="0" algn="ctr" rtl="0">
              <a:spcBef>
                <a:spcPts val="0"/>
              </a:spcBef>
              <a:spcAft>
                <a:spcPts val="0"/>
              </a:spcAft>
              <a:buNone/>
            </a:pPr>
            <a:r>
              <a:rPr lang="en-US" sz="2000" b="1" i="0" u="none" strike="noStrike" cap="none">
                <a:solidFill>
                  <a:schemeClr val="dk1"/>
                </a:solidFill>
                <a:latin typeface="Verdana"/>
                <a:ea typeface="Verdana"/>
                <a:cs typeface="Verdana"/>
                <a:sym typeface="Verdana"/>
              </a:rPr>
              <a:t>Disconnect wired headphones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9"/>
          <p:cNvSpPr txBox="1">
            <a:spLocks noGrp="1"/>
          </p:cNvSpPr>
          <p:nvPr>
            <p:ph type="title"/>
          </p:nvPr>
        </p:nvSpPr>
        <p:spPr>
          <a:xfrm>
            <a:off x="0" y="1"/>
            <a:ext cx="12192000" cy="113578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Century Gothic"/>
              <a:buNone/>
            </a:pPr>
            <a:r>
              <a:rPr lang="en-US" sz="4000" b="1" dirty="0">
                <a:latin typeface="Century Gothic"/>
                <a:ea typeface="Century Gothic"/>
                <a:cs typeface="Century Gothic"/>
                <a:sym typeface="Century Gothic"/>
              </a:rPr>
              <a:t>Time to Practice!</a:t>
            </a:r>
            <a:endParaRPr dirty="0"/>
          </a:p>
        </p:txBody>
      </p:sp>
      <p:pic>
        <p:nvPicPr>
          <p:cNvPr id="4" name="Picture 3" descr="A cartoon of a dog&#10;&#10;Description automatically generated">
            <a:extLst>
              <a:ext uri="{FF2B5EF4-FFF2-40B4-BE49-F238E27FC236}">
                <a16:creationId xmlns:a16="http://schemas.microsoft.com/office/drawing/2014/main" id="{25344FD1-AC6F-ECC1-A5A3-9F8F758990C6}"/>
              </a:ext>
            </a:extLst>
          </p:cNvPr>
          <p:cNvPicPr>
            <a:picLocks noChangeAspect="1"/>
          </p:cNvPicPr>
          <p:nvPr/>
        </p:nvPicPr>
        <p:blipFill rotWithShape="1">
          <a:blip r:embed="rId3"/>
          <a:srcRect t="5105" b="20699"/>
          <a:stretch/>
        </p:blipFill>
        <p:spPr>
          <a:xfrm>
            <a:off x="573805" y="1524731"/>
            <a:ext cx="5522195" cy="3165997"/>
          </a:xfrm>
          <a:prstGeom prst="rect">
            <a:avLst/>
          </a:prstGeom>
        </p:spPr>
      </p:pic>
      <p:pic>
        <p:nvPicPr>
          <p:cNvPr id="8" name="Picture 7" descr="A cartoon child in a wheelchair&#10;&#10;Description automatically generated">
            <a:extLst>
              <a:ext uri="{FF2B5EF4-FFF2-40B4-BE49-F238E27FC236}">
                <a16:creationId xmlns:a16="http://schemas.microsoft.com/office/drawing/2014/main" id="{11F98C79-ADCE-E34B-C3FC-0AB0A1611567}"/>
              </a:ext>
            </a:extLst>
          </p:cNvPr>
          <p:cNvPicPr>
            <a:picLocks noChangeAspect="1"/>
          </p:cNvPicPr>
          <p:nvPr/>
        </p:nvPicPr>
        <p:blipFill>
          <a:blip r:embed="rId4"/>
          <a:stretch>
            <a:fillRect/>
          </a:stretch>
        </p:blipFill>
        <p:spPr>
          <a:xfrm>
            <a:off x="6302062" y="2828180"/>
            <a:ext cx="5580517" cy="4678135"/>
          </a:xfrm>
          <a:prstGeom prst="rect">
            <a:avLst/>
          </a:prstGeom>
        </p:spPr>
      </p:pic>
    </p:spTree>
    <p:extLst>
      <p:ext uri="{BB962C8B-B14F-4D97-AF65-F5344CB8AC3E}">
        <p14:creationId xmlns:p14="http://schemas.microsoft.com/office/powerpoint/2010/main" val="4345411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13"/>
          <p:cNvSpPr txBox="1">
            <a:spLocks noGrp="1"/>
          </p:cNvSpPr>
          <p:nvPr>
            <p:ph type="title"/>
          </p:nvPr>
        </p:nvSpPr>
        <p:spPr>
          <a:xfrm>
            <a:off x="0" y="18255"/>
            <a:ext cx="12192000" cy="102127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entury Gothic"/>
              <a:buNone/>
            </a:pPr>
            <a:r>
              <a:rPr lang="en-US" b="1" dirty="0">
                <a:latin typeface="Century Gothic"/>
                <a:ea typeface="Century Gothic"/>
                <a:cs typeface="Century Gothic"/>
                <a:sym typeface="Century Gothic"/>
              </a:rPr>
              <a:t>Time to ShakeOut!</a:t>
            </a:r>
            <a:endParaRPr dirty="0"/>
          </a:p>
        </p:txBody>
      </p:sp>
      <p:sp>
        <p:nvSpPr>
          <p:cNvPr id="204" name="Google Shape;204;p13"/>
          <p:cNvSpPr txBox="1"/>
          <p:nvPr/>
        </p:nvSpPr>
        <p:spPr>
          <a:xfrm>
            <a:off x="2250957" y="4876801"/>
            <a:ext cx="7676400" cy="1569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0" i="0" u="none" strike="noStrike" cap="none" dirty="0" err="1">
                <a:solidFill>
                  <a:schemeClr val="dk1"/>
                </a:solidFill>
                <a:latin typeface="Arial"/>
                <a:ea typeface="Arial"/>
                <a:cs typeface="Arial"/>
                <a:sym typeface="Arial"/>
              </a:rPr>
              <a:t>ShakeOut</a:t>
            </a:r>
            <a:r>
              <a:rPr lang="en-US" sz="2400" b="0" i="0" u="none" strike="noStrike" cap="none" dirty="0">
                <a:solidFill>
                  <a:schemeClr val="dk1"/>
                </a:solidFill>
                <a:latin typeface="Arial"/>
                <a:ea typeface="Arial"/>
                <a:cs typeface="Arial"/>
                <a:sym typeface="Arial"/>
              </a:rPr>
              <a:t> 60-second Drill Narration (no Sound Effects)</a:t>
            </a:r>
            <a:endParaRPr dirty="0">
              <a:solidFill>
                <a:schemeClr val="dk1"/>
              </a:solidFill>
            </a:endParaRPr>
          </a:p>
          <a:p>
            <a:pPr marL="0" marR="0" lvl="0" indent="0" algn="ctr" rtl="0">
              <a:spcBef>
                <a:spcPts val="0"/>
              </a:spcBef>
              <a:spcAft>
                <a:spcPts val="0"/>
              </a:spcAft>
              <a:buNone/>
            </a:pPr>
            <a:r>
              <a:rPr lang="en-US" sz="2400" b="0" i="0" u="none" strike="noStrike" cap="none" dirty="0">
                <a:solidFill>
                  <a:srgbClr val="0E4782"/>
                </a:solidFill>
                <a:latin typeface="Arial"/>
                <a:ea typeface="Arial"/>
                <a:cs typeface="Arial"/>
                <a:sym typeface="Arial"/>
              </a:rPr>
              <a:t> </a:t>
            </a:r>
            <a:br>
              <a:rPr lang="en-US" sz="2400" b="0" i="0" u="none" strike="noStrike" cap="none" dirty="0">
                <a:solidFill>
                  <a:srgbClr val="0E4782"/>
                </a:solidFill>
                <a:latin typeface="Arial"/>
                <a:ea typeface="Arial"/>
                <a:cs typeface="Arial"/>
                <a:sym typeface="Arial"/>
              </a:rPr>
            </a:br>
            <a:r>
              <a:rPr lang="en-US" sz="2400" b="0" i="0" u="none" strike="noStrike" cap="none" dirty="0">
                <a:solidFill>
                  <a:srgbClr val="0E4782"/>
                </a:solidFill>
                <a:latin typeface="Arial"/>
                <a:ea typeface="Arial"/>
                <a:cs typeface="Arial"/>
                <a:sym typeface="Arial"/>
              </a:rPr>
              <a:t>                (Click speaker or to play)</a:t>
            </a:r>
            <a:endParaRPr dirty="0">
              <a:solidFill>
                <a:srgbClr val="0E4782"/>
              </a:solidFill>
            </a:endParaRPr>
          </a:p>
          <a:p>
            <a:pPr marL="0" marR="0" lvl="0" indent="0" algn="ctr" rtl="0">
              <a:spcBef>
                <a:spcPts val="0"/>
              </a:spcBef>
              <a:spcAft>
                <a:spcPts val="0"/>
              </a:spcAft>
              <a:buNone/>
            </a:pPr>
            <a:endParaRPr sz="2400" b="0" i="0" u="none" strike="noStrike" cap="none" dirty="0">
              <a:solidFill>
                <a:srgbClr val="0E4782"/>
              </a:solidFill>
              <a:latin typeface="Arial"/>
              <a:ea typeface="Arial"/>
              <a:cs typeface="Arial"/>
              <a:sym typeface="Arial"/>
            </a:endParaRPr>
          </a:p>
        </p:txBody>
      </p:sp>
      <p:pic>
        <p:nvPicPr>
          <p:cNvPr id="2" name="ShakeOutDrillBroadcastEnglish_NoSoundEffects.mp3">
            <a:hlinkClick r:id="" action="ppaction://media"/>
            <a:extLst>
              <a:ext uri="{FF2B5EF4-FFF2-40B4-BE49-F238E27FC236}">
                <a16:creationId xmlns:a16="http://schemas.microsoft.com/office/drawing/2014/main" id="{2BBE3244-23D0-B000-426D-9A84E1735632}"/>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1">
                <a:tint val="45000"/>
                <a:satMod val="400000"/>
              </a:schemeClr>
            </a:duotone>
          </a:blip>
          <a:stretch>
            <a:fillRect/>
          </a:stretch>
        </p:blipFill>
        <p:spPr>
          <a:xfrm>
            <a:off x="4021117" y="5498605"/>
            <a:ext cx="812800" cy="812800"/>
          </a:xfrm>
          <a:prstGeom prst="rect">
            <a:avLst/>
          </a:prstGeom>
        </p:spPr>
      </p:pic>
      <p:pic>
        <p:nvPicPr>
          <p:cNvPr id="3" name="Picture 2" descr="A cartoon of a dog&#10;&#10;Description automatically generated">
            <a:extLst>
              <a:ext uri="{FF2B5EF4-FFF2-40B4-BE49-F238E27FC236}">
                <a16:creationId xmlns:a16="http://schemas.microsoft.com/office/drawing/2014/main" id="{8AE150B0-50ED-DE63-4B05-74D8EC0E7125}"/>
              </a:ext>
            </a:extLst>
          </p:cNvPr>
          <p:cNvPicPr>
            <a:picLocks noChangeAspect="1"/>
          </p:cNvPicPr>
          <p:nvPr/>
        </p:nvPicPr>
        <p:blipFill rotWithShape="1">
          <a:blip r:embed="rId6"/>
          <a:srcRect t="5105" b="20699"/>
          <a:stretch/>
        </p:blipFill>
        <p:spPr>
          <a:xfrm>
            <a:off x="3328059" y="1399902"/>
            <a:ext cx="5522195" cy="31659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9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14"/>
          <p:cNvSpPr txBox="1">
            <a:spLocks noGrp="1"/>
          </p:cNvSpPr>
          <p:nvPr>
            <p:ph type="title"/>
          </p:nvPr>
        </p:nvSpPr>
        <p:spPr>
          <a:xfrm>
            <a:off x="0" y="18255"/>
            <a:ext cx="12192000" cy="102127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entury Gothic"/>
              <a:buNone/>
            </a:pPr>
            <a:r>
              <a:rPr lang="en-US" b="1">
                <a:latin typeface="Century Gothic"/>
                <a:ea typeface="Century Gothic"/>
                <a:cs typeface="Century Gothic"/>
                <a:sym typeface="Century Gothic"/>
              </a:rPr>
              <a:t>Time to ShakeOut!</a:t>
            </a:r>
            <a:endParaRPr/>
          </a:p>
        </p:txBody>
      </p:sp>
      <p:sp>
        <p:nvSpPr>
          <p:cNvPr id="213" name="Google Shape;213;p14"/>
          <p:cNvSpPr txBox="1"/>
          <p:nvPr/>
        </p:nvSpPr>
        <p:spPr>
          <a:xfrm>
            <a:off x="197086" y="1056478"/>
            <a:ext cx="8053863" cy="5156400"/>
          </a:xfrm>
          <a:prstGeom prst="rect">
            <a:avLst/>
          </a:prstGeom>
          <a:noFill/>
          <a:ln>
            <a:noFill/>
          </a:ln>
        </p:spPr>
        <p:txBody>
          <a:bodyPr spcFirstLastPara="1" wrap="square" lIns="91350" tIns="45675" rIns="91350" bIns="45675" anchor="t" anchorCtr="0">
            <a:spAutoFit/>
          </a:bodyPr>
          <a:lstStyle/>
          <a:p>
            <a:pPr marL="0" marR="0" lvl="0" indent="0" algn="l" rtl="0">
              <a:spcBef>
                <a:spcPts val="0"/>
              </a:spcBef>
              <a:spcAft>
                <a:spcPts val="0"/>
              </a:spcAft>
              <a:buNone/>
            </a:pPr>
            <a:r>
              <a:rPr lang="en-US" sz="1600" b="0" i="0" u="none" strike="noStrike" cap="none" dirty="0">
                <a:solidFill>
                  <a:schemeClr val="dk1"/>
                </a:solidFill>
                <a:latin typeface="Verdana"/>
                <a:ea typeface="Verdana"/>
                <a:cs typeface="Verdana"/>
                <a:sym typeface="Verdana"/>
              </a:rPr>
              <a:t>This is an earthquake drill. Right now, DROP, COVER, AND HOLD ON. </a:t>
            </a:r>
            <a:endParaRPr dirty="0">
              <a:solidFill>
                <a:schemeClr val="dk1"/>
              </a:solidFill>
            </a:endParaRPr>
          </a:p>
          <a:p>
            <a:pPr marL="0" marR="0" lvl="0" indent="0" algn="l" rtl="0">
              <a:spcBef>
                <a:spcPts val="1800"/>
              </a:spcBef>
              <a:spcAft>
                <a:spcPts val="0"/>
              </a:spcAft>
              <a:buNone/>
            </a:pPr>
            <a:r>
              <a:rPr lang="en-US" sz="1600" b="1" i="0" u="none" strike="noStrike" cap="none" dirty="0">
                <a:solidFill>
                  <a:schemeClr val="dk1"/>
                </a:solidFill>
                <a:latin typeface="Verdana"/>
                <a:ea typeface="Verdana"/>
                <a:cs typeface="Verdana"/>
                <a:sym typeface="Verdana"/>
              </a:rPr>
              <a:t>DROP</a:t>
            </a:r>
            <a:r>
              <a:rPr lang="en-US" sz="1600" b="0" i="0" u="none" strike="noStrike" cap="none" dirty="0">
                <a:solidFill>
                  <a:schemeClr val="dk1"/>
                </a:solidFill>
                <a:latin typeface="Verdana"/>
                <a:ea typeface="Verdana"/>
                <a:cs typeface="Verdana"/>
                <a:sym typeface="Verdana"/>
              </a:rPr>
              <a:t> to the floor now. During a large earthquake, the ground might </a:t>
            </a:r>
            <a:br>
              <a:rPr lang="en-US" sz="1600" b="0" i="0" u="none" strike="noStrike" cap="none" dirty="0">
                <a:solidFill>
                  <a:schemeClr val="dk1"/>
                </a:solidFill>
                <a:latin typeface="Verdana"/>
                <a:ea typeface="Verdana"/>
                <a:cs typeface="Verdana"/>
                <a:sym typeface="Verdana"/>
              </a:rPr>
            </a:br>
            <a:r>
              <a:rPr lang="en-US" sz="1600" b="0" i="0" u="none" strike="noStrike" cap="none" dirty="0">
                <a:solidFill>
                  <a:schemeClr val="dk1"/>
                </a:solidFill>
                <a:latin typeface="Verdana"/>
                <a:ea typeface="Verdana"/>
                <a:cs typeface="Verdana"/>
                <a:sym typeface="Verdana"/>
              </a:rPr>
              <a:t>jerk strongly and knock you down.</a:t>
            </a:r>
            <a:endParaRPr dirty="0">
              <a:solidFill>
                <a:schemeClr val="dk1"/>
              </a:solidFill>
            </a:endParaRPr>
          </a:p>
          <a:p>
            <a:pPr marL="0" marR="0" lvl="0" indent="0" algn="l" rtl="0">
              <a:spcBef>
                <a:spcPts val="1800"/>
              </a:spcBef>
              <a:spcAft>
                <a:spcPts val="0"/>
              </a:spcAft>
              <a:buNone/>
            </a:pPr>
            <a:r>
              <a:rPr lang="en-US" sz="1600" b="0" i="0" u="none" strike="noStrike" cap="none" dirty="0">
                <a:solidFill>
                  <a:schemeClr val="dk1"/>
                </a:solidFill>
                <a:latin typeface="Verdana"/>
                <a:ea typeface="Verdana"/>
                <a:cs typeface="Verdana"/>
                <a:sym typeface="Verdana"/>
              </a:rPr>
              <a:t>Take </a:t>
            </a:r>
            <a:r>
              <a:rPr lang="en-US" sz="1600" b="1" i="0" u="none" strike="noStrike" cap="none" dirty="0">
                <a:solidFill>
                  <a:schemeClr val="dk1"/>
                </a:solidFill>
                <a:latin typeface="Verdana"/>
                <a:ea typeface="Verdana"/>
                <a:cs typeface="Verdana"/>
                <a:sym typeface="Verdana"/>
              </a:rPr>
              <a:t>COVER</a:t>
            </a:r>
            <a:r>
              <a:rPr lang="en-US" sz="1600" b="0" i="0" u="none" strike="noStrike" cap="none" dirty="0">
                <a:solidFill>
                  <a:schemeClr val="dk1"/>
                </a:solidFill>
                <a:latin typeface="Verdana"/>
                <a:ea typeface="Verdana"/>
                <a:cs typeface="Verdana"/>
                <a:sym typeface="Verdana"/>
              </a:rPr>
              <a:t> under something sturdy, to protect yourself from objects that might be thrown across the room.</a:t>
            </a:r>
            <a:endParaRPr dirty="0">
              <a:solidFill>
                <a:schemeClr val="dk1"/>
              </a:solidFill>
            </a:endParaRPr>
          </a:p>
          <a:p>
            <a:pPr marL="0" marR="0" lvl="0" indent="0" algn="l" rtl="0">
              <a:spcBef>
                <a:spcPts val="1800"/>
              </a:spcBef>
              <a:spcAft>
                <a:spcPts val="0"/>
              </a:spcAft>
              <a:buNone/>
            </a:pPr>
            <a:r>
              <a:rPr lang="en-US" sz="1600" b="1" i="0" u="none" strike="noStrike" cap="none" dirty="0">
                <a:solidFill>
                  <a:schemeClr val="dk1"/>
                </a:solidFill>
                <a:latin typeface="Verdana"/>
                <a:ea typeface="Verdana"/>
                <a:cs typeface="Verdana"/>
                <a:sym typeface="Verdana"/>
              </a:rPr>
              <a:t>HOLD ON </a:t>
            </a:r>
            <a:r>
              <a:rPr lang="en-US" sz="1600" b="0" i="0" u="none" strike="noStrike" cap="none" dirty="0">
                <a:solidFill>
                  <a:schemeClr val="dk1"/>
                </a:solidFill>
                <a:latin typeface="Verdana"/>
                <a:ea typeface="Verdana"/>
                <a:cs typeface="Verdana"/>
                <a:sym typeface="Verdana"/>
              </a:rPr>
              <a:t>to your shelter until the shaking stops.</a:t>
            </a:r>
            <a:endParaRPr dirty="0">
              <a:solidFill>
                <a:schemeClr val="dk1"/>
              </a:solidFill>
            </a:endParaRPr>
          </a:p>
          <a:p>
            <a:pPr marL="0" marR="0" lvl="0" indent="0" algn="l" rtl="0">
              <a:spcBef>
                <a:spcPts val="1800"/>
              </a:spcBef>
              <a:spcAft>
                <a:spcPts val="0"/>
              </a:spcAft>
              <a:buNone/>
            </a:pPr>
            <a:r>
              <a:rPr lang="en-US" sz="1600" b="0" i="0" u="none" strike="noStrike" cap="none" dirty="0">
                <a:solidFill>
                  <a:schemeClr val="dk1"/>
                </a:solidFill>
                <a:latin typeface="Verdana"/>
                <a:ea typeface="Verdana"/>
                <a:cs typeface="Verdana"/>
                <a:sym typeface="Verdana"/>
              </a:rPr>
              <a:t>If you can’t get under something, bend over and protect your head and neck with your arms.  </a:t>
            </a:r>
            <a:endParaRPr dirty="0">
              <a:solidFill>
                <a:schemeClr val="dk1"/>
              </a:solidFill>
            </a:endParaRPr>
          </a:p>
          <a:p>
            <a:pPr marL="0" marR="0" lvl="0" indent="0" algn="l" rtl="0">
              <a:spcBef>
                <a:spcPts val="1800"/>
              </a:spcBef>
              <a:spcAft>
                <a:spcPts val="0"/>
              </a:spcAft>
              <a:buNone/>
            </a:pPr>
            <a:r>
              <a:rPr lang="en-US" sz="1600" b="0" i="0" u="none" strike="noStrike" cap="none" dirty="0">
                <a:solidFill>
                  <a:schemeClr val="dk1"/>
                </a:solidFill>
                <a:latin typeface="Verdana"/>
                <a:ea typeface="Verdana"/>
                <a:cs typeface="Verdana"/>
                <a:sym typeface="Verdana"/>
              </a:rPr>
              <a:t>Now look around. What objects might fall or be thrown at you, that you should secure in place before a real earthquake?</a:t>
            </a:r>
            <a:endParaRPr dirty="0">
              <a:solidFill>
                <a:schemeClr val="dk1"/>
              </a:solidFill>
            </a:endParaRPr>
          </a:p>
          <a:p>
            <a:pPr marL="0" marR="0" lvl="0" indent="0" algn="l" rtl="0">
              <a:spcBef>
                <a:spcPts val="1800"/>
              </a:spcBef>
              <a:spcAft>
                <a:spcPts val="0"/>
              </a:spcAft>
              <a:buNone/>
            </a:pPr>
            <a:r>
              <a:rPr lang="en-US" sz="1600" b="0" i="0" u="none" strike="noStrike" cap="none" dirty="0">
                <a:solidFill>
                  <a:schemeClr val="dk1"/>
                </a:solidFill>
                <a:latin typeface="Verdana"/>
                <a:ea typeface="Verdana"/>
                <a:cs typeface="Verdana"/>
                <a:sym typeface="Verdana"/>
              </a:rPr>
              <a:t>Finally, a strong earthquake may generate a tsunami. If you're near the ocean during an earthquake, DROP, COVER, and HOLD ON, then quickly walk to high ground after the shaking stops.</a:t>
            </a:r>
            <a:endParaRPr dirty="0">
              <a:solidFill>
                <a:schemeClr val="dk1"/>
              </a:solidFill>
            </a:endParaRPr>
          </a:p>
          <a:p>
            <a:pPr marL="0" marR="0" lvl="0" indent="0" algn="l" rtl="0">
              <a:spcBef>
                <a:spcPts val="1800"/>
              </a:spcBef>
              <a:spcAft>
                <a:spcPts val="0"/>
              </a:spcAft>
              <a:buNone/>
            </a:pPr>
            <a:r>
              <a:rPr lang="en-US" sz="1600" b="0" i="0" u="none" strike="noStrike" cap="none" dirty="0">
                <a:solidFill>
                  <a:schemeClr val="dk1"/>
                </a:solidFill>
                <a:latin typeface="Verdana"/>
                <a:ea typeface="Verdana"/>
                <a:cs typeface="Verdana"/>
                <a:sym typeface="Verdana"/>
              </a:rPr>
              <a:t>This drill is over. Thank you for taking part in the Great ShakeOut!</a:t>
            </a:r>
            <a:endParaRPr dirty="0">
              <a:solidFill>
                <a:schemeClr val="dk1"/>
              </a:solidFill>
            </a:endParaRPr>
          </a:p>
        </p:txBody>
      </p:sp>
      <p:pic>
        <p:nvPicPr>
          <p:cNvPr id="2" name="Picture 1" descr="A cartoon of a dog&#10;&#10;Description automatically generated">
            <a:extLst>
              <a:ext uri="{FF2B5EF4-FFF2-40B4-BE49-F238E27FC236}">
                <a16:creationId xmlns:a16="http://schemas.microsoft.com/office/drawing/2014/main" id="{C7E9B756-6201-1DB2-9838-1892EA22DCAA}"/>
              </a:ext>
            </a:extLst>
          </p:cNvPr>
          <p:cNvPicPr>
            <a:picLocks noChangeAspect="1"/>
          </p:cNvPicPr>
          <p:nvPr/>
        </p:nvPicPr>
        <p:blipFill rotWithShape="1">
          <a:blip r:embed="rId3"/>
          <a:srcRect t="5105" b="20699"/>
          <a:stretch/>
        </p:blipFill>
        <p:spPr>
          <a:xfrm>
            <a:off x="8448035" y="1304396"/>
            <a:ext cx="3705777" cy="2124604"/>
          </a:xfrm>
          <a:prstGeom prst="rect">
            <a:avLst/>
          </a:prstGeom>
        </p:spPr>
      </p:pic>
      <p:pic>
        <p:nvPicPr>
          <p:cNvPr id="3" name="Picture 2" descr="A cartoon child in a wheelchair&#10;&#10;Description automatically generated">
            <a:extLst>
              <a:ext uri="{FF2B5EF4-FFF2-40B4-BE49-F238E27FC236}">
                <a16:creationId xmlns:a16="http://schemas.microsoft.com/office/drawing/2014/main" id="{ABE9E9E3-57F2-A756-4908-053CAB5379EF}"/>
              </a:ext>
            </a:extLst>
          </p:cNvPr>
          <p:cNvPicPr>
            <a:picLocks noChangeAspect="1"/>
          </p:cNvPicPr>
          <p:nvPr/>
        </p:nvPicPr>
        <p:blipFill>
          <a:blip r:embed="rId4"/>
          <a:stretch>
            <a:fillRect/>
          </a:stretch>
        </p:blipFill>
        <p:spPr>
          <a:xfrm>
            <a:off x="8448035" y="3429000"/>
            <a:ext cx="3546879" cy="2973341"/>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15"/>
          <p:cNvSpPr txBox="1">
            <a:spLocks noGrp="1"/>
          </p:cNvSpPr>
          <p:nvPr>
            <p:ph type="title"/>
          </p:nvPr>
        </p:nvSpPr>
        <p:spPr>
          <a:xfrm>
            <a:off x="0" y="1"/>
            <a:ext cx="12192000" cy="96252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entury Gothic"/>
              <a:buNone/>
            </a:pPr>
            <a:r>
              <a:rPr lang="en-US" b="1">
                <a:latin typeface="Century Gothic"/>
                <a:ea typeface="Century Gothic"/>
                <a:cs typeface="Century Gothic"/>
                <a:sym typeface="Century Gothic"/>
              </a:rPr>
              <a:t>Discussion</a:t>
            </a:r>
            <a:endParaRPr/>
          </a:p>
        </p:txBody>
      </p:sp>
      <p:sp>
        <p:nvSpPr>
          <p:cNvPr id="221" name="Google Shape;221;p15"/>
          <p:cNvSpPr txBox="1"/>
          <p:nvPr/>
        </p:nvSpPr>
        <p:spPr>
          <a:xfrm>
            <a:off x="421298" y="1688012"/>
            <a:ext cx="11770800" cy="4062610"/>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dk1"/>
              </a:buClr>
              <a:buSzPts val="2400"/>
              <a:buFont typeface="Verdana"/>
              <a:buAutoNum type="arabicPeriod"/>
            </a:pPr>
            <a:r>
              <a:rPr lang="en-US" sz="2400" b="0" i="0" u="none" strike="noStrike" cap="none" dirty="0">
                <a:solidFill>
                  <a:schemeClr val="dk1"/>
                </a:solidFill>
                <a:latin typeface="Verdana"/>
                <a:ea typeface="Verdana"/>
                <a:cs typeface="Verdana"/>
                <a:sym typeface="Verdana"/>
              </a:rPr>
              <a:t>What did you learn by practicing how to protect yourself?</a:t>
            </a:r>
            <a:br>
              <a:rPr lang="en-US" sz="2400" b="0" i="0" u="none" strike="noStrike" cap="none" dirty="0">
                <a:solidFill>
                  <a:schemeClr val="dk1"/>
                </a:solidFill>
                <a:latin typeface="Verdana"/>
                <a:ea typeface="Verdana"/>
                <a:cs typeface="Verdana"/>
                <a:sym typeface="Verdana"/>
              </a:rPr>
            </a:br>
            <a:endParaRPr lang="en-US" dirty="0">
              <a:solidFill>
                <a:schemeClr val="dk1"/>
              </a:solidFill>
              <a:ea typeface="Verdana"/>
            </a:endParaRPr>
          </a:p>
          <a:p>
            <a:pPr marL="457200" marR="0" lvl="0" indent="-457200" algn="l" rtl="0">
              <a:spcBef>
                <a:spcPts val="0"/>
              </a:spcBef>
              <a:spcAft>
                <a:spcPts val="0"/>
              </a:spcAft>
              <a:buClr>
                <a:schemeClr val="dk1"/>
              </a:buClr>
              <a:buSzPts val="2400"/>
              <a:buFont typeface="Verdana"/>
              <a:buAutoNum type="arabicPeriod"/>
            </a:pPr>
            <a:r>
              <a:rPr lang="en-US" sz="2400" b="0" i="0" u="none" strike="noStrike" cap="none" dirty="0">
                <a:solidFill>
                  <a:schemeClr val="dk1"/>
                </a:solidFill>
                <a:latin typeface="Verdana"/>
                <a:ea typeface="Verdana"/>
                <a:cs typeface="Verdana"/>
                <a:sym typeface="Verdana"/>
              </a:rPr>
              <a:t>Where are safer places in your home for when earthquakes happen?</a:t>
            </a:r>
            <a:br>
              <a:rPr lang="en-US" sz="2400" b="0" i="0" u="none" strike="noStrike" cap="none" dirty="0">
                <a:solidFill>
                  <a:schemeClr val="dk1"/>
                </a:solidFill>
                <a:latin typeface="Verdana"/>
                <a:ea typeface="Verdana"/>
                <a:cs typeface="Verdana"/>
                <a:sym typeface="Verdana"/>
              </a:rPr>
            </a:br>
            <a:endParaRPr sz="2400" b="0" i="0" u="none" strike="noStrike" cap="none" dirty="0">
              <a:solidFill>
                <a:schemeClr val="dk1"/>
              </a:solidFill>
              <a:latin typeface="Verdana"/>
              <a:ea typeface="Verdana"/>
              <a:cs typeface="Verdana"/>
              <a:sym typeface="Verdana"/>
            </a:endParaRPr>
          </a:p>
          <a:p>
            <a:pPr marL="457200" marR="0" lvl="0" indent="-457200" algn="l" rtl="0">
              <a:spcBef>
                <a:spcPts val="0"/>
              </a:spcBef>
              <a:spcAft>
                <a:spcPts val="0"/>
              </a:spcAft>
              <a:buClr>
                <a:schemeClr val="dk1"/>
              </a:buClr>
              <a:buSzPts val="2400"/>
              <a:buFont typeface="Verdana"/>
              <a:buAutoNum type="arabicPeriod"/>
            </a:pPr>
            <a:r>
              <a:rPr lang="en-US" sz="2400" b="0" i="0" u="none" strike="noStrike" cap="none" dirty="0">
                <a:solidFill>
                  <a:schemeClr val="dk1"/>
                </a:solidFill>
                <a:latin typeface="Verdana"/>
                <a:ea typeface="Verdana"/>
                <a:cs typeface="Verdana"/>
                <a:sym typeface="Verdana"/>
              </a:rPr>
              <a:t>What things might fall on you or others if a real earthquake happened right now? </a:t>
            </a:r>
            <a:br>
              <a:rPr lang="en-US" sz="2400" b="0" i="0" u="none" strike="noStrike" cap="none" dirty="0">
                <a:solidFill>
                  <a:schemeClr val="dk1"/>
                </a:solidFill>
                <a:latin typeface="Verdana"/>
                <a:ea typeface="Verdana"/>
                <a:cs typeface="Verdana"/>
                <a:sym typeface="Verdana"/>
              </a:rPr>
            </a:br>
            <a:r>
              <a:rPr lang="en-US" sz="2400" b="0" i="0" u="none" strike="noStrike" cap="none" dirty="0">
                <a:solidFill>
                  <a:schemeClr val="dk1"/>
                </a:solidFill>
                <a:latin typeface="Verdana"/>
                <a:ea typeface="Verdana"/>
                <a:cs typeface="Verdana"/>
                <a:sym typeface="Verdana"/>
              </a:rPr>
              <a:t>	</a:t>
            </a:r>
            <a:endParaRPr dirty="0">
              <a:solidFill>
                <a:schemeClr val="dk1"/>
              </a:solidFill>
            </a:endParaRPr>
          </a:p>
          <a:p>
            <a:pPr marL="457200" marR="0" lvl="0" indent="-457200" algn="l" rtl="0">
              <a:spcBef>
                <a:spcPts val="0"/>
              </a:spcBef>
              <a:spcAft>
                <a:spcPts val="0"/>
              </a:spcAft>
              <a:buClr>
                <a:schemeClr val="dk1"/>
              </a:buClr>
              <a:buSzPts val="2400"/>
              <a:buFont typeface="Verdana"/>
              <a:buAutoNum type="arabicPeriod"/>
            </a:pPr>
            <a:r>
              <a:rPr lang="en-US" sz="2400" b="0" i="0" u="none" strike="noStrike" cap="none" dirty="0">
                <a:solidFill>
                  <a:schemeClr val="dk1"/>
                </a:solidFill>
                <a:latin typeface="Verdana"/>
                <a:ea typeface="Verdana"/>
                <a:cs typeface="Verdana"/>
                <a:sym typeface="Verdana"/>
              </a:rPr>
              <a:t>What should you have in a disaster supplies kit? </a:t>
            </a:r>
            <a:endParaRPr sz="2800" b="0" i="0" u="none" strike="noStrike" cap="none" dirty="0">
              <a:solidFill>
                <a:schemeClr val="dk1"/>
              </a:solidFill>
              <a:latin typeface="Verdana"/>
              <a:ea typeface="Verdana"/>
              <a:cs typeface="Verdana"/>
              <a:sym typeface="Verdana"/>
            </a:endParaRPr>
          </a:p>
          <a:p>
            <a:pPr marL="0" marR="0" lvl="0" indent="0" algn="l" rtl="0">
              <a:spcBef>
                <a:spcPts val="0"/>
              </a:spcBef>
              <a:spcAft>
                <a:spcPts val="0"/>
              </a:spcAft>
              <a:buNone/>
            </a:pPr>
            <a:r>
              <a:rPr lang="en-US" sz="2800" b="0" i="0" u="none" strike="noStrike" cap="none" dirty="0">
                <a:solidFill>
                  <a:schemeClr val="dk1"/>
                </a:solidFill>
                <a:latin typeface="Arial"/>
                <a:ea typeface="Arial"/>
                <a:cs typeface="Arial"/>
                <a:sym typeface="Arial"/>
              </a:rPr>
              <a:t>             </a:t>
            </a:r>
            <a:endParaRPr dirty="0">
              <a:solidFill>
                <a:schemeClr val="dk1"/>
              </a:solidFill>
            </a:endParaRPr>
          </a:p>
          <a:p>
            <a:pPr marL="457200" marR="0" lvl="0" indent="-304800" algn="l" rtl="0">
              <a:spcBef>
                <a:spcPts val="0"/>
              </a:spcBef>
              <a:spcAft>
                <a:spcPts val="0"/>
              </a:spcAft>
              <a:buClr>
                <a:schemeClr val="dk1"/>
              </a:buClr>
              <a:buSzPts val="2400"/>
              <a:buFont typeface="Arial"/>
              <a:buNone/>
            </a:pPr>
            <a:endParaRPr sz="2400" b="0" i="0" u="none" strike="noStrike" cap="none" dirty="0">
              <a:solidFill>
                <a:schemeClr val="dk1"/>
              </a:solidFill>
              <a:latin typeface="Arial"/>
              <a:ea typeface="Arial"/>
              <a:cs typeface="Arial"/>
              <a:sym typeface="Arial"/>
            </a:endParaRPr>
          </a:p>
          <a:p>
            <a:pPr marL="457200" marR="0" lvl="0" indent="-304800" algn="l" rtl="0">
              <a:spcBef>
                <a:spcPts val="0"/>
              </a:spcBef>
              <a:spcAft>
                <a:spcPts val="0"/>
              </a:spcAft>
              <a:buClr>
                <a:schemeClr val="dk1"/>
              </a:buClr>
              <a:buSzPts val="2400"/>
              <a:buFont typeface="Arial"/>
              <a:buNone/>
            </a:pPr>
            <a:endParaRPr sz="2400" b="0" i="0" u="none" strike="noStrike" cap="none" dirty="0">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2"/>
          <p:cNvSpPr txBox="1">
            <a:spLocks noGrp="1"/>
          </p:cNvSpPr>
          <p:nvPr>
            <p:ph type="title"/>
          </p:nvPr>
        </p:nvSpPr>
        <p:spPr>
          <a:xfrm>
            <a:off x="0" y="18255"/>
            <a:ext cx="121920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Century Gothic"/>
              <a:buNone/>
            </a:pPr>
            <a:r>
              <a:rPr lang="en-US" sz="4000" b="1">
                <a:latin typeface="Century Gothic"/>
                <a:ea typeface="Century Gothic"/>
                <a:cs typeface="Century Gothic"/>
                <a:sym typeface="Century Gothic"/>
              </a:rPr>
              <a:t>Drill Leader Instructions: Content and Resources</a:t>
            </a:r>
            <a:endParaRPr sz="4000" b="1">
              <a:latin typeface="Century Gothic"/>
              <a:ea typeface="Century Gothic"/>
              <a:cs typeface="Century Gothic"/>
              <a:sym typeface="Century Gothic"/>
            </a:endParaRPr>
          </a:p>
        </p:txBody>
      </p:sp>
      <p:sp>
        <p:nvSpPr>
          <p:cNvPr id="96" name="Google Shape;96;p2"/>
          <p:cNvSpPr txBox="1">
            <a:spLocks noGrp="1"/>
          </p:cNvSpPr>
          <p:nvPr>
            <p:ph type="body" idx="1"/>
          </p:nvPr>
        </p:nvSpPr>
        <p:spPr>
          <a:xfrm>
            <a:off x="838200" y="1440616"/>
            <a:ext cx="5181600" cy="43513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424242"/>
              </a:buClr>
              <a:buSzPts val="2000"/>
              <a:buNone/>
            </a:pPr>
            <a:r>
              <a:rPr lang="en-US" sz="2000" b="1">
                <a:solidFill>
                  <a:srgbClr val="424242"/>
                </a:solidFill>
                <a:latin typeface="Verdana"/>
                <a:ea typeface="Verdana"/>
                <a:cs typeface="Verdana"/>
                <a:sym typeface="Verdana"/>
              </a:rPr>
              <a:t>CONTENT:</a:t>
            </a:r>
            <a:endParaRPr/>
          </a:p>
          <a:p>
            <a:pPr marL="214308" lvl="0" indent="-214308" algn="l" rtl="0">
              <a:lnSpc>
                <a:spcPct val="100000"/>
              </a:lnSpc>
              <a:spcBef>
                <a:spcPts val="1200"/>
              </a:spcBef>
              <a:spcAft>
                <a:spcPts val="0"/>
              </a:spcAft>
              <a:buClr>
                <a:srgbClr val="424242"/>
              </a:buClr>
              <a:buSzPts val="2000"/>
              <a:buFont typeface="Arial"/>
              <a:buChar char="•"/>
            </a:pPr>
            <a:r>
              <a:rPr lang="en-US" sz="2000">
                <a:solidFill>
                  <a:srgbClr val="424242"/>
                </a:solidFill>
                <a:latin typeface="Verdana"/>
                <a:ea typeface="Verdana"/>
                <a:cs typeface="Verdana"/>
                <a:sym typeface="Verdana"/>
              </a:rPr>
              <a:t>Drill Leader Instructions and earthquake safety resources </a:t>
            </a:r>
            <a:endParaRPr/>
          </a:p>
          <a:p>
            <a:pPr marL="214308" lvl="0" indent="-214308" algn="l" rtl="0">
              <a:lnSpc>
                <a:spcPct val="100000"/>
              </a:lnSpc>
              <a:spcBef>
                <a:spcPts val="1200"/>
              </a:spcBef>
              <a:spcAft>
                <a:spcPts val="0"/>
              </a:spcAft>
              <a:buClr>
                <a:srgbClr val="424242"/>
              </a:buClr>
              <a:buSzPts val="2000"/>
              <a:buFont typeface="Arial"/>
              <a:buChar char="•"/>
            </a:pPr>
            <a:r>
              <a:rPr lang="en-US" sz="2000">
                <a:solidFill>
                  <a:srgbClr val="424242"/>
                </a:solidFill>
                <a:latin typeface="Verdana"/>
                <a:ea typeface="Verdana"/>
                <a:cs typeface="Verdana"/>
                <a:sym typeface="Verdana"/>
              </a:rPr>
              <a:t>Pre-Drill Discussion (optional)</a:t>
            </a:r>
            <a:endParaRPr/>
          </a:p>
          <a:p>
            <a:pPr marL="214308" lvl="0" indent="-214308" algn="l" rtl="0">
              <a:lnSpc>
                <a:spcPct val="100000"/>
              </a:lnSpc>
              <a:spcBef>
                <a:spcPts val="1200"/>
              </a:spcBef>
              <a:spcAft>
                <a:spcPts val="0"/>
              </a:spcAft>
              <a:buClr>
                <a:srgbClr val="424242"/>
              </a:buClr>
              <a:buSzPts val="2000"/>
              <a:buFont typeface="Arial"/>
              <a:buChar char="•"/>
            </a:pPr>
            <a:r>
              <a:rPr lang="en-US" sz="2000">
                <a:solidFill>
                  <a:srgbClr val="424242"/>
                </a:solidFill>
                <a:latin typeface="Verdana"/>
                <a:ea typeface="Verdana"/>
                <a:cs typeface="Verdana"/>
                <a:sym typeface="Verdana"/>
              </a:rPr>
              <a:t>Great ShakeOut introduction</a:t>
            </a:r>
            <a:endParaRPr/>
          </a:p>
          <a:p>
            <a:pPr marL="214308" lvl="0" indent="-214308" algn="l" rtl="0">
              <a:lnSpc>
                <a:spcPct val="100000"/>
              </a:lnSpc>
              <a:spcBef>
                <a:spcPts val="1200"/>
              </a:spcBef>
              <a:spcAft>
                <a:spcPts val="0"/>
              </a:spcAft>
              <a:buClr>
                <a:srgbClr val="424242"/>
              </a:buClr>
              <a:buSzPts val="2000"/>
              <a:buFont typeface="Arial"/>
              <a:buChar char="•"/>
            </a:pPr>
            <a:r>
              <a:rPr lang="en-US" sz="2000">
                <a:solidFill>
                  <a:srgbClr val="424242"/>
                </a:solidFill>
                <a:latin typeface="Verdana"/>
                <a:ea typeface="Verdana"/>
                <a:cs typeface="Verdana"/>
                <a:sym typeface="Verdana"/>
              </a:rPr>
              <a:t>Overview of Drop, Cover, and Hold On, and other protective actions  </a:t>
            </a:r>
            <a:endParaRPr/>
          </a:p>
          <a:p>
            <a:pPr marL="214308" lvl="0" indent="-214308" algn="l" rtl="0">
              <a:lnSpc>
                <a:spcPct val="100000"/>
              </a:lnSpc>
              <a:spcBef>
                <a:spcPts val="1200"/>
              </a:spcBef>
              <a:spcAft>
                <a:spcPts val="0"/>
              </a:spcAft>
              <a:buClr>
                <a:srgbClr val="424242"/>
              </a:buClr>
              <a:buSzPts val="2000"/>
              <a:buFont typeface="Arial"/>
              <a:buChar char="•"/>
            </a:pPr>
            <a:r>
              <a:rPr lang="en-US" sz="2000">
                <a:solidFill>
                  <a:srgbClr val="424242"/>
                </a:solidFill>
                <a:latin typeface="Verdana"/>
                <a:ea typeface="Verdana"/>
                <a:cs typeface="Verdana"/>
                <a:sym typeface="Verdana"/>
              </a:rPr>
              <a:t>Drill Narration options </a:t>
            </a:r>
            <a:br>
              <a:rPr lang="en-US" sz="2000">
                <a:solidFill>
                  <a:srgbClr val="424242"/>
                </a:solidFill>
                <a:latin typeface="Verdana"/>
                <a:ea typeface="Verdana"/>
                <a:cs typeface="Verdana"/>
                <a:sym typeface="Verdana"/>
              </a:rPr>
            </a:br>
            <a:r>
              <a:rPr lang="en-US" sz="2000">
                <a:solidFill>
                  <a:srgbClr val="424242"/>
                </a:solidFill>
                <a:latin typeface="Verdana"/>
                <a:ea typeface="Verdana"/>
                <a:cs typeface="Verdana"/>
                <a:sym typeface="Verdana"/>
              </a:rPr>
              <a:t>(narration audio files and text)</a:t>
            </a:r>
            <a:endParaRPr/>
          </a:p>
          <a:p>
            <a:pPr marL="214308" lvl="0" indent="-214308" algn="l" rtl="0">
              <a:lnSpc>
                <a:spcPct val="100000"/>
              </a:lnSpc>
              <a:spcBef>
                <a:spcPts val="1200"/>
              </a:spcBef>
              <a:spcAft>
                <a:spcPts val="0"/>
              </a:spcAft>
              <a:buClr>
                <a:srgbClr val="424242"/>
              </a:buClr>
              <a:buSzPts val="2000"/>
              <a:buFont typeface="Arial"/>
              <a:buChar char="•"/>
            </a:pPr>
            <a:r>
              <a:rPr lang="en-US" sz="2000">
                <a:solidFill>
                  <a:srgbClr val="424242"/>
                </a:solidFill>
                <a:latin typeface="Verdana"/>
                <a:ea typeface="Verdana"/>
                <a:cs typeface="Verdana"/>
                <a:sym typeface="Verdana"/>
              </a:rPr>
              <a:t>Discussion for after drill (optional)</a:t>
            </a:r>
            <a:endParaRPr sz="2000">
              <a:solidFill>
                <a:srgbClr val="463416"/>
              </a:solidFill>
              <a:latin typeface="Verdana"/>
              <a:ea typeface="Verdana"/>
              <a:cs typeface="Verdana"/>
              <a:sym typeface="Verdana"/>
            </a:endParaRPr>
          </a:p>
        </p:txBody>
      </p:sp>
      <p:sp>
        <p:nvSpPr>
          <p:cNvPr id="97" name="Google Shape;97;p2"/>
          <p:cNvSpPr txBox="1">
            <a:spLocks noGrp="1"/>
          </p:cNvSpPr>
          <p:nvPr>
            <p:ph type="body" idx="2"/>
          </p:nvPr>
        </p:nvSpPr>
        <p:spPr>
          <a:xfrm>
            <a:off x="6172200" y="1440616"/>
            <a:ext cx="51816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120000"/>
              </a:lnSpc>
              <a:spcBef>
                <a:spcPts val="0"/>
              </a:spcBef>
              <a:spcAft>
                <a:spcPts val="0"/>
              </a:spcAft>
              <a:buClr>
                <a:srgbClr val="1F3864"/>
              </a:buClr>
              <a:buSzPts val="1600"/>
              <a:buChar char="•"/>
            </a:pPr>
            <a:r>
              <a:rPr lang="en-US" sz="1600">
                <a:solidFill>
                  <a:srgbClr val="1F3864"/>
                </a:solidFill>
                <a:latin typeface="Verdana"/>
                <a:ea typeface="Verdana"/>
                <a:cs typeface="Verdana"/>
                <a:sym typeface="Verdana"/>
              </a:rPr>
              <a:t>Total time for the activity will depend on the content you choose to include; the shortest time might be 10 minutes, but with discussion could be up to 20-30 minutes.</a:t>
            </a:r>
            <a:endParaRPr/>
          </a:p>
          <a:p>
            <a:pPr marL="228600" lvl="0" indent="-228600" algn="l" rtl="0">
              <a:lnSpc>
                <a:spcPct val="120000"/>
              </a:lnSpc>
              <a:spcBef>
                <a:spcPts val="1000"/>
              </a:spcBef>
              <a:spcAft>
                <a:spcPts val="0"/>
              </a:spcAft>
              <a:buClr>
                <a:srgbClr val="1F3864"/>
              </a:buClr>
              <a:buSzPts val="1600"/>
              <a:buChar char="•"/>
            </a:pPr>
            <a:r>
              <a:rPr lang="en-US" sz="1600">
                <a:solidFill>
                  <a:srgbClr val="1F3864"/>
                </a:solidFill>
                <a:latin typeface="Verdana"/>
                <a:ea typeface="Verdana"/>
                <a:cs typeface="Verdana"/>
                <a:sym typeface="Verdana"/>
              </a:rPr>
              <a:t>Delete or hide slides you will not use before your drill.</a:t>
            </a:r>
            <a:endParaRPr/>
          </a:p>
          <a:p>
            <a:pPr marL="228600" lvl="0" indent="-228600" algn="l" rtl="0">
              <a:lnSpc>
                <a:spcPct val="120000"/>
              </a:lnSpc>
              <a:spcBef>
                <a:spcPts val="1000"/>
              </a:spcBef>
              <a:spcAft>
                <a:spcPts val="0"/>
              </a:spcAft>
              <a:buClr>
                <a:srgbClr val="1F3864"/>
              </a:buClr>
              <a:buSzPts val="1600"/>
              <a:buChar char="•"/>
            </a:pPr>
            <a:r>
              <a:rPr lang="en-US" sz="1600">
                <a:solidFill>
                  <a:srgbClr val="1F3864"/>
                </a:solidFill>
                <a:latin typeface="Verdana"/>
                <a:ea typeface="Verdana"/>
                <a:cs typeface="Verdana"/>
                <a:sym typeface="Verdana"/>
              </a:rPr>
              <a:t>Visit </a:t>
            </a:r>
            <a:r>
              <a:rPr lang="en-US" sz="1600" u="sng">
                <a:solidFill>
                  <a:srgbClr val="1F3864"/>
                </a:solidFill>
                <a:latin typeface="Verdana"/>
                <a:ea typeface="Verdana"/>
                <a:cs typeface="Verdana"/>
                <a:sym typeface="Verdana"/>
                <a:hlinkClick r:id="rId3">
                  <a:extLst>
                    <a:ext uri="{A12FA001-AC4F-418D-AE19-62706E023703}">
                      <ahyp:hlinkClr xmlns:ahyp="http://schemas.microsoft.com/office/drawing/2018/hyperlinkcolor" val="tx"/>
                    </a:ext>
                  </a:extLst>
                </a:hlinkClick>
              </a:rPr>
              <a:t>ShakeOut.org/resources</a:t>
            </a:r>
            <a:r>
              <a:rPr lang="en-US" sz="1600">
                <a:solidFill>
                  <a:srgbClr val="1F3864"/>
                </a:solidFill>
                <a:latin typeface="Verdana"/>
                <a:ea typeface="Verdana"/>
                <a:cs typeface="Verdana"/>
                <a:sym typeface="Verdana"/>
              </a:rPr>
              <a:t> and </a:t>
            </a:r>
            <a:r>
              <a:rPr lang="en-US" sz="1600" u="sng">
                <a:solidFill>
                  <a:srgbClr val="1F3864"/>
                </a:solidFill>
                <a:latin typeface="Verdana"/>
                <a:ea typeface="Verdana"/>
                <a:cs typeface="Verdana"/>
                <a:sym typeface="Verdana"/>
                <a:hlinkClick r:id="rId4">
                  <a:extLst>
                    <a:ext uri="{A12FA001-AC4F-418D-AE19-62706E023703}">
                      <ahyp:hlinkClr xmlns:ahyp="http://schemas.microsoft.com/office/drawing/2018/hyperlinkcolor" val="tx"/>
                    </a:ext>
                  </a:extLst>
                </a:hlinkClick>
              </a:rPr>
              <a:t>ShakeOut.org/schools</a:t>
            </a:r>
            <a:r>
              <a:rPr lang="en-US" sz="1600">
                <a:solidFill>
                  <a:srgbClr val="1F3864"/>
                </a:solidFill>
                <a:latin typeface="Verdana"/>
                <a:ea typeface="Verdana"/>
                <a:cs typeface="Verdana"/>
                <a:sym typeface="Verdana"/>
              </a:rPr>
              <a:t> for materials and activities for use before your drill.</a:t>
            </a:r>
            <a:endParaRPr/>
          </a:p>
          <a:p>
            <a:pPr marL="228600" lvl="0" indent="-228600" algn="l" rtl="0">
              <a:lnSpc>
                <a:spcPct val="120000"/>
              </a:lnSpc>
              <a:spcBef>
                <a:spcPts val="1000"/>
              </a:spcBef>
              <a:spcAft>
                <a:spcPts val="0"/>
              </a:spcAft>
              <a:buClr>
                <a:srgbClr val="1F3864"/>
              </a:buClr>
              <a:buSzPts val="1600"/>
              <a:buChar char="•"/>
            </a:pPr>
            <a:r>
              <a:rPr lang="en-US" sz="1600">
                <a:solidFill>
                  <a:srgbClr val="1F3864"/>
                </a:solidFill>
                <a:latin typeface="Verdana"/>
                <a:ea typeface="Verdana"/>
                <a:cs typeface="Verdana"/>
                <a:sym typeface="Verdana"/>
              </a:rPr>
              <a:t>Visit </a:t>
            </a:r>
            <a:r>
              <a:rPr lang="en-US" sz="1600" u="sng">
                <a:solidFill>
                  <a:srgbClr val="1F3864"/>
                </a:solidFill>
                <a:latin typeface="Verdana"/>
                <a:ea typeface="Verdana"/>
                <a:cs typeface="Verdana"/>
                <a:sym typeface="Verdana"/>
                <a:hlinkClick r:id="rId5">
                  <a:extLst>
                    <a:ext uri="{A12FA001-AC4F-418D-AE19-62706E023703}">
                      <ahyp:hlinkClr xmlns:ahyp="http://schemas.microsoft.com/office/drawing/2018/hyperlinkcolor" val="tx"/>
                    </a:ext>
                  </a:extLst>
                </a:hlinkClick>
              </a:rPr>
              <a:t>EarthquakeCountry.org/step5</a:t>
            </a:r>
            <a:r>
              <a:rPr lang="en-US" sz="1600">
                <a:solidFill>
                  <a:srgbClr val="1F3864"/>
                </a:solidFill>
                <a:latin typeface="Verdana"/>
                <a:ea typeface="Verdana"/>
                <a:cs typeface="Verdana"/>
                <a:sym typeface="Verdana"/>
              </a:rPr>
              <a:t> for self-protective guidance for various situations, and for why Drop, Cover, and Hold On is recommended.</a:t>
            </a:r>
            <a:endParaRPr sz="1600">
              <a:solidFill>
                <a:srgbClr val="1F3864"/>
              </a:solidFill>
              <a:latin typeface="Verdana"/>
              <a:ea typeface="Verdana"/>
              <a:cs typeface="Verdana"/>
              <a:sym typeface="Verdan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3"/>
          <p:cNvSpPr txBox="1">
            <a:spLocks noGrp="1"/>
          </p:cNvSpPr>
          <p:nvPr>
            <p:ph type="title"/>
          </p:nvPr>
        </p:nvSpPr>
        <p:spPr>
          <a:xfrm>
            <a:off x="0" y="0"/>
            <a:ext cx="121920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Century Gothic"/>
              <a:buNone/>
            </a:pPr>
            <a:r>
              <a:rPr lang="en-US" sz="3600" b="1" dirty="0">
                <a:latin typeface="Century Gothic"/>
                <a:ea typeface="Century Gothic"/>
                <a:cs typeface="Century Gothic"/>
                <a:sym typeface="Century Gothic"/>
              </a:rPr>
              <a:t>RocketRules.org/earthquakes: </a:t>
            </a:r>
            <a:br>
              <a:rPr lang="en-US" sz="3600" b="1" dirty="0">
                <a:latin typeface="Century Gothic"/>
                <a:ea typeface="Century Gothic"/>
                <a:cs typeface="Century Gothic"/>
                <a:sym typeface="Century Gothic"/>
              </a:rPr>
            </a:br>
            <a:r>
              <a:rPr lang="en-US" sz="3600" b="1" dirty="0">
                <a:latin typeface="Century Gothic"/>
                <a:ea typeface="Century Gothic"/>
                <a:cs typeface="Century Gothic"/>
                <a:sym typeface="Century Gothic"/>
              </a:rPr>
              <a:t>Materials for children age 4-9</a:t>
            </a:r>
            <a:endParaRPr dirty="0"/>
          </a:p>
        </p:txBody>
      </p:sp>
      <p:pic>
        <p:nvPicPr>
          <p:cNvPr id="104" name="Google Shape;104;p3" descr="The Hero in You Foundation Logo"/>
          <p:cNvPicPr preferRelativeResize="0"/>
          <p:nvPr/>
        </p:nvPicPr>
        <p:blipFill rotWithShape="1">
          <a:blip r:embed="rId3">
            <a:alphaModFix/>
          </a:blip>
          <a:srcRect/>
          <a:stretch/>
        </p:blipFill>
        <p:spPr>
          <a:xfrm>
            <a:off x="3614050" y="1323502"/>
            <a:ext cx="4963900" cy="560989"/>
          </a:xfrm>
          <a:prstGeom prst="rect">
            <a:avLst/>
          </a:prstGeom>
          <a:noFill/>
          <a:ln>
            <a:noFill/>
          </a:ln>
        </p:spPr>
      </p:pic>
      <p:pic>
        <p:nvPicPr>
          <p:cNvPr id="105" name="Google Shape;105;p3" descr="Front cover of Rocket's Earthquake Safety Adventure booklet"/>
          <p:cNvPicPr preferRelativeResize="0"/>
          <p:nvPr/>
        </p:nvPicPr>
        <p:blipFill rotWithShape="1">
          <a:blip r:embed="rId4">
            <a:alphaModFix/>
          </a:blip>
          <a:srcRect/>
          <a:stretch/>
        </p:blipFill>
        <p:spPr>
          <a:xfrm>
            <a:off x="231358" y="1530099"/>
            <a:ext cx="2613534" cy="3336150"/>
          </a:xfrm>
          <a:prstGeom prst="rect">
            <a:avLst/>
          </a:prstGeom>
          <a:noFill/>
          <a:ln>
            <a:noFill/>
          </a:ln>
        </p:spPr>
      </p:pic>
      <p:pic>
        <p:nvPicPr>
          <p:cNvPr id="106" name="Google Shape;106;p3" descr="Front cover of Rocket's Earthquake Safety Adventure booklet in Spanish&#10;&#10;Portada del libro Rocket En Una Aventura De Seguridad Durante Un Terremoto"/>
          <p:cNvPicPr preferRelativeResize="0"/>
          <p:nvPr/>
        </p:nvPicPr>
        <p:blipFill rotWithShape="1">
          <a:blip r:embed="rId5">
            <a:alphaModFix/>
          </a:blip>
          <a:srcRect/>
          <a:stretch/>
        </p:blipFill>
        <p:spPr>
          <a:xfrm>
            <a:off x="2336591" y="2243142"/>
            <a:ext cx="2612154" cy="3357769"/>
          </a:xfrm>
          <a:prstGeom prst="rect">
            <a:avLst/>
          </a:prstGeom>
          <a:noFill/>
          <a:ln>
            <a:noFill/>
          </a:ln>
        </p:spPr>
      </p:pic>
      <p:pic>
        <p:nvPicPr>
          <p:cNvPr id="107" name="Google Shape;107;p3" descr="Front cover of Rocket's Earthquake Safety Activity Book"/>
          <p:cNvPicPr preferRelativeResize="0"/>
          <p:nvPr/>
        </p:nvPicPr>
        <p:blipFill rotWithShape="1">
          <a:blip r:embed="rId6">
            <a:alphaModFix/>
          </a:blip>
          <a:srcRect/>
          <a:stretch/>
        </p:blipFill>
        <p:spPr>
          <a:xfrm>
            <a:off x="6278027" y="2116175"/>
            <a:ext cx="2639965" cy="3398109"/>
          </a:xfrm>
          <a:prstGeom prst="rect">
            <a:avLst/>
          </a:prstGeom>
          <a:noFill/>
          <a:ln>
            <a:noFill/>
          </a:ln>
        </p:spPr>
      </p:pic>
      <p:pic>
        <p:nvPicPr>
          <p:cNvPr id="108" name="Google Shape;108;p3" descr="Coloring page from Rocket's Earthquake Safety Activity Book"/>
          <p:cNvPicPr preferRelativeResize="0"/>
          <p:nvPr/>
        </p:nvPicPr>
        <p:blipFill rotWithShape="1">
          <a:blip r:embed="rId7">
            <a:alphaModFix/>
          </a:blip>
          <a:srcRect/>
          <a:stretch/>
        </p:blipFill>
        <p:spPr>
          <a:xfrm>
            <a:off x="9149349" y="1344099"/>
            <a:ext cx="1967460" cy="2539812"/>
          </a:xfrm>
          <a:prstGeom prst="rect">
            <a:avLst/>
          </a:prstGeom>
          <a:noFill/>
          <a:ln w="9525" cap="flat" cmpd="sng">
            <a:solidFill>
              <a:schemeClr val="lt2"/>
            </a:solidFill>
            <a:prstDash val="solid"/>
            <a:round/>
            <a:headEnd type="none" w="sm" len="sm"/>
            <a:tailEnd type="none" w="sm" len="sm"/>
          </a:ln>
        </p:spPr>
      </p:pic>
      <p:pic>
        <p:nvPicPr>
          <p:cNvPr id="109" name="Google Shape;109;p3" descr="Coloring page from Rocket's Earthquake Safety Activity Book"/>
          <p:cNvPicPr preferRelativeResize="0"/>
          <p:nvPr/>
        </p:nvPicPr>
        <p:blipFill rotWithShape="1">
          <a:blip r:embed="rId8">
            <a:alphaModFix/>
          </a:blip>
          <a:srcRect/>
          <a:stretch/>
        </p:blipFill>
        <p:spPr>
          <a:xfrm>
            <a:off x="10047769" y="2937796"/>
            <a:ext cx="2079711" cy="2706047"/>
          </a:xfrm>
          <a:prstGeom prst="rect">
            <a:avLst/>
          </a:prstGeom>
          <a:noFill/>
          <a:ln w="9525" cap="flat" cmpd="sng">
            <a:solidFill>
              <a:schemeClr val="lt2"/>
            </a:solidFill>
            <a:prstDash val="solid"/>
            <a:round/>
            <a:headEnd type="none" w="sm" len="sm"/>
            <a:tailEnd type="none" w="sm" len="sm"/>
          </a:ln>
        </p:spPr>
      </p:pic>
      <p:sp>
        <p:nvSpPr>
          <p:cNvPr id="110" name="Google Shape;110;p3"/>
          <p:cNvSpPr txBox="1"/>
          <p:nvPr/>
        </p:nvSpPr>
        <p:spPr>
          <a:xfrm>
            <a:off x="197713" y="5865874"/>
            <a:ext cx="4717387" cy="1046349"/>
          </a:xfrm>
          <a:prstGeom prst="rect">
            <a:avLst/>
          </a:prstGeom>
          <a:noFill/>
          <a:ln>
            <a:noFill/>
          </a:ln>
        </p:spPr>
        <p:txBody>
          <a:bodyPr spcFirstLastPara="1" wrap="square" lIns="91350" tIns="45675" rIns="91350" bIns="45675" anchor="t" anchorCtr="0">
            <a:spAutoFit/>
          </a:bodyPr>
          <a:lstStyle/>
          <a:p>
            <a:pPr marL="0" marR="0" lvl="0" indent="0" algn="ctr" rtl="0">
              <a:spcBef>
                <a:spcPts val="0"/>
              </a:spcBef>
              <a:spcAft>
                <a:spcPts val="0"/>
              </a:spcAft>
              <a:buNone/>
            </a:pPr>
            <a:r>
              <a:rPr lang="en-US" sz="2400" b="0" i="0" u="none" strike="noStrike" cap="none" dirty="0">
                <a:solidFill>
                  <a:srgbClr val="1F3864"/>
                </a:solidFill>
                <a:latin typeface="Verdana"/>
                <a:ea typeface="Verdana"/>
                <a:cs typeface="Verdana"/>
                <a:sym typeface="Verdana"/>
              </a:rPr>
              <a:t>Story Books in</a:t>
            </a:r>
            <a:br>
              <a:rPr lang="en-US" sz="2400" b="0" i="0" u="none" strike="noStrike" cap="none" dirty="0">
                <a:solidFill>
                  <a:srgbClr val="1F3864"/>
                </a:solidFill>
                <a:latin typeface="Verdana"/>
                <a:ea typeface="Verdana"/>
                <a:cs typeface="Verdana"/>
                <a:sym typeface="Verdana"/>
              </a:rPr>
            </a:br>
            <a:r>
              <a:rPr lang="en-US" sz="2400" b="0" i="0" u="none" strike="noStrike" cap="none" dirty="0">
                <a:solidFill>
                  <a:srgbClr val="1F3864"/>
                </a:solidFill>
                <a:latin typeface="Verdana"/>
                <a:ea typeface="Verdana"/>
                <a:cs typeface="Verdana"/>
                <a:sym typeface="Verdana"/>
              </a:rPr>
              <a:t>English and Spanish</a:t>
            </a:r>
            <a:br>
              <a:rPr lang="en-US" sz="2400" b="0" i="0" u="none" strike="noStrike" cap="none" dirty="0">
                <a:solidFill>
                  <a:srgbClr val="1F3864"/>
                </a:solidFill>
                <a:latin typeface="Verdana"/>
                <a:ea typeface="Verdana"/>
                <a:cs typeface="Verdana"/>
                <a:sym typeface="Verdana"/>
              </a:rPr>
            </a:br>
            <a:endParaRPr dirty="0"/>
          </a:p>
        </p:txBody>
      </p:sp>
      <p:sp>
        <p:nvSpPr>
          <p:cNvPr id="111" name="Google Shape;111;p3"/>
          <p:cNvSpPr txBox="1"/>
          <p:nvPr/>
        </p:nvSpPr>
        <p:spPr>
          <a:xfrm>
            <a:off x="6883918" y="5865874"/>
            <a:ext cx="5110369" cy="830906"/>
          </a:xfrm>
          <a:prstGeom prst="rect">
            <a:avLst/>
          </a:prstGeom>
          <a:noFill/>
          <a:ln>
            <a:noFill/>
          </a:ln>
        </p:spPr>
        <p:txBody>
          <a:bodyPr spcFirstLastPara="1" wrap="square" lIns="91350" tIns="45675" rIns="91350" bIns="45675" anchor="t" anchorCtr="0">
            <a:spAutoFit/>
          </a:bodyPr>
          <a:lstStyle/>
          <a:p>
            <a:pPr marL="0" marR="0" lvl="0" indent="0" algn="ctr" rtl="0">
              <a:spcBef>
                <a:spcPts val="0"/>
              </a:spcBef>
              <a:spcAft>
                <a:spcPts val="0"/>
              </a:spcAft>
              <a:buNone/>
            </a:pPr>
            <a:r>
              <a:rPr lang="en-US" sz="2400" b="0" i="0" u="none" strike="noStrike" cap="none" dirty="0">
                <a:solidFill>
                  <a:srgbClr val="1F3864"/>
                </a:solidFill>
                <a:latin typeface="Verdana"/>
                <a:ea typeface="Verdana"/>
                <a:cs typeface="Verdana"/>
                <a:sym typeface="Verdana"/>
              </a:rPr>
              <a:t>Activity Books in</a:t>
            </a:r>
            <a:br>
              <a:rPr lang="en-US" sz="2400" b="0" i="0" u="none" strike="noStrike" cap="none" dirty="0">
                <a:solidFill>
                  <a:srgbClr val="1F3864"/>
                </a:solidFill>
                <a:latin typeface="Verdana"/>
                <a:ea typeface="Verdana"/>
                <a:cs typeface="Verdana"/>
                <a:sym typeface="Verdana"/>
              </a:rPr>
            </a:br>
            <a:r>
              <a:rPr lang="en-US" sz="2400" b="0" i="0" u="none" strike="noStrike" cap="none" dirty="0">
                <a:solidFill>
                  <a:srgbClr val="1F3864"/>
                </a:solidFill>
                <a:latin typeface="Verdana"/>
                <a:ea typeface="Verdana"/>
                <a:cs typeface="Verdana"/>
                <a:sym typeface="Verdana"/>
              </a:rPr>
              <a:t>Many Languages</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4"/>
          <p:cNvSpPr txBox="1">
            <a:spLocks noGrp="1"/>
          </p:cNvSpPr>
          <p:nvPr>
            <p:ph type="title"/>
          </p:nvPr>
        </p:nvSpPr>
        <p:spPr>
          <a:xfrm>
            <a:off x="0" y="18255"/>
            <a:ext cx="12192000" cy="96365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entury Gothic"/>
              <a:buNone/>
            </a:pPr>
            <a:r>
              <a:rPr lang="en-US" b="1">
                <a:latin typeface="Century Gothic"/>
                <a:ea typeface="Century Gothic"/>
                <a:cs typeface="Century Gothic"/>
                <a:sym typeface="Century Gothic"/>
              </a:rPr>
              <a:t>Drill Leader Instructions: Audio Settings</a:t>
            </a:r>
            <a:endParaRPr b="1">
              <a:latin typeface="Century Gothic"/>
              <a:ea typeface="Century Gothic"/>
              <a:cs typeface="Century Gothic"/>
              <a:sym typeface="Century Gothic"/>
            </a:endParaRPr>
          </a:p>
        </p:txBody>
      </p:sp>
      <p:sp>
        <p:nvSpPr>
          <p:cNvPr id="117" name="Google Shape;117;p4"/>
          <p:cNvSpPr txBox="1">
            <a:spLocks noGrp="1"/>
          </p:cNvSpPr>
          <p:nvPr>
            <p:ph type="body" idx="1"/>
          </p:nvPr>
        </p:nvSpPr>
        <p:spPr>
          <a:xfrm>
            <a:off x="195022" y="1253331"/>
            <a:ext cx="6091989" cy="4351338"/>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rgbClr val="1F3864"/>
              </a:buClr>
              <a:buSzPts val="2400"/>
              <a:buFont typeface="Arial"/>
              <a:buChar char="•"/>
            </a:pPr>
            <a:r>
              <a:rPr lang="en-US" sz="2400">
                <a:solidFill>
                  <a:srgbClr val="1F3864"/>
                </a:solidFill>
                <a:latin typeface="Verdana"/>
                <a:ea typeface="Verdana"/>
                <a:cs typeface="Verdana"/>
                <a:sym typeface="Verdana"/>
              </a:rPr>
              <a:t>This PowerPoint includes a video and an audio recording of the ShakeOut “Drill Broadcast” narration.</a:t>
            </a:r>
            <a:br>
              <a:rPr lang="en-US" sz="2400">
                <a:solidFill>
                  <a:srgbClr val="1F3864"/>
                </a:solidFill>
                <a:latin typeface="Verdana"/>
                <a:ea typeface="Verdana"/>
                <a:cs typeface="Verdana"/>
                <a:sym typeface="Verdana"/>
              </a:rPr>
            </a:br>
            <a:endParaRPr sz="2400">
              <a:solidFill>
                <a:srgbClr val="1F3864"/>
              </a:solidFill>
              <a:latin typeface="Verdana"/>
              <a:ea typeface="Verdana"/>
              <a:cs typeface="Verdana"/>
              <a:sym typeface="Verdana"/>
            </a:endParaRPr>
          </a:p>
          <a:p>
            <a:pPr marL="342900" lvl="0" indent="-342900" algn="l" rtl="0">
              <a:lnSpc>
                <a:spcPct val="90000"/>
              </a:lnSpc>
              <a:spcBef>
                <a:spcPts val="1000"/>
              </a:spcBef>
              <a:spcAft>
                <a:spcPts val="0"/>
              </a:spcAft>
              <a:buClr>
                <a:srgbClr val="1F3864"/>
              </a:buClr>
              <a:buSzPts val="2400"/>
              <a:buFont typeface="Arial"/>
              <a:buChar char="•"/>
            </a:pPr>
            <a:r>
              <a:rPr lang="en-US" sz="2400">
                <a:solidFill>
                  <a:srgbClr val="1F3864"/>
                </a:solidFill>
                <a:latin typeface="Verdana"/>
                <a:ea typeface="Verdana"/>
                <a:cs typeface="Verdana"/>
                <a:sym typeface="Verdana"/>
              </a:rPr>
              <a:t>For distance learning, when you share the slides, you may need to set the option to “share computer sound” (this depends on your video conferencing service).  </a:t>
            </a:r>
            <a:endParaRPr/>
          </a:p>
          <a:p>
            <a:pPr marL="342900" lvl="0" indent="-190500" algn="l" rtl="0">
              <a:lnSpc>
                <a:spcPct val="90000"/>
              </a:lnSpc>
              <a:spcBef>
                <a:spcPts val="1000"/>
              </a:spcBef>
              <a:spcAft>
                <a:spcPts val="0"/>
              </a:spcAft>
              <a:buClr>
                <a:schemeClr val="dk1"/>
              </a:buClr>
              <a:buSzPts val="2400"/>
              <a:buFont typeface="Arial"/>
              <a:buNone/>
            </a:pPr>
            <a:endParaRPr sz="2400">
              <a:solidFill>
                <a:srgbClr val="1F3864"/>
              </a:solidFill>
              <a:latin typeface="Verdana"/>
              <a:ea typeface="Verdana"/>
              <a:cs typeface="Verdana"/>
              <a:sym typeface="Verdana"/>
            </a:endParaRPr>
          </a:p>
          <a:p>
            <a:pPr marL="342900" lvl="0" indent="-342900" algn="l" rtl="0">
              <a:lnSpc>
                <a:spcPct val="90000"/>
              </a:lnSpc>
              <a:spcBef>
                <a:spcPts val="1000"/>
              </a:spcBef>
              <a:spcAft>
                <a:spcPts val="0"/>
              </a:spcAft>
              <a:buClr>
                <a:srgbClr val="1F3864"/>
              </a:buClr>
              <a:buSzPts val="2400"/>
              <a:buFont typeface="Arial"/>
              <a:buChar char="•"/>
            </a:pPr>
            <a:r>
              <a:rPr lang="en-US" sz="2400">
                <a:solidFill>
                  <a:srgbClr val="1F3864"/>
                </a:solidFill>
                <a:latin typeface="Verdana"/>
                <a:ea typeface="Verdana"/>
                <a:cs typeface="Verdana"/>
                <a:sym typeface="Verdana"/>
              </a:rPr>
              <a:t>You should practice this in advance</a:t>
            </a:r>
            <a:endParaRPr/>
          </a:p>
        </p:txBody>
      </p:sp>
      <p:sp>
        <p:nvSpPr>
          <p:cNvPr id="118" name="Google Shape;118;p4"/>
          <p:cNvSpPr txBox="1"/>
          <p:nvPr/>
        </p:nvSpPr>
        <p:spPr>
          <a:xfrm>
            <a:off x="6479517" y="4953323"/>
            <a:ext cx="5402426" cy="1015596"/>
          </a:xfrm>
          <a:prstGeom prst="rect">
            <a:avLst/>
          </a:prstGeom>
          <a:noFill/>
          <a:ln>
            <a:noFill/>
          </a:ln>
        </p:spPr>
        <p:txBody>
          <a:bodyPr spcFirstLastPara="1" wrap="square" lIns="91350" tIns="45675" rIns="91350" bIns="45675" anchor="t" anchorCtr="0">
            <a:spAutoFit/>
          </a:bodyPr>
          <a:lstStyle/>
          <a:p>
            <a:pPr marL="0" marR="0" lvl="0" indent="0" algn="ctr" rtl="0">
              <a:spcBef>
                <a:spcPts val="0"/>
              </a:spcBef>
              <a:spcAft>
                <a:spcPts val="0"/>
              </a:spcAft>
              <a:buNone/>
            </a:pPr>
            <a:r>
              <a:rPr lang="en-US" sz="2000" b="0" i="0" u="none" strike="noStrike" cap="none">
                <a:solidFill>
                  <a:srgbClr val="1F3864"/>
                </a:solidFill>
                <a:latin typeface="Verdana"/>
                <a:ea typeface="Verdana"/>
                <a:cs typeface="Verdana"/>
                <a:sym typeface="Verdana"/>
              </a:rPr>
              <a:t>Settings for Zoom to share computer sound; other services may have similar settings.</a:t>
            </a:r>
            <a:endParaRPr/>
          </a:p>
        </p:txBody>
      </p:sp>
      <p:grpSp>
        <p:nvGrpSpPr>
          <p:cNvPr id="119" name="Google Shape;119;p4" descr="Screenshot of Zoom screen sharing menu. Option titled &quot;Share computer sound&quot; is circled in bold blue"/>
          <p:cNvGrpSpPr/>
          <p:nvPr/>
        </p:nvGrpSpPr>
        <p:grpSpPr>
          <a:xfrm>
            <a:off x="6233674" y="1396879"/>
            <a:ext cx="5648269" cy="3365720"/>
            <a:chOff x="6749280" y="906477"/>
            <a:chExt cx="4248936" cy="2531878"/>
          </a:xfrm>
        </p:grpSpPr>
        <p:pic>
          <p:nvPicPr>
            <p:cNvPr id="120" name="Google Shape;120;p4"/>
            <p:cNvPicPr preferRelativeResize="0"/>
            <p:nvPr/>
          </p:nvPicPr>
          <p:blipFill rotWithShape="1">
            <a:blip r:embed="rId3">
              <a:alphaModFix/>
            </a:blip>
            <a:srcRect/>
            <a:stretch/>
          </p:blipFill>
          <p:spPr>
            <a:xfrm>
              <a:off x="6934216" y="906477"/>
              <a:ext cx="4064000" cy="2336800"/>
            </a:xfrm>
            <a:prstGeom prst="rect">
              <a:avLst/>
            </a:prstGeom>
            <a:noFill/>
            <a:ln>
              <a:noFill/>
            </a:ln>
          </p:spPr>
        </p:pic>
        <p:sp>
          <p:nvSpPr>
            <p:cNvPr id="121" name="Google Shape;121;p4"/>
            <p:cNvSpPr/>
            <p:nvPr/>
          </p:nvSpPr>
          <p:spPr>
            <a:xfrm>
              <a:off x="6749280" y="2866863"/>
              <a:ext cx="1641927" cy="571492"/>
            </a:xfrm>
            <a:prstGeom prst="donut">
              <a:avLst>
                <a:gd name="adj" fmla="val 25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600"/>
                <a:buFont typeface="Calibri"/>
                <a:buNone/>
              </a:pPr>
              <a:endParaRPr sz="3600" b="0" i="0" u="none" strike="noStrike" cap="none">
                <a:solidFill>
                  <a:schemeClr val="dk1"/>
                </a:solidFill>
                <a:latin typeface="Arial"/>
                <a:ea typeface="Arial"/>
                <a:cs typeface="Arial"/>
                <a:sym typeface="Arial"/>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5" descr="ShakeOut black and white logo"/>
          <p:cNvPicPr preferRelativeResize="0"/>
          <p:nvPr/>
        </p:nvPicPr>
        <p:blipFill rotWithShape="1">
          <a:blip r:embed="rId3">
            <a:alphaModFix/>
          </a:blip>
          <a:srcRect/>
          <a:stretch/>
        </p:blipFill>
        <p:spPr>
          <a:xfrm>
            <a:off x="1454115" y="0"/>
            <a:ext cx="3339408" cy="3339408"/>
          </a:xfrm>
          <a:prstGeom prst="rect">
            <a:avLst/>
          </a:prstGeom>
          <a:noFill/>
          <a:ln>
            <a:noFill/>
          </a:ln>
        </p:spPr>
      </p:pic>
      <p:sp>
        <p:nvSpPr>
          <p:cNvPr id="128" name="Google Shape;128;p5"/>
          <p:cNvSpPr txBox="1"/>
          <p:nvPr/>
        </p:nvSpPr>
        <p:spPr>
          <a:xfrm>
            <a:off x="891809" y="2916076"/>
            <a:ext cx="4770410" cy="1577891"/>
          </a:xfrm>
          <a:prstGeom prst="rect">
            <a:avLst/>
          </a:prstGeom>
          <a:noFill/>
          <a:ln>
            <a:noFill/>
          </a:ln>
        </p:spPr>
        <p:txBody>
          <a:bodyPr spcFirstLastPara="1" wrap="square" lIns="91300" tIns="45650" rIns="91300" bIns="45650" anchor="t" anchorCtr="0">
            <a:noAutofit/>
          </a:bodyPr>
          <a:lstStyle/>
          <a:p>
            <a:pPr marL="0" marR="0" lvl="0" indent="0" algn="ctr" rtl="0">
              <a:spcBef>
                <a:spcPts val="0"/>
              </a:spcBef>
              <a:spcAft>
                <a:spcPts val="0"/>
              </a:spcAft>
              <a:buNone/>
            </a:pPr>
            <a:r>
              <a:rPr lang="en-US" sz="4400" b="0" i="0" u="none" strike="noStrike" cap="none">
                <a:solidFill>
                  <a:srgbClr val="191300"/>
                </a:solidFill>
                <a:latin typeface="Century Gothic"/>
                <a:ea typeface="Century Gothic"/>
                <a:cs typeface="Century Gothic"/>
                <a:sym typeface="Century Gothic"/>
              </a:rPr>
              <a:t>Great ShakeOut</a:t>
            </a:r>
            <a:br>
              <a:rPr lang="en-US" sz="4400" b="0" i="0" u="none" strike="noStrike" cap="none">
                <a:solidFill>
                  <a:srgbClr val="191300"/>
                </a:solidFill>
                <a:latin typeface="Century Gothic"/>
                <a:ea typeface="Century Gothic"/>
                <a:cs typeface="Century Gothic"/>
                <a:sym typeface="Century Gothic"/>
              </a:rPr>
            </a:br>
            <a:r>
              <a:rPr lang="en-US" sz="4400" b="0" i="0" u="none" strike="noStrike" cap="none">
                <a:solidFill>
                  <a:srgbClr val="191300"/>
                </a:solidFill>
                <a:latin typeface="Century Gothic"/>
                <a:ea typeface="Century Gothic"/>
                <a:cs typeface="Century Gothic"/>
                <a:sym typeface="Century Gothic"/>
              </a:rPr>
              <a:t>Earthquake Drills</a:t>
            </a:r>
            <a:endParaRPr sz="1800" b="0" i="0" u="none" strike="noStrike" cap="none">
              <a:solidFill>
                <a:srgbClr val="191300"/>
              </a:solidFill>
              <a:latin typeface="Century Gothic"/>
              <a:ea typeface="Century Gothic"/>
              <a:cs typeface="Century Gothic"/>
              <a:sym typeface="Century Gothic"/>
            </a:endParaRPr>
          </a:p>
        </p:txBody>
      </p:sp>
      <p:pic>
        <p:nvPicPr>
          <p:cNvPr id="129" name="Google Shape;129;p5" descr="Person taking shelter under a table by holding on to the table leg and covering the back of their neck."/>
          <p:cNvPicPr preferRelativeResize="0"/>
          <p:nvPr/>
        </p:nvPicPr>
        <p:blipFill rotWithShape="1">
          <a:blip r:embed="rId4">
            <a:alphaModFix/>
          </a:blip>
          <a:srcRect/>
          <a:stretch/>
        </p:blipFill>
        <p:spPr>
          <a:xfrm>
            <a:off x="6789676" y="569333"/>
            <a:ext cx="2083633" cy="1612899"/>
          </a:xfrm>
          <a:prstGeom prst="rect">
            <a:avLst/>
          </a:prstGeom>
          <a:noFill/>
          <a:ln w="12700" cap="flat" cmpd="sng">
            <a:solidFill>
              <a:schemeClr val="lt2"/>
            </a:solidFill>
            <a:prstDash val="solid"/>
            <a:round/>
            <a:headEnd type="none" w="sm" len="sm"/>
            <a:tailEnd type="none" w="sm" len="sm"/>
          </a:ln>
        </p:spPr>
      </p:pic>
      <p:pic>
        <p:nvPicPr>
          <p:cNvPr id="130" name="Google Shape;130;p5" descr="Person crouching on the floor and against an interior wall, covering the back of their neck."/>
          <p:cNvPicPr preferRelativeResize="0"/>
          <p:nvPr/>
        </p:nvPicPr>
        <p:blipFill rotWithShape="1">
          <a:blip r:embed="rId5">
            <a:alphaModFix/>
          </a:blip>
          <a:srcRect/>
          <a:stretch/>
        </p:blipFill>
        <p:spPr>
          <a:xfrm>
            <a:off x="9068182" y="569334"/>
            <a:ext cx="2082023" cy="1612898"/>
          </a:xfrm>
          <a:prstGeom prst="rect">
            <a:avLst/>
          </a:prstGeom>
          <a:noFill/>
          <a:ln w="12700" cap="flat" cmpd="sng">
            <a:solidFill>
              <a:schemeClr val="lt2"/>
            </a:solidFill>
            <a:prstDash val="solid"/>
            <a:round/>
            <a:headEnd type="none" w="sm" len="sm"/>
            <a:tailEnd type="none" w="sm" len="sm"/>
          </a:ln>
        </p:spPr>
      </p:pic>
      <p:pic>
        <p:nvPicPr>
          <p:cNvPr id="131" name="Google Shape;131;p5" descr="Two young people covering the back of their necks with their hands taking shelter under a table and holding on to its legs."/>
          <p:cNvPicPr preferRelativeResize="0"/>
          <p:nvPr/>
        </p:nvPicPr>
        <p:blipFill rotWithShape="1">
          <a:blip r:embed="rId6">
            <a:alphaModFix/>
          </a:blip>
          <a:srcRect/>
          <a:stretch/>
        </p:blipFill>
        <p:spPr>
          <a:xfrm>
            <a:off x="6792828" y="2375301"/>
            <a:ext cx="2059710" cy="1612900"/>
          </a:xfrm>
          <a:prstGeom prst="rect">
            <a:avLst/>
          </a:prstGeom>
          <a:noFill/>
          <a:ln w="12700" cap="flat" cmpd="sng">
            <a:solidFill>
              <a:schemeClr val="lt2"/>
            </a:solidFill>
            <a:prstDash val="solid"/>
            <a:round/>
            <a:headEnd type="none" w="sm" len="sm"/>
            <a:tailEnd type="none" w="sm" len="sm"/>
          </a:ln>
        </p:spPr>
      </p:pic>
      <p:pic>
        <p:nvPicPr>
          <p:cNvPr id="132" name="Google Shape;132;p5" descr="A person covering the back of their neck with their hand, taking shelter under a table and holding on to its legs."/>
          <p:cNvPicPr preferRelativeResize="0"/>
          <p:nvPr/>
        </p:nvPicPr>
        <p:blipFill rotWithShape="1">
          <a:blip r:embed="rId7">
            <a:alphaModFix/>
          </a:blip>
          <a:srcRect/>
          <a:stretch/>
        </p:blipFill>
        <p:spPr>
          <a:xfrm>
            <a:off x="9079338" y="2375301"/>
            <a:ext cx="2059710" cy="1612900"/>
          </a:xfrm>
          <a:prstGeom prst="rect">
            <a:avLst/>
          </a:prstGeom>
          <a:noFill/>
          <a:ln w="12700" cap="flat" cmpd="sng">
            <a:solidFill>
              <a:schemeClr val="lt2"/>
            </a:solidFill>
            <a:prstDash val="solid"/>
            <a:round/>
            <a:headEnd type="none" w="sm" len="sm"/>
            <a:tailEnd type="none" w="sm" len="sm"/>
          </a:ln>
        </p:spPr>
      </p:pic>
      <p:pic>
        <p:nvPicPr>
          <p:cNvPr id="133" name="Google Shape;133;p5" descr="A person in a motorized wheelchair parked next to an interior wall and using a notebook to cover and protect their head."/>
          <p:cNvPicPr preferRelativeResize="0"/>
          <p:nvPr/>
        </p:nvPicPr>
        <p:blipFill rotWithShape="1">
          <a:blip r:embed="rId8">
            <a:alphaModFix/>
          </a:blip>
          <a:srcRect/>
          <a:stretch/>
        </p:blipFill>
        <p:spPr>
          <a:xfrm>
            <a:off x="6792828" y="4181270"/>
            <a:ext cx="2059709" cy="1606369"/>
          </a:xfrm>
          <a:prstGeom prst="rect">
            <a:avLst/>
          </a:prstGeom>
          <a:noFill/>
          <a:ln w="9525" cap="flat" cmpd="sng">
            <a:solidFill>
              <a:schemeClr val="lt2"/>
            </a:solidFill>
            <a:prstDash val="solid"/>
            <a:round/>
            <a:headEnd type="none" w="sm" len="sm"/>
            <a:tailEnd type="none" w="sm" len="sm"/>
          </a:ln>
        </p:spPr>
      </p:pic>
      <p:pic>
        <p:nvPicPr>
          <p:cNvPr id="134" name="Google Shape;134;p5" descr="4 people bent over between rows of chairs, and holding onto the legs of the chairs. They have their hands covering the backs of their necks."/>
          <p:cNvPicPr preferRelativeResize="0"/>
          <p:nvPr/>
        </p:nvPicPr>
        <p:blipFill rotWithShape="1">
          <a:blip r:embed="rId9">
            <a:alphaModFix/>
          </a:blip>
          <a:srcRect/>
          <a:stretch/>
        </p:blipFill>
        <p:spPr>
          <a:xfrm>
            <a:off x="9083173" y="4174740"/>
            <a:ext cx="2068642" cy="1627851"/>
          </a:xfrm>
          <a:prstGeom prst="rect">
            <a:avLst/>
          </a:prstGeom>
          <a:noFill/>
          <a:ln w="9525" cap="flat" cmpd="sng">
            <a:solidFill>
              <a:schemeClr val="lt2"/>
            </a:solidFill>
            <a:prstDash val="solid"/>
            <a:round/>
            <a:headEnd type="none" w="sm" len="sm"/>
            <a:tailEnd type="none" w="sm" len="sm"/>
          </a:ln>
        </p:spPr>
      </p:pic>
      <p:pic>
        <p:nvPicPr>
          <p:cNvPr id="135" name="Google Shape;135;p5" descr="DROP, COVER, HOLD ON Graphic. A person dropping on the floor, covering the back of their neck and taking shelter under a table."/>
          <p:cNvPicPr preferRelativeResize="0"/>
          <p:nvPr/>
        </p:nvPicPr>
        <p:blipFill rotWithShape="1">
          <a:blip r:embed="rId10">
            <a:alphaModFix/>
          </a:blip>
          <a:srcRect/>
          <a:stretch/>
        </p:blipFill>
        <p:spPr>
          <a:xfrm>
            <a:off x="1326126" y="4816997"/>
            <a:ext cx="4073047" cy="133702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6"/>
          <p:cNvSpPr txBox="1">
            <a:spLocks noGrp="1"/>
          </p:cNvSpPr>
          <p:nvPr>
            <p:ph type="title"/>
          </p:nvPr>
        </p:nvSpPr>
        <p:spPr>
          <a:xfrm>
            <a:off x="0" y="0"/>
            <a:ext cx="12192000" cy="102990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entury Gothic"/>
              <a:buNone/>
            </a:pPr>
            <a:r>
              <a:rPr lang="en-US" sz="4400" b="1">
                <a:latin typeface="Century Gothic"/>
                <a:ea typeface="Century Gothic"/>
                <a:cs typeface="Century Gothic"/>
                <a:sym typeface="Century Gothic"/>
              </a:rPr>
              <a:t>Earthquake Experience</a:t>
            </a:r>
            <a:endParaRPr>
              <a:latin typeface="Century Gothic"/>
              <a:ea typeface="Century Gothic"/>
              <a:cs typeface="Century Gothic"/>
              <a:sym typeface="Century Gothic"/>
            </a:endParaRPr>
          </a:p>
        </p:txBody>
      </p:sp>
      <p:sp>
        <p:nvSpPr>
          <p:cNvPr id="142" name="Google Shape;142;p6"/>
          <p:cNvSpPr txBox="1"/>
          <p:nvPr/>
        </p:nvSpPr>
        <p:spPr>
          <a:xfrm>
            <a:off x="814538" y="1309036"/>
            <a:ext cx="10563000" cy="4894800"/>
          </a:xfrm>
          <a:prstGeom prst="rect">
            <a:avLst/>
          </a:prstGeom>
          <a:noFill/>
          <a:ln>
            <a:noFill/>
          </a:ln>
        </p:spPr>
        <p:txBody>
          <a:bodyPr spcFirstLastPara="1" wrap="square" lIns="91425" tIns="45700" rIns="91425" bIns="45700" anchor="t" anchorCtr="0">
            <a:spAutoFit/>
          </a:bodyPr>
          <a:lstStyle/>
          <a:p>
            <a:pPr marL="214308" marR="0" lvl="0" indent="-214308" algn="l" rtl="0">
              <a:spcBef>
                <a:spcPts val="0"/>
              </a:spcBef>
              <a:spcAft>
                <a:spcPts val="0"/>
              </a:spcAft>
              <a:buClr>
                <a:schemeClr val="dk1"/>
              </a:buClr>
              <a:buSzPts val="2800"/>
              <a:buFont typeface="Arial"/>
              <a:buChar char="•"/>
            </a:pPr>
            <a:r>
              <a:rPr lang="en-US" sz="2800" b="0" i="0" u="none" strike="noStrike" cap="none" dirty="0">
                <a:solidFill>
                  <a:schemeClr val="dk1"/>
                </a:solidFill>
                <a:latin typeface="Verdana"/>
                <a:ea typeface="Verdana"/>
                <a:cs typeface="Verdana"/>
                <a:sym typeface="Verdana"/>
              </a:rPr>
              <a:t>Have you felt an earthquake? </a:t>
            </a:r>
            <a:r>
              <a:rPr lang="en-US" sz="2800" dirty="0">
                <a:solidFill>
                  <a:schemeClr val="dk1"/>
                </a:solidFill>
                <a:latin typeface="Verdana"/>
                <a:ea typeface="Verdana"/>
                <a:cs typeface="Verdana"/>
                <a:sym typeface="Verdana"/>
              </a:rPr>
              <a:t>W</a:t>
            </a:r>
            <a:r>
              <a:rPr lang="en-US" sz="2800" b="0" i="0" u="none" strike="noStrike" cap="none" dirty="0">
                <a:solidFill>
                  <a:schemeClr val="dk1"/>
                </a:solidFill>
                <a:latin typeface="Verdana"/>
                <a:ea typeface="Verdana"/>
                <a:cs typeface="Verdana"/>
                <a:sym typeface="Verdana"/>
              </a:rPr>
              <a:t>hat was it like?</a:t>
            </a:r>
            <a:endParaRPr dirty="0">
              <a:solidFill>
                <a:schemeClr val="dk1"/>
              </a:solidFill>
            </a:endParaRPr>
          </a:p>
          <a:p>
            <a:pPr marL="0" marR="0" lvl="0" indent="0" algn="l" rtl="0">
              <a:spcBef>
                <a:spcPts val="1200"/>
              </a:spcBef>
              <a:spcAft>
                <a:spcPts val="0"/>
              </a:spcAft>
              <a:buNone/>
            </a:pPr>
            <a:endParaRPr sz="2800" b="0" i="0" u="none" strike="noStrike" cap="none" dirty="0">
              <a:solidFill>
                <a:schemeClr val="dk1"/>
              </a:solidFill>
              <a:latin typeface="Verdana"/>
              <a:ea typeface="Verdana"/>
              <a:cs typeface="Verdana"/>
              <a:sym typeface="Verdana"/>
            </a:endParaRPr>
          </a:p>
          <a:p>
            <a:pPr marL="214308" marR="0" lvl="0" indent="-214308" algn="l" rtl="0">
              <a:spcBef>
                <a:spcPts val="1200"/>
              </a:spcBef>
              <a:spcAft>
                <a:spcPts val="0"/>
              </a:spcAft>
              <a:buClr>
                <a:schemeClr val="dk1"/>
              </a:buClr>
              <a:buSzPts val="2800"/>
              <a:buFont typeface="Arial"/>
              <a:buChar char="•"/>
            </a:pPr>
            <a:r>
              <a:rPr lang="en-US" sz="2800" b="0" i="0" u="none" strike="noStrike" cap="none" dirty="0">
                <a:solidFill>
                  <a:schemeClr val="dk1"/>
                </a:solidFill>
                <a:latin typeface="Verdana"/>
                <a:ea typeface="Verdana"/>
                <a:cs typeface="Verdana"/>
                <a:sym typeface="Verdana"/>
              </a:rPr>
              <a:t>What do we do at school during earthquake drills?</a:t>
            </a:r>
            <a:endParaRPr dirty="0">
              <a:solidFill>
                <a:schemeClr val="dk1"/>
              </a:solidFill>
            </a:endParaRPr>
          </a:p>
          <a:p>
            <a:pPr marL="0" marR="0" lvl="0" indent="0" algn="l" rtl="0">
              <a:spcBef>
                <a:spcPts val="1200"/>
              </a:spcBef>
              <a:spcAft>
                <a:spcPts val="0"/>
              </a:spcAft>
              <a:buNone/>
            </a:pPr>
            <a:endParaRPr sz="2800" b="0" i="0" u="none" strike="noStrike" cap="none" dirty="0">
              <a:solidFill>
                <a:schemeClr val="dk1"/>
              </a:solidFill>
              <a:latin typeface="Verdana"/>
              <a:ea typeface="Verdana"/>
              <a:cs typeface="Verdana"/>
              <a:sym typeface="Verdana"/>
            </a:endParaRPr>
          </a:p>
          <a:p>
            <a:pPr marL="214308" marR="0" lvl="0" indent="-214308" algn="l" rtl="0">
              <a:spcBef>
                <a:spcPts val="1200"/>
              </a:spcBef>
              <a:spcAft>
                <a:spcPts val="0"/>
              </a:spcAft>
              <a:buClr>
                <a:schemeClr val="dk1"/>
              </a:buClr>
              <a:buSzPts val="2800"/>
              <a:buFont typeface="Arial"/>
              <a:buChar char="•"/>
            </a:pPr>
            <a:r>
              <a:rPr lang="en-US" sz="2800" b="0" i="0" u="none" strike="noStrike" cap="none" dirty="0">
                <a:solidFill>
                  <a:schemeClr val="dk1"/>
                </a:solidFill>
                <a:latin typeface="Verdana"/>
                <a:ea typeface="Verdana"/>
                <a:cs typeface="Verdana"/>
                <a:sym typeface="Verdana"/>
              </a:rPr>
              <a:t>Why is practicing for earthquakes and other emergencies important?</a:t>
            </a:r>
            <a:endParaRPr dirty="0">
              <a:solidFill>
                <a:schemeClr val="dk1"/>
              </a:solidFill>
            </a:endParaRPr>
          </a:p>
          <a:p>
            <a:pPr marL="0" marR="0" lvl="0" indent="0" algn="l" rtl="0">
              <a:spcBef>
                <a:spcPts val="1200"/>
              </a:spcBef>
              <a:spcAft>
                <a:spcPts val="0"/>
              </a:spcAft>
              <a:buNone/>
            </a:pPr>
            <a:endParaRPr sz="2800" b="0" i="0" u="none" strike="noStrike" cap="none" dirty="0">
              <a:solidFill>
                <a:schemeClr val="dk1"/>
              </a:solidFill>
              <a:latin typeface="Verdana"/>
              <a:ea typeface="Verdana"/>
              <a:cs typeface="Verdana"/>
              <a:sym typeface="Verdana"/>
            </a:endParaRPr>
          </a:p>
          <a:p>
            <a:pPr marL="214308" marR="0" lvl="0" indent="-214308" algn="l" rtl="0">
              <a:spcBef>
                <a:spcPts val="1200"/>
              </a:spcBef>
              <a:spcAft>
                <a:spcPts val="0"/>
              </a:spcAft>
              <a:buClr>
                <a:schemeClr val="dk1"/>
              </a:buClr>
              <a:buSzPts val="2800"/>
              <a:buFont typeface="Arial"/>
              <a:buChar char="•"/>
            </a:pPr>
            <a:r>
              <a:rPr lang="en-US" sz="2800" b="0" i="0" u="none" strike="noStrike" cap="none" dirty="0">
                <a:solidFill>
                  <a:schemeClr val="dk1"/>
                </a:solidFill>
                <a:latin typeface="Verdana"/>
                <a:ea typeface="Verdana"/>
                <a:cs typeface="Verdana"/>
                <a:sym typeface="Verdana"/>
              </a:rPr>
              <a:t>What can we do before earthquakes to be prepared?</a:t>
            </a:r>
            <a:endParaRPr dirty="0">
              <a:solidFill>
                <a:schemeClr val="dk1"/>
              </a:solidFill>
            </a:endParaRPr>
          </a:p>
          <a:p>
            <a:pPr marL="214308" marR="0" lvl="0" indent="-100007" algn="l" rtl="0">
              <a:lnSpc>
                <a:spcPct val="100000"/>
              </a:lnSpc>
              <a:spcBef>
                <a:spcPts val="1200"/>
              </a:spcBef>
              <a:spcAft>
                <a:spcPts val="0"/>
              </a:spcAft>
              <a:buClr>
                <a:schemeClr val="dk1"/>
              </a:buClr>
              <a:buSzPts val="1800"/>
              <a:buFont typeface="Arial"/>
              <a:buNone/>
            </a:pPr>
            <a:endParaRPr sz="1800" b="0" i="0" u="none" strike="noStrike" cap="none" dirty="0">
              <a:solidFill>
                <a:schemeClr val="dk1"/>
              </a:solidFill>
              <a:latin typeface="Verdana"/>
              <a:ea typeface="Verdana"/>
              <a:cs typeface="Verdana"/>
              <a:sym typeface="Verdan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7"/>
          <p:cNvSpPr txBox="1">
            <a:spLocks noGrp="1"/>
          </p:cNvSpPr>
          <p:nvPr>
            <p:ph type="title"/>
          </p:nvPr>
        </p:nvSpPr>
        <p:spPr>
          <a:xfrm>
            <a:off x="0" y="0"/>
            <a:ext cx="12192000" cy="107721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entury Gothic"/>
              <a:buNone/>
            </a:pPr>
            <a:r>
              <a:rPr lang="en-US" sz="4400" b="1">
                <a:latin typeface="Century Gothic"/>
                <a:ea typeface="Century Gothic"/>
                <a:cs typeface="Century Gothic"/>
                <a:sym typeface="Century Gothic"/>
              </a:rPr>
              <a:t>Great ShakeOut Earthquake Drill</a:t>
            </a:r>
            <a:endParaRPr>
              <a:latin typeface="Century Gothic"/>
              <a:ea typeface="Century Gothic"/>
              <a:cs typeface="Century Gothic"/>
              <a:sym typeface="Century Gothic"/>
            </a:endParaRPr>
          </a:p>
        </p:txBody>
      </p:sp>
      <p:sp>
        <p:nvSpPr>
          <p:cNvPr id="149" name="Google Shape;149;p7"/>
          <p:cNvSpPr txBox="1">
            <a:spLocks noGrp="1"/>
          </p:cNvSpPr>
          <p:nvPr>
            <p:ph type="body" idx="1"/>
          </p:nvPr>
        </p:nvSpPr>
        <p:spPr>
          <a:xfrm>
            <a:off x="6246795" y="1671806"/>
            <a:ext cx="5877827" cy="2734385"/>
          </a:xfrm>
          <a:prstGeom prst="rect">
            <a:avLst/>
          </a:prstGeom>
          <a:noFill/>
          <a:ln>
            <a:noFill/>
          </a:ln>
        </p:spPr>
        <p:txBody>
          <a:bodyPr spcFirstLastPara="1" wrap="square" lIns="91425" tIns="45700" rIns="91425" bIns="45700" anchor="t" anchorCtr="0">
            <a:normAutofit/>
          </a:bodyPr>
          <a:lstStyle/>
          <a:p>
            <a:pPr marL="0" lvl="0" indent="4763" algn="ctr" rtl="0">
              <a:lnSpc>
                <a:spcPct val="90000"/>
              </a:lnSpc>
              <a:spcBef>
                <a:spcPts val="0"/>
              </a:spcBef>
              <a:spcAft>
                <a:spcPts val="0"/>
              </a:spcAft>
              <a:buClr>
                <a:schemeClr val="dk1"/>
              </a:buClr>
              <a:buSzPts val="2000"/>
              <a:buFont typeface="Verdana"/>
              <a:buNone/>
            </a:pPr>
            <a:r>
              <a:rPr lang="en-US" sz="2000" dirty="0">
                <a:latin typeface="Verdana"/>
                <a:ea typeface="Verdana"/>
                <a:cs typeface="Verdana"/>
                <a:sym typeface="Verdana"/>
              </a:rPr>
              <a:t>Earthquakes may happen </a:t>
            </a:r>
            <a:br>
              <a:rPr lang="en-US" sz="2000" dirty="0">
                <a:latin typeface="Verdana"/>
                <a:ea typeface="Verdana"/>
                <a:cs typeface="Verdana"/>
                <a:sym typeface="Verdana"/>
              </a:rPr>
            </a:br>
            <a:r>
              <a:rPr lang="en-US" sz="2000" dirty="0">
                <a:latin typeface="Verdana"/>
                <a:ea typeface="Verdana"/>
                <a:cs typeface="Verdana"/>
                <a:sym typeface="Verdana"/>
              </a:rPr>
              <a:t>anytime and almost anywhere.</a:t>
            </a:r>
            <a:endParaRPr dirty="0"/>
          </a:p>
          <a:p>
            <a:pPr marL="0" lvl="0" indent="4763" algn="ctr" rtl="0">
              <a:lnSpc>
                <a:spcPct val="90000"/>
              </a:lnSpc>
              <a:spcBef>
                <a:spcPts val="1000"/>
              </a:spcBef>
              <a:spcAft>
                <a:spcPts val="0"/>
              </a:spcAft>
              <a:buClr>
                <a:schemeClr val="dk1"/>
              </a:buClr>
              <a:buSzPts val="2000"/>
              <a:buFont typeface="Verdana"/>
              <a:buNone/>
            </a:pPr>
            <a:br>
              <a:rPr lang="en-US" sz="2000" dirty="0">
                <a:latin typeface="Verdana"/>
                <a:ea typeface="Verdana"/>
                <a:cs typeface="Verdana"/>
                <a:sym typeface="Verdana"/>
              </a:rPr>
            </a:br>
            <a:r>
              <a:rPr lang="en-US" sz="2000" dirty="0">
                <a:latin typeface="Verdana"/>
                <a:ea typeface="Verdana"/>
                <a:cs typeface="Verdana"/>
                <a:sym typeface="Verdana"/>
              </a:rPr>
              <a:t>Most injuries caused by earthquakes</a:t>
            </a:r>
            <a:br>
              <a:rPr lang="en-US" sz="2000" dirty="0">
                <a:latin typeface="Verdana"/>
                <a:ea typeface="Verdana"/>
                <a:cs typeface="Verdana"/>
                <a:sym typeface="Verdana"/>
              </a:rPr>
            </a:br>
            <a:r>
              <a:rPr lang="en-US" sz="2000" dirty="0">
                <a:latin typeface="Verdana"/>
                <a:ea typeface="Verdana"/>
                <a:cs typeface="Verdana"/>
                <a:sym typeface="Verdana"/>
              </a:rPr>
              <a:t>are from falling or flying objects. </a:t>
            </a:r>
            <a:endParaRPr dirty="0"/>
          </a:p>
          <a:p>
            <a:pPr marL="0" lvl="0" indent="4763" algn="ctr" rtl="0">
              <a:lnSpc>
                <a:spcPct val="90000"/>
              </a:lnSpc>
              <a:spcBef>
                <a:spcPts val="1000"/>
              </a:spcBef>
              <a:spcAft>
                <a:spcPts val="0"/>
              </a:spcAft>
              <a:buClr>
                <a:schemeClr val="dk1"/>
              </a:buClr>
              <a:buSzPts val="2000"/>
              <a:buFont typeface="Calibri"/>
              <a:buNone/>
            </a:pPr>
            <a:endParaRPr sz="2000" dirty="0">
              <a:latin typeface="Verdana"/>
              <a:ea typeface="Verdana"/>
              <a:cs typeface="Verdana"/>
              <a:sym typeface="Verdana"/>
            </a:endParaRPr>
          </a:p>
          <a:p>
            <a:pPr marL="0" lvl="0" indent="4763" algn="ctr" rtl="0">
              <a:lnSpc>
                <a:spcPct val="90000"/>
              </a:lnSpc>
              <a:spcBef>
                <a:spcPts val="1000"/>
              </a:spcBef>
              <a:spcAft>
                <a:spcPts val="0"/>
              </a:spcAft>
              <a:buClr>
                <a:schemeClr val="dk1"/>
              </a:buClr>
              <a:buSzPts val="2000"/>
              <a:buFont typeface="Verdana"/>
              <a:buNone/>
            </a:pPr>
            <a:r>
              <a:rPr lang="en-US" sz="2000" dirty="0">
                <a:latin typeface="Verdana"/>
                <a:ea typeface="Verdana"/>
                <a:cs typeface="Verdana"/>
                <a:sym typeface="Verdana"/>
              </a:rPr>
              <a:t>It is important to practice how to be safe!</a:t>
            </a:r>
            <a:endParaRPr dirty="0"/>
          </a:p>
          <a:p>
            <a:pPr marL="0" lvl="0" indent="0" algn="l" rtl="0">
              <a:lnSpc>
                <a:spcPct val="90000"/>
              </a:lnSpc>
              <a:spcBef>
                <a:spcPts val="1000"/>
              </a:spcBef>
              <a:spcAft>
                <a:spcPts val="0"/>
              </a:spcAft>
              <a:buClr>
                <a:schemeClr val="dk1"/>
              </a:buClr>
              <a:buSzPts val="2800"/>
              <a:buNone/>
            </a:pPr>
            <a:endParaRPr dirty="0"/>
          </a:p>
        </p:txBody>
      </p:sp>
      <p:sp>
        <p:nvSpPr>
          <p:cNvPr id="150" name="Google Shape;150;p7"/>
          <p:cNvSpPr txBox="1"/>
          <p:nvPr/>
        </p:nvSpPr>
        <p:spPr>
          <a:xfrm>
            <a:off x="468975" y="5012125"/>
            <a:ext cx="58194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0" i="0" u="none" strike="noStrike" cap="none">
                <a:solidFill>
                  <a:schemeClr val="dk1"/>
                </a:solidFill>
                <a:latin typeface="Verdana"/>
                <a:ea typeface="Verdana"/>
                <a:cs typeface="Verdana"/>
                <a:sym typeface="Verdana"/>
              </a:rPr>
              <a:t>Today we are joining millions of people </a:t>
            </a:r>
            <a:endParaRPr sz="1200">
              <a:solidFill>
                <a:schemeClr val="dk1"/>
              </a:solidFill>
            </a:endParaRPr>
          </a:p>
          <a:p>
            <a:pPr marL="0" marR="0" lvl="0" indent="0" algn="ctr" rtl="0">
              <a:spcBef>
                <a:spcPts val="0"/>
              </a:spcBef>
              <a:spcAft>
                <a:spcPts val="0"/>
              </a:spcAft>
              <a:buNone/>
            </a:pPr>
            <a:r>
              <a:rPr lang="en-US" sz="2200" b="0" i="0" u="none" strike="noStrike" cap="none">
                <a:solidFill>
                  <a:schemeClr val="dk1"/>
                </a:solidFill>
                <a:latin typeface="Verdana"/>
                <a:ea typeface="Verdana"/>
                <a:cs typeface="Verdana"/>
                <a:sym typeface="Verdana"/>
              </a:rPr>
              <a:t>who are practicing earthquake safety!</a:t>
            </a:r>
            <a:endParaRPr sz="2200" b="0" i="1" u="none" strike="noStrike" cap="none">
              <a:solidFill>
                <a:schemeClr val="dk1"/>
              </a:solidFill>
              <a:latin typeface="Verdana"/>
              <a:ea typeface="Verdana"/>
              <a:cs typeface="Verdana"/>
              <a:sym typeface="Verdana"/>
            </a:endParaRPr>
          </a:p>
        </p:txBody>
      </p:sp>
      <p:pic>
        <p:nvPicPr>
          <p:cNvPr id="151" name="Google Shape;151;p7" descr="ShakeOut black and white logo"/>
          <p:cNvPicPr preferRelativeResize="0"/>
          <p:nvPr/>
        </p:nvPicPr>
        <p:blipFill rotWithShape="1">
          <a:blip r:embed="rId3">
            <a:alphaModFix/>
          </a:blip>
          <a:srcRect/>
          <a:stretch/>
        </p:blipFill>
        <p:spPr>
          <a:xfrm>
            <a:off x="7370301" y="3886554"/>
            <a:ext cx="3178987" cy="3082137"/>
          </a:xfrm>
          <a:prstGeom prst="rect">
            <a:avLst/>
          </a:prstGeom>
          <a:noFill/>
          <a:ln>
            <a:noFill/>
          </a:ln>
        </p:spPr>
      </p:pic>
      <p:pic>
        <p:nvPicPr>
          <p:cNvPr id="152" name="Google Shape;152;p7" descr="A person in a locked wheelchair is covering their head with a book or binder. Another person is taking shelter under a table while covering the back of their neck and holding on to the leg. They are both protecting themselves from a flying object."/>
          <p:cNvPicPr preferRelativeResize="0"/>
          <p:nvPr/>
        </p:nvPicPr>
        <p:blipFill rotWithShape="1">
          <a:blip r:embed="rId4">
            <a:alphaModFix/>
          </a:blip>
          <a:srcRect/>
          <a:stretch/>
        </p:blipFill>
        <p:spPr>
          <a:xfrm>
            <a:off x="947942" y="1394457"/>
            <a:ext cx="4737100" cy="33147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9"/>
          <p:cNvSpPr txBox="1">
            <a:spLocks noGrp="1"/>
          </p:cNvSpPr>
          <p:nvPr>
            <p:ph type="title"/>
          </p:nvPr>
        </p:nvSpPr>
        <p:spPr>
          <a:xfrm>
            <a:off x="0" y="1"/>
            <a:ext cx="12192000" cy="113578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Century Gothic"/>
              <a:buNone/>
            </a:pPr>
            <a:r>
              <a:rPr lang="en-US" sz="4000" b="1" dirty="0">
                <a:latin typeface="Century Gothic"/>
                <a:ea typeface="Century Gothic"/>
                <a:cs typeface="Century Gothic"/>
                <a:sym typeface="Century Gothic"/>
              </a:rPr>
              <a:t>Be Safe During Earthquakes…</a:t>
            </a:r>
            <a:endParaRPr dirty="0"/>
          </a:p>
        </p:txBody>
      </p:sp>
      <p:pic>
        <p:nvPicPr>
          <p:cNvPr id="4" name="Picture 3" descr="A cartoon of a dog&#10;&#10;Description automatically generated">
            <a:extLst>
              <a:ext uri="{FF2B5EF4-FFF2-40B4-BE49-F238E27FC236}">
                <a16:creationId xmlns:a16="http://schemas.microsoft.com/office/drawing/2014/main" id="{25344FD1-AC6F-ECC1-A5A3-9F8F758990C6}"/>
              </a:ext>
            </a:extLst>
          </p:cNvPr>
          <p:cNvPicPr>
            <a:picLocks noChangeAspect="1"/>
          </p:cNvPicPr>
          <p:nvPr/>
        </p:nvPicPr>
        <p:blipFill rotWithShape="1">
          <a:blip r:embed="rId3"/>
          <a:srcRect t="5105" b="20699"/>
          <a:stretch/>
        </p:blipFill>
        <p:spPr>
          <a:xfrm>
            <a:off x="573805" y="1524731"/>
            <a:ext cx="5522195" cy="3165997"/>
          </a:xfrm>
          <a:prstGeom prst="rect">
            <a:avLst/>
          </a:prstGeom>
        </p:spPr>
      </p:pic>
      <p:pic>
        <p:nvPicPr>
          <p:cNvPr id="8" name="Picture 7" descr="A cartoon child in a wheelchair&#10;&#10;Description automatically generated">
            <a:extLst>
              <a:ext uri="{FF2B5EF4-FFF2-40B4-BE49-F238E27FC236}">
                <a16:creationId xmlns:a16="http://schemas.microsoft.com/office/drawing/2014/main" id="{11F98C79-ADCE-E34B-C3FC-0AB0A1611567}"/>
              </a:ext>
            </a:extLst>
          </p:cNvPr>
          <p:cNvPicPr>
            <a:picLocks noChangeAspect="1"/>
          </p:cNvPicPr>
          <p:nvPr/>
        </p:nvPicPr>
        <p:blipFill>
          <a:blip r:embed="rId4"/>
          <a:stretch>
            <a:fillRect/>
          </a:stretch>
        </p:blipFill>
        <p:spPr>
          <a:xfrm>
            <a:off x="6302062" y="2828180"/>
            <a:ext cx="5580517" cy="467813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2" name="RocketRules_K-4_ShakeOutDrill">
            <a:hlinkClick r:id="" action="ppaction://media"/>
            <a:extLst>
              <a:ext uri="{FF2B5EF4-FFF2-40B4-BE49-F238E27FC236}">
                <a16:creationId xmlns:a16="http://schemas.microsoft.com/office/drawing/2014/main" id="{D7668162-0F56-7705-BA19-FC6C99864B5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354" y="-9704"/>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8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213</TotalTime>
  <Words>1123</Words>
  <Application>Microsoft Macintosh PowerPoint</Application>
  <PresentationFormat>Widescreen</PresentationFormat>
  <Paragraphs>114</Paragraphs>
  <Slides>14</Slides>
  <Notes>14</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Century Gothic</vt:lpstr>
      <vt:lpstr>Calibri</vt:lpstr>
      <vt:lpstr>Verdana</vt:lpstr>
      <vt:lpstr>Arial</vt:lpstr>
      <vt:lpstr>Office Theme</vt:lpstr>
      <vt:lpstr>Great ShakeOut Earthquake Drills</vt:lpstr>
      <vt:lpstr>Drill Leader Instructions: Content and Resources</vt:lpstr>
      <vt:lpstr>RocketRules.org/earthquakes:  Materials for children age 4-9</vt:lpstr>
      <vt:lpstr>Drill Leader Instructions: Audio Settings</vt:lpstr>
      <vt:lpstr>PowerPoint Presentation</vt:lpstr>
      <vt:lpstr>Earthquake Experience</vt:lpstr>
      <vt:lpstr>Great ShakeOut Earthquake Drill</vt:lpstr>
      <vt:lpstr>Be Safe During Earthquakes…</vt:lpstr>
      <vt:lpstr>PowerPoint Presentation</vt:lpstr>
      <vt:lpstr>Drill Instructions</vt:lpstr>
      <vt:lpstr>Time to Practice!</vt:lpstr>
      <vt:lpstr>Time to ShakeOut!</vt:lpstr>
      <vt:lpstr>Time to ShakeOut!</vt:lpstr>
      <vt:lpstr>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Great ShakeOut Earthquake Drills</dc:title>
  <dc:creator>Jason Ballmann</dc:creator>
  <cp:lastModifiedBy>Mark L. Benthien</cp:lastModifiedBy>
  <cp:revision>6</cp:revision>
  <dcterms:created xsi:type="dcterms:W3CDTF">2023-07-24T18:45:31Z</dcterms:created>
  <dcterms:modified xsi:type="dcterms:W3CDTF">2023-10-17T19:38:58Z</dcterms:modified>
</cp:coreProperties>
</file>