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1" r:id="rId9"/>
    <p:sldId id="273" r:id="rId10"/>
    <p:sldId id="275" r:id="rId11"/>
    <p:sldId id="277" r:id="rId12"/>
    <p:sldId id="279" r:id="rId13"/>
    <p:sldId id="281" r:id="rId14"/>
    <p:sldId id="283" r:id="rId15"/>
    <p:sldId id="285" r:id="rId16"/>
    <p:sldId id="287" r:id="rId17"/>
    <p:sldId id="28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A4rOb8vziRIyKglZmXeYJutn4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/>
    <p:restoredTop sz="71837"/>
  </p:normalViewPr>
  <p:slideViewPr>
    <p:cSldViewPr snapToGrid="0">
      <p:cViewPr varScale="1">
        <p:scale>
          <a:sx n="85" d="100"/>
          <a:sy n="85" d="100"/>
        </p:scale>
        <p:origin x="2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dirty="0" err="1"/>
              <a:t>Líder</a:t>
            </a:r>
            <a:r>
              <a:rPr lang="en-US" sz="1200" b="1" dirty="0"/>
              <a:t> del </a:t>
            </a:r>
            <a:r>
              <a:rPr lang="en-US" sz="1200" b="1" dirty="0" err="1"/>
              <a:t>simulacro</a:t>
            </a:r>
            <a:r>
              <a:rPr lang="en-US" sz="1200" b="1" dirty="0"/>
              <a:t>: </a:t>
            </a:r>
            <a:r>
              <a:rPr lang="en-US" sz="1200" b="0" dirty="0"/>
              <a:t>Lea </a:t>
            </a:r>
            <a:r>
              <a:rPr lang="en-US" sz="1200" b="0" dirty="0" err="1"/>
              <a:t>el</a:t>
            </a:r>
            <a:r>
              <a:rPr lang="en-US" sz="1200" b="0" dirty="0"/>
              <a:t> </a:t>
            </a:r>
            <a:r>
              <a:rPr lang="en-US" sz="1200" b="0" dirty="0" err="1"/>
              <a:t>texto</a:t>
            </a:r>
            <a:r>
              <a:rPr lang="en-US" sz="1200" b="0" dirty="0"/>
              <a:t>; la </a:t>
            </a:r>
            <a:r>
              <a:rPr lang="en-US" sz="1200" b="0" dirty="0" err="1"/>
              <a:t>siguiente</a:t>
            </a:r>
            <a:r>
              <a:rPr lang="en-US" sz="1200" b="0" dirty="0"/>
              <a:t> </a:t>
            </a:r>
            <a:r>
              <a:rPr lang="en-US" sz="1200" b="0" dirty="0" err="1"/>
              <a:t>diapositiva</a:t>
            </a:r>
            <a:r>
              <a:rPr lang="en-US" sz="1200" b="0" dirty="0"/>
              <a:t> es </a:t>
            </a:r>
            <a:r>
              <a:rPr lang="en-US" sz="1200" b="0" dirty="0" err="1"/>
              <a:t>por</a:t>
            </a:r>
            <a:r>
              <a:rPr lang="en-US" sz="1200" b="0" dirty="0"/>
              <a:t> </a:t>
            </a:r>
            <a:r>
              <a:rPr lang="en-US" sz="1200" b="0" dirty="0" err="1"/>
              <a:t>si</a:t>
            </a:r>
            <a:r>
              <a:rPr lang="en-US" sz="1200" b="0" dirty="0"/>
              <a:t> no hay nada </a:t>
            </a:r>
            <a:r>
              <a:rPr lang="en-US" sz="1200" b="0" dirty="0" err="1"/>
              <a:t>debajo</a:t>
            </a:r>
            <a:r>
              <a:rPr lang="en-US" sz="1200" b="0" dirty="0"/>
              <a:t> de lo </a:t>
            </a:r>
            <a:r>
              <a:rPr lang="en-US" sz="1200" b="0" dirty="0" err="1"/>
              <a:t>cual</a:t>
            </a:r>
            <a:r>
              <a:rPr lang="en-US" sz="1200" b="0" dirty="0"/>
              <a:t> </a:t>
            </a:r>
            <a:r>
              <a:rPr lang="en-US" sz="1200" b="0" dirty="0" err="1"/>
              <a:t>meterse</a:t>
            </a:r>
            <a:r>
              <a:rPr lang="en-US" sz="1200" b="0" dirty="0"/>
              <a:t>.</a:t>
            </a:r>
            <a:endParaRPr dirty="0"/>
          </a:p>
        </p:txBody>
      </p:sp>
      <p:sp>
        <p:nvSpPr>
          <p:cNvPr id="259" name="Google Shape;25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en-US" sz="1200" b="1">
                <a:solidFill>
                  <a:schemeClr val="dk2"/>
                </a:solidFill>
              </a:rPr>
              <a:t>Líder del simulacro: </a:t>
            </a:r>
            <a:r>
              <a:rPr lang="en-US" sz="1200" b="0">
                <a:solidFill>
                  <a:schemeClr val="dk2"/>
                </a:solidFill>
              </a:rPr>
              <a:t>El propósito de acercarse a una pared es para que los objetos que puedan volar o caer solo puedan golpearlo por un lado.</a:t>
            </a:r>
            <a:endParaRPr b="0"/>
          </a:p>
        </p:txBody>
      </p:sp>
      <p:sp>
        <p:nvSpPr>
          <p:cNvPr id="281" name="Google Shape;281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/>
              <a:t>Más </a:t>
            </a:r>
            <a:r>
              <a:rPr lang="en-US" b="0" dirty="0" err="1"/>
              <a:t>orientación</a:t>
            </a:r>
            <a:r>
              <a:rPr lang="en-US" b="0" dirty="0"/>
              <a:t> para personas con </a:t>
            </a:r>
            <a:r>
              <a:rPr lang="en-US" b="0" dirty="0" err="1"/>
              <a:t>discapacidades</a:t>
            </a:r>
            <a:r>
              <a:rPr lang="en-US" b="0" dirty="0"/>
              <a:t> u </a:t>
            </a:r>
            <a:r>
              <a:rPr lang="en-US" b="0" dirty="0" err="1"/>
              <a:t>otras</a:t>
            </a:r>
            <a:r>
              <a:rPr lang="en-US" b="0" dirty="0"/>
              <a:t> </a:t>
            </a:r>
            <a:r>
              <a:rPr lang="en-US" b="0" dirty="0" err="1"/>
              <a:t>necesidades</a:t>
            </a:r>
            <a:r>
              <a:rPr lang="en-US" b="0" dirty="0"/>
              <a:t> </a:t>
            </a:r>
            <a:r>
              <a:rPr lang="en-US" b="0" dirty="0" err="1"/>
              <a:t>funcionales</a:t>
            </a:r>
            <a:r>
              <a:rPr lang="en-US" b="0" dirty="0"/>
              <a:t> y de </a:t>
            </a:r>
            <a:r>
              <a:rPr lang="en-US" b="0" dirty="0" err="1"/>
              <a:t>acceso</a:t>
            </a:r>
            <a:r>
              <a:rPr lang="en-US" b="0" dirty="0"/>
              <a:t> se </a:t>
            </a:r>
            <a:r>
              <a:rPr lang="en-US" b="0" dirty="0" err="1"/>
              <a:t>encuentra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https://</a:t>
            </a:r>
            <a:r>
              <a:rPr lang="en-US" b="0" dirty="0" err="1"/>
              <a:t>www.terremotos.org</a:t>
            </a:r>
            <a:r>
              <a:rPr lang="en-US" b="0" dirty="0"/>
              <a:t>/</a:t>
            </a:r>
            <a:r>
              <a:rPr lang="en-US" b="0" dirty="0" err="1"/>
              <a:t>accesibilidad</a:t>
            </a:r>
            <a:r>
              <a:rPr lang="en-US" b="0" dirty="0"/>
              <a:t>/.</a:t>
            </a:r>
            <a:endParaRPr dirty="0"/>
          </a:p>
        </p:txBody>
      </p:sp>
      <p:sp>
        <p:nvSpPr>
          <p:cNvPr id="300" name="Google Shape;30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Líder del simulacro: </a:t>
            </a:r>
            <a:r>
              <a:rPr lang="en-US" b="0"/>
              <a:t>La razón para quitarse los audifonos con cable es para que las computadoras o tabletas no se jalen cuando los participantes se agachen al piso.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0" dirty="0"/>
              <a:t>: </a:t>
            </a:r>
            <a:r>
              <a:rPr lang="en-US" b="0" dirty="0" err="1"/>
              <a:t>esta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tiene</a:t>
            </a:r>
            <a:r>
              <a:rPr lang="en-US" b="0" dirty="0"/>
              <a:t> </a:t>
            </a:r>
            <a:r>
              <a:rPr lang="en-US" b="1" dirty="0" err="1"/>
              <a:t>narración</a:t>
            </a:r>
            <a:r>
              <a:rPr lang="en-US" b="1" dirty="0"/>
              <a:t> y </a:t>
            </a:r>
            <a:r>
              <a:rPr lang="en-US" b="1" dirty="0" err="1"/>
              <a:t>mensajes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, </a:t>
            </a:r>
            <a:r>
              <a:rPr lang="en-US" b="1" dirty="0" err="1"/>
              <a:t>además</a:t>
            </a:r>
            <a:r>
              <a:rPr lang="en-US" b="1" dirty="0"/>
              <a:t> de </a:t>
            </a:r>
            <a:r>
              <a:rPr lang="en-US" b="1" dirty="0" err="1"/>
              <a:t>sonidos</a:t>
            </a:r>
            <a:r>
              <a:rPr lang="en-US" b="1" dirty="0"/>
              <a:t> </a:t>
            </a:r>
            <a:r>
              <a:rPr lang="en-US" b="1" dirty="0" err="1"/>
              <a:t>retumbantes</a:t>
            </a:r>
            <a:r>
              <a:rPr lang="en-US" b="1" dirty="0"/>
              <a:t> / </a:t>
            </a:r>
            <a:r>
              <a:rPr lang="en-US" b="1" dirty="0" err="1"/>
              <a:t>temblorosos</a:t>
            </a:r>
            <a:r>
              <a:rPr lang="en-US" b="1" dirty="0"/>
              <a:t>, </a:t>
            </a:r>
            <a:r>
              <a:rPr lang="en-US" b="1" dirty="0" err="1"/>
              <a:t>cristales</a:t>
            </a:r>
            <a:r>
              <a:rPr lang="en-US" b="1" dirty="0"/>
              <a:t> rotos, </a:t>
            </a:r>
            <a:r>
              <a:rPr lang="en-US" b="1" dirty="0" err="1"/>
              <a:t>sirenas</a:t>
            </a:r>
            <a:r>
              <a:rPr lang="en-US" b="1" dirty="0"/>
              <a:t>, etc.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 la </a:t>
            </a:r>
            <a:r>
              <a:rPr lang="en-US" dirty="0" err="1"/>
              <a:t>narración</a:t>
            </a:r>
            <a:r>
              <a:rPr lang="en-US" dirty="0"/>
              <a:t> no se reproduce, </a:t>
            </a:r>
            <a:r>
              <a:rPr lang="en-US" dirty="0" err="1"/>
              <a:t>descárguela</a:t>
            </a:r>
            <a:r>
              <a:rPr lang="en-US" dirty="0"/>
              <a:t> o </a:t>
            </a:r>
            <a:r>
              <a:rPr lang="en-US" dirty="0" err="1"/>
              <a:t>reprodúzcala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enlace: </a:t>
            </a:r>
            <a:r>
              <a:rPr lang="en-US" u="sng" dirty="0"/>
              <a:t>https://</a:t>
            </a:r>
            <a:r>
              <a:rPr lang="en-US" u="sng" dirty="0" err="1"/>
              <a:t>www.shakeout.org</a:t>
            </a:r>
            <a:r>
              <a:rPr lang="en-US" u="sng"/>
              <a:t>/downloads/broadcast/universal/ShakeOutTransmisionDelSimulacro.mp3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/>
              <a:t>La </a:t>
            </a:r>
            <a:r>
              <a:rPr lang="en-US" b="0" dirty="0" err="1"/>
              <a:t>siguiente</a:t>
            </a:r>
            <a:r>
              <a:rPr lang="en-US" b="0" dirty="0"/>
              <a:t> </a:t>
            </a:r>
            <a:r>
              <a:rPr lang="en-US" b="0" dirty="0" err="1"/>
              <a:t>diapositiva</a:t>
            </a:r>
            <a:r>
              <a:rPr lang="en-US" b="0" dirty="0"/>
              <a:t> </a:t>
            </a:r>
            <a:r>
              <a:rPr lang="en-US" b="0" dirty="0" err="1"/>
              <a:t>tiene</a:t>
            </a:r>
            <a:r>
              <a:rPr lang="en-US" b="0" dirty="0"/>
              <a:t> solo la </a:t>
            </a:r>
            <a:r>
              <a:rPr lang="en-US" b="0" dirty="0" err="1"/>
              <a:t>narración</a:t>
            </a:r>
            <a:r>
              <a:rPr lang="en-US" b="0" dirty="0"/>
              <a:t>, </a:t>
            </a:r>
            <a:r>
              <a:rPr lang="en-US" b="0" dirty="0" err="1"/>
              <a:t>seguida</a:t>
            </a:r>
            <a:r>
              <a:rPr lang="en-US" b="0" dirty="0"/>
              <a:t> de </a:t>
            </a:r>
            <a:r>
              <a:rPr lang="en-US" b="0" dirty="0" err="1"/>
              <a:t>una</a:t>
            </a:r>
            <a:r>
              <a:rPr lang="en-US" b="0" dirty="0"/>
              <a:t> </a:t>
            </a:r>
            <a:r>
              <a:rPr lang="en-US" b="0" dirty="0" err="1"/>
              <a:t>diapositiva</a:t>
            </a:r>
            <a:r>
              <a:rPr lang="en-US" b="0" dirty="0"/>
              <a:t> con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texto</a:t>
            </a:r>
            <a:r>
              <a:rPr lang="en-US" b="0" dirty="0"/>
              <a:t> de la </a:t>
            </a:r>
            <a:r>
              <a:rPr lang="en-US" b="0" dirty="0" err="1"/>
              <a:t>grabación</a:t>
            </a:r>
            <a:r>
              <a:rPr lang="en-US" b="0" dirty="0"/>
              <a:t> </a:t>
            </a:r>
            <a:r>
              <a:rPr lang="en-US" b="0" dirty="0" err="1"/>
              <a:t>si</a:t>
            </a:r>
            <a:r>
              <a:rPr lang="en-US" b="0" dirty="0"/>
              <a:t> </a:t>
            </a:r>
            <a:r>
              <a:rPr lang="en-US" b="0" dirty="0" err="1"/>
              <a:t>desea</a:t>
            </a:r>
            <a:r>
              <a:rPr lang="en-US" b="0" dirty="0"/>
              <a:t> </a:t>
            </a:r>
            <a:r>
              <a:rPr lang="en-US" b="0" dirty="0" err="1"/>
              <a:t>leerla</a:t>
            </a:r>
            <a:r>
              <a:rPr lang="en-US" b="0" dirty="0"/>
              <a:t> a </a:t>
            </a:r>
            <a:r>
              <a:rPr lang="en-US" b="0" dirty="0" err="1"/>
              <a:t>participantes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lugar</a:t>
            </a:r>
            <a:r>
              <a:rPr lang="en-US" b="0" dirty="0"/>
              <a:t>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/>
              <a:t>Antes del </a:t>
            </a:r>
            <a:r>
              <a:rPr lang="en-US" b="0" dirty="0" err="1"/>
              <a:t>ejercicio</a:t>
            </a:r>
            <a:r>
              <a:rPr lang="en-US" b="0" dirty="0"/>
              <a:t>, </a:t>
            </a:r>
            <a:r>
              <a:rPr lang="en-US" b="0" dirty="0" err="1"/>
              <a:t>elija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usará</a:t>
            </a:r>
            <a:r>
              <a:rPr lang="en-US" b="0" dirty="0"/>
              <a:t> y </a:t>
            </a:r>
            <a:r>
              <a:rPr lang="en-US" b="0" dirty="0" err="1"/>
              <a:t>luego</a:t>
            </a:r>
            <a:r>
              <a:rPr lang="en-US" b="0" dirty="0"/>
              <a:t> </a:t>
            </a:r>
            <a:r>
              <a:rPr lang="en-US" b="0" dirty="0" err="1"/>
              <a:t>elimine</a:t>
            </a:r>
            <a:r>
              <a:rPr lang="en-US" b="0" dirty="0"/>
              <a:t> u </a:t>
            </a:r>
            <a:r>
              <a:rPr lang="en-US" b="0" dirty="0" err="1"/>
              <a:t>oculte</a:t>
            </a:r>
            <a:r>
              <a:rPr lang="en-US" b="0" dirty="0"/>
              <a:t> las </a:t>
            </a:r>
            <a:r>
              <a:rPr lang="en-US" b="0" dirty="0" err="1"/>
              <a:t>diapositivas</a:t>
            </a:r>
            <a:r>
              <a:rPr lang="en-US" b="0" dirty="0"/>
              <a:t> que no </a:t>
            </a:r>
            <a:r>
              <a:rPr lang="en-US" b="0" dirty="0" err="1"/>
              <a:t>necesita</a:t>
            </a:r>
            <a:r>
              <a:rPr lang="en-US" b="0" dirty="0"/>
              <a:t>.</a:t>
            </a:r>
            <a:endParaRPr dirty="0"/>
          </a:p>
        </p:txBody>
      </p:sp>
      <p:sp>
        <p:nvSpPr>
          <p:cNvPr id="341" name="Google Shape;341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 err="1"/>
              <a:t>Líder</a:t>
            </a:r>
            <a:r>
              <a:rPr lang="en-US" b="1" dirty="0"/>
              <a:t> de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 err="1"/>
              <a:t>Esta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solo </a:t>
            </a:r>
            <a:r>
              <a:rPr lang="en-US" b="0" dirty="0" err="1"/>
              <a:t>tiene</a:t>
            </a:r>
            <a:r>
              <a:rPr lang="en-US" b="0" dirty="0"/>
              <a:t> </a:t>
            </a:r>
            <a:r>
              <a:rPr lang="en-US" b="1" dirty="0" err="1"/>
              <a:t>narración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dirty="0"/>
              <a:t>Si la </a:t>
            </a:r>
            <a:r>
              <a:rPr lang="en-US" dirty="0" err="1"/>
              <a:t>narración</a:t>
            </a:r>
            <a:r>
              <a:rPr lang="en-US" dirty="0"/>
              <a:t> no se reproduce, </a:t>
            </a:r>
            <a:r>
              <a:rPr lang="en-US" dirty="0" err="1"/>
              <a:t>descárguela</a:t>
            </a:r>
            <a:r>
              <a:rPr lang="en-US" dirty="0"/>
              <a:t> o </a:t>
            </a:r>
            <a:r>
              <a:rPr lang="en-US" dirty="0" err="1"/>
              <a:t>reprodúzcala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enlace: </a:t>
            </a:r>
            <a:r>
              <a:rPr lang="en-US" u="sng" dirty="0"/>
              <a:t>https://</a:t>
            </a:r>
            <a:r>
              <a:rPr lang="en-US" u="sng" dirty="0" err="1"/>
              <a:t>www.shakeout.org</a:t>
            </a:r>
            <a:r>
              <a:rPr lang="en-US" u="sng" dirty="0"/>
              <a:t>/downloads/broadcast/universal/ShakeOutTransmisionDelSimulacro_SinEfectosSonoros.mp3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US" b="1" dirty="0"/>
            </a:br>
            <a:br>
              <a:rPr lang="en-US" b="1" dirty="0"/>
            </a:br>
            <a:r>
              <a:rPr lang="en-US" b="0" dirty="0"/>
              <a:t>Antes del </a:t>
            </a:r>
            <a:r>
              <a:rPr lang="en-US" b="0" dirty="0" err="1"/>
              <a:t>ejercicio</a:t>
            </a:r>
            <a:r>
              <a:rPr lang="en-US" b="0" dirty="0"/>
              <a:t>, </a:t>
            </a:r>
            <a:r>
              <a:rPr lang="en-US" b="0" dirty="0" err="1"/>
              <a:t>elija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usará</a:t>
            </a:r>
            <a:r>
              <a:rPr lang="en-US" b="0" dirty="0"/>
              <a:t> y </a:t>
            </a:r>
            <a:r>
              <a:rPr lang="en-US" b="0" dirty="0" err="1"/>
              <a:t>luego</a:t>
            </a:r>
            <a:r>
              <a:rPr lang="en-US" b="0" dirty="0"/>
              <a:t> </a:t>
            </a:r>
            <a:r>
              <a:rPr lang="en-US" b="0" dirty="0" err="1"/>
              <a:t>elimine</a:t>
            </a:r>
            <a:r>
              <a:rPr lang="en-US" b="0" dirty="0"/>
              <a:t> u </a:t>
            </a:r>
            <a:r>
              <a:rPr lang="en-US" b="0" dirty="0" err="1"/>
              <a:t>oculte</a:t>
            </a:r>
            <a:r>
              <a:rPr lang="en-US" b="0" dirty="0"/>
              <a:t> las </a:t>
            </a:r>
            <a:r>
              <a:rPr lang="en-US" b="0" dirty="0" err="1"/>
              <a:t>diapositivas</a:t>
            </a:r>
            <a:r>
              <a:rPr lang="en-US" b="0" dirty="0"/>
              <a:t> que no </a:t>
            </a:r>
            <a:r>
              <a:rPr lang="en-US" b="0" dirty="0" err="1"/>
              <a:t>necesita</a:t>
            </a:r>
            <a:r>
              <a:rPr lang="en-US" b="0" dirty="0"/>
              <a:t>.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59" name="Google Shape;35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0" dirty="0"/>
              <a:t>: Este es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1" dirty="0" err="1"/>
              <a:t>texto</a:t>
            </a:r>
            <a:r>
              <a:rPr lang="en-US" b="1" dirty="0"/>
              <a:t> de la </a:t>
            </a:r>
            <a:r>
              <a:rPr lang="en-US" b="1" dirty="0" err="1"/>
              <a:t>grabación</a:t>
            </a:r>
            <a:r>
              <a:rPr lang="en-US" b="0" dirty="0"/>
              <a:t>, </a:t>
            </a:r>
            <a:r>
              <a:rPr lang="en-US" b="0" dirty="0" err="1"/>
              <a:t>si</a:t>
            </a:r>
            <a:r>
              <a:rPr lang="en-US" b="0" dirty="0"/>
              <a:t> </a:t>
            </a:r>
            <a:r>
              <a:rPr lang="en-US" b="0" dirty="0" err="1"/>
              <a:t>prefiere</a:t>
            </a:r>
            <a:r>
              <a:rPr lang="en-US" b="0" dirty="0"/>
              <a:t> </a:t>
            </a:r>
            <a:r>
              <a:rPr lang="en-US" b="0" dirty="0" err="1"/>
              <a:t>leerlo</a:t>
            </a:r>
            <a:r>
              <a:rPr lang="en-US" b="0" dirty="0"/>
              <a:t> a sus </a:t>
            </a:r>
            <a:r>
              <a:rPr lang="en-US" b="0" dirty="0" err="1"/>
              <a:t>participantes</a:t>
            </a:r>
            <a:r>
              <a:rPr lang="en-US" b="0" dirty="0"/>
              <a:t>.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Antes del </a:t>
            </a:r>
            <a:r>
              <a:rPr lang="en-US" b="0" dirty="0" err="1"/>
              <a:t>ejercicio</a:t>
            </a:r>
            <a:r>
              <a:rPr lang="en-US" b="0" dirty="0"/>
              <a:t>, </a:t>
            </a:r>
            <a:r>
              <a:rPr lang="en-US" b="0" dirty="0" err="1"/>
              <a:t>elija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versión</a:t>
            </a:r>
            <a:r>
              <a:rPr lang="en-US" b="0" dirty="0"/>
              <a:t> </a:t>
            </a:r>
            <a:r>
              <a:rPr lang="en-US" b="0" dirty="0" err="1"/>
              <a:t>usará</a:t>
            </a:r>
            <a:r>
              <a:rPr lang="en-US" b="0" dirty="0"/>
              <a:t> y </a:t>
            </a:r>
            <a:r>
              <a:rPr lang="en-US" b="0" dirty="0" err="1"/>
              <a:t>luego</a:t>
            </a:r>
            <a:r>
              <a:rPr lang="en-US" b="0" dirty="0"/>
              <a:t> </a:t>
            </a:r>
            <a:r>
              <a:rPr lang="en-US" b="0" dirty="0" err="1"/>
              <a:t>elimine</a:t>
            </a:r>
            <a:r>
              <a:rPr lang="en-US" b="0" dirty="0"/>
              <a:t> u </a:t>
            </a:r>
            <a:r>
              <a:rPr lang="en-US" b="0" dirty="0" err="1"/>
              <a:t>oculte</a:t>
            </a:r>
            <a:r>
              <a:rPr lang="en-US" b="0" dirty="0"/>
              <a:t> las </a:t>
            </a:r>
            <a:r>
              <a:rPr lang="en-US" b="0" dirty="0" err="1"/>
              <a:t>diapositivas</a:t>
            </a:r>
            <a:r>
              <a:rPr lang="en-US" b="0" dirty="0"/>
              <a:t> que no </a:t>
            </a:r>
            <a:r>
              <a:rPr lang="en-US" b="0" dirty="0" err="1"/>
              <a:t>necesita</a:t>
            </a:r>
            <a:r>
              <a:rPr lang="en-US" b="0" dirty="0"/>
              <a:t>.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76" name="Google Shape;37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Líder</a:t>
            </a:r>
            <a:r>
              <a:rPr lang="en-US" b="1" dirty="0"/>
              <a:t> de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 err="1"/>
              <a:t>Puede</a:t>
            </a:r>
            <a:r>
              <a:rPr lang="en-US" b="0" dirty="0"/>
              <a:t> </a:t>
            </a:r>
            <a:r>
              <a:rPr lang="en-US" b="0" dirty="0" err="1"/>
              <a:t>elegir</a:t>
            </a:r>
            <a:r>
              <a:rPr lang="en-US" b="0" dirty="0"/>
              <a:t> 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preguntas</a:t>
            </a:r>
            <a:r>
              <a:rPr lang="en-US" b="0" dirty="0"/>
              <a:t> </a:t>
            </a:r>
            <a:r>
              <a:rPr lang="en-US" b="0" dirty="0" err="1"/>
              <a:t>hacer</a:t>
            </a:r>
            <a:r>
              <a:rPr lang="en-US" b="0" dirty="0"/>
              <a:t> o </a:t>
            </a:r>
            <a:r>
              <a:rPr lang="en-US" b="0" dirty="0" err="1"/>
              <a:t>eliminar</a:t>
            </a:r>
            <a:r>
              <a:rPr lang="en-US" b="0" dirty="0"/>
              <a:t> </a:t>
            </a:r>
            <a:r>
              <a:rPr lang="en-US" b="0" dirty="0" err="1"/>
              <a:t>algunas</a:t>
            </a:r>
            <a:r>
              <a:rPr lang="en-US" b="0" dirty="0"/>
              <a:t> </a:t>
            </a:r>
            <a:r>
              <a:rPr lang="en-US" b="0" dirty="0" err="1"/>
              <a:t>según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tiempo</a:t>
            </a:r>
            <a:r>
              <a:rPr lang="en-US" b="0" dirty="0"/>
              <a:t> disponible.</a:t>
            </a:r>
            <a:endParaRPr dirty="0"/>
          </a:p>
        </p:txBody>
      </p:sp>
      <p:sp>
        <p:nvSpPr>
          <p:cNvPr id="392" name="Google Shape;392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Esta es la primera diapositiva para mostrar a los participantes</a:t>
            </a:r>
            <a:endParaRPr/>
          </a:p>
        </p:txBody>
      </p:sp>
      <p:sp>
        <p:nvSpPr>
          <p:cNvPr id="144" name="Google Shape;14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(</a:t>
            </a:r>
            <a:r>
              <a:rPr lang="en-US" b="1" dirty="0" err="1"/>
              <a:t>Diapositiva</a:t>
            </a:r>
            <a:r>
              <a:rPr lang="en-US" b="1" dirty="0"/>
              <a:t> </a:t>
            </a:r>
            <a:r>
              <a:rPr lang="en-US" b="1" dirty="0" err="1"/>
              <a:t>opcional</a:t>
            </a:r>
            <a:r>
              <a:rPr lang="en-US" b="1" dirty="0"/>
              <a:t>)</a:t>
            </a:r>
            <a:endParaRPr b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dirty="0"/>
              <a:t>antes del </a:t>
            </a:r>
            <a:r>
              <a:rPr lang="en-US" dirty="0" err="1"/>
              <a:t>simulacro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preguntas</a:t>
            </a:r>
            <a:r>
              <a:rPr lang="en-US" dirty="0"/>
              <a:t> </a:t>
            </a:r>
            <a:r>
              <a:rPr lang="en-US" dirty="0" err="1"/>
              <a:t>básicas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experiencia</a:t>
            </a:r>
            <a:r>
              <a:rPr lang="en-US" dirty="0"/>
              <a:t> y la </a:t>
            </a:r>
            <a:r>
              <a:rPr lang="en-US" dirty="0" err="1"/>
              <a:t>preparación</a:t>
            </a:r>
            <a:r>
              <a:rPr lang="en-US" dirty="0"/>
              <a:t> ante un </a:t>
            </a:r>
            <a:r>
              <a:rPr lang="en-US" dirty="0" err="1"/>
              <a:t>terremoto</a:t>
            </a:r>
            <a:r>
              <a:rPr lang="en-US" dirty="0"/>
              <a:t> (o </a:t>
            </a:r>
            <a:r>
              <a:rPr lang="en-US" dirty="0" err="1"/>
              <a:t>agrege</a:t>
            </a:r>
            <a:r>
              <a:rPr lang="en-US" dirty="0"/>
              <a:t> las </a:t>
            </a:r>
            <a:r>
              <a:rPr lang="en-US" dirty="0" err="1"/>
              <a:t>suyas</a:t>
            </a:r>
            <a:r>
              <a:rPr lang="en-US" dirty="0"/>
              <a:t>).</a:t>
            </a:r>
            <a:endParaRPr dirty="0"/>
          </a:p>
        </p:txBody>
      </p:sp>
      <p:sp>
        <p:nvSpPr>
          <p:cNvPr id="165" name="Google Shape;16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(</a:t>
            </a:r>
            <a:r>
              <a:rPr lang="en-US" b="1" dirty="0" err="1"/>
              <a:t>Diapositiva</a:t>
            </a:r>
            <a:r>
              <a:rPr lang="en-US" b="1" dirty="0"/>
              <a:t> </a:t>
            </a:r>
            <a:r>
              <a:rPr lang="en-US" b="1" dirty="0" err="1"/>
              <a:t>opcional</a:t>
            </a:r>
            <a:r>
              <a:rPr lang="en-US" b="1" dirty="0"/>
              <a:t>) </a:t>
            </a:r>
            <a:br>
              <a:rPr lang="en-US" b="1" dirty="0"/>
            </a:br>
            <a:endParaRPr b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Los </a:t>
            </a:r>
            <a:r>
              <a:rPr lang="en-US" dirty="0" err="1"/>
              <a:t>terremotos</a:t>
            </a:r>
            <a:r>
              <a:rPr lang="en-US" dirty="0"/>
              <a:t> </a:t>
            </a:r>
            <a:r>
              <a:rPr lang="en-US" dirty="0" err="1"/>
              <a:t>ocurren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bordes</a:t>
            </a:r>
            <a:r>
              <a:rPr lang="en-US" dirty="0"/>
              <a:t> de las </a:t>
            </a:r>
            <a:r>
              <a:rPr lang="en-US" dirty="0" err="1"/>
              <a:t>placas</a:t>
            </a:r>
            <a:r>
              <a:rPr lang="en-US" dirty="0"/>
              <a:t> </a:t>
            </a:r>
            <a:r>
              <a:rPr lang="en-US" dirty="0" err="1"/>
              <a:t>tectónicas</a:t>
            </a:r>
            <a:r>
              <a:rPr lang="en-US" dirty="0"/>
              <a:t> de la Tierra (</a:t>
            </a:r>
            <a:r>
              <a:rPr lang="en-US" dirty="0" err="1"/>
              <a:t>como</a:t>
            </a:r>
            <a:r>
              <a:rPr lang="en-US" dirty="0"/>
              <a:t> la costa Oeste de América del Norte).</a:t>
            </a:r>
            <a:endParaRPr dirty="0"/>
          </a:p>
        </p:txBody>
      </p:sp>
      <p:sp>
        <p:nvSpPr>
          <p:cNvPr id="181" name="Google Shape;18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(</a:t>
            </a:r>
            <a:r>
              <a:rPr lang="en-US" b="1" dirty="0" err="1"/>
              <a:t>Diapositiva</a:t>
            </a:r>
            <a:r>
              <a:rPr lang="en-US" b="1" dirty="0"/>
              <a:t> </a:t>
            </a:r>
            <a:r>
              <a:rPr lang="en-US" b="1" dirty="0" err="1"/>
              <a:t>opcional</a:t>
            </a:r>
            <a:r>
              <a:rPr lang="en-US" b="1" dirty="0"/>
              <a:t>) </a:t>
            </a:r>
            <a:endParaRPr b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El </a:t>
            </a:r>
            <a:r>
              <a:rPr lang="en-US" dirty="0" err="1"/>
              <a:t>Servicio</a:t>
            </a:r>
            <a:r>
              <a:rPr lang="en-US" dirty="0"/>
              <a:t> </a:t>
            </a:r>
            <a:r>
              <a:rPr lang="en-US" dirty="0" err="1"/>
              <a:t>Geológico</a:t>
            </a:r>
            <a:r>
              <a:rPr lang="en-US" dirty="0"/>
              <a:t> de EE. UU. </a:t>
            </a:r>
            <a:r>
              <a:rPr lang="en-US" dirty="0" err="1"/>
              <a:t>estima</a:t>
            </a:r>
            <a:r>
              <a:rPr lang="en-US" dirty="0"/>
              <a:t> que la </a:t>
            </a:r>
            <a:r>
              <a:rPr lang="en-US" dirty="0" err="1"/>
              <a:t>intensidad</a:t>
            </a:r>
            <a:r>
              <a:rPr lang="en-US" dirty="0"/>
              <a:t> y la </a:t>
            </a:r>
            <a:r>
              <a:rPr lang="en-US" dirty="0" err="1"/>
              <a:t>frecuencia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temblores</a:t>
            </a:r>
            <a:r>
              <a:rPr lang="en-US" dirty="0"/>
              <a:t> son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: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California, </a:t>
            </a:r>
            <a:r>
              <a:rPr lang="en-US" dirty="0" err="1"/>
              <a:t>Oregón</a:t>
            </a:r>
            <a:r>
              <a:rPr lang="en-US" dirty="0"/>
              <a:t>, Washington, Alaska, </a:t>
            </a:r>
            <a:r>
              <a:rPr lang="en-US" dirty="0" err="1"/>
              <a:t>Hawái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centro</a:t>
            </a:r>
            <a:r>
              <a:rPr lang="en-US" dirty="0"/>
              <a:t> de EE. UU. Y Carolina del Sur.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Sin embargo,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terremotos</a:t>
            </a:r>
            <a:r>
              <a:rPr lang="en-US" dirty="0"/>
              <a:t> o </a:t>
            </a:r>
            <a:r>
              <a:rPr lang="en-US" dirty="0" err="1"/>
              <a:t>sentir</a:t>
            </a:r>
            <a:r>
              <a:rPr lang="en-US" dirty="0"/>
              <a:t> </a:t>
            </a:r>
            <a:r>
              <a:rPr lang="en-US" dirty="0" err="1"/>
              <a:t>temblores</a:t>
            </a:r>
            <a:r>
              <a:rPr lang="en-US" dirty="0"/>
              <a:t> </a:t>
            </a:r>
            <a:r>
              <a:rPr lang="en-US" dirty="0" err="1"/>
              <a:t>causados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terremotos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Es </a:t>
            </a:r>
            <a:r>
              <a:rPr lang="en-US" dirty="0" err="1"/>
              <a:t>importante</a:t>
            </a:r>
            <a:r>
              <a:rPr lang="en-US" dirty="0"/>
              <a:t> saber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seguros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vivimos</a:t>
            </a:r>
            <a:r>
              <a:rPr lang="en-US" dirty="0"/>
              <a:t>,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viajar</a:t>
            </a:r>
            <a:r>
              <a:rPr lang="en-US" dirty="0"/>
              <a:t> y </a:t>
            </a:r>
            <a:r>
              <a:rPr lang="en-US" dirty="0" err="1"/>
              <a:t>experimentar</a:t>
            </a:r>
            <a:r>
              <a:rPr lang="en-US" dirty="0"/>
              <a:t> </a:t>
            </a:r>
            <a:r>
              <a:rPr lang="en-US" dirty="0" err="1"/>
              <a:t>terremotos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97" name="Google Shape;19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Líder del simulacro: </a:t>
            </a:r>
            <a:r>
              <a:rPr lang="en-US" b="0"/>
              <a:t>visite www.ShakeOut.org para ver el número actual de participantes en su área, para todo Estados Unidos y en todo el mundo.</a:t>
            </a:r>
            <a:endParaRPr/>
          </a:p>
        </p:txBody>
      </p:sp>
      <p:sp>
        <p:nvSpPr>
          <p:cNvPr id="214" name="Google Shape;21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/>
              <a:t>(</a:t>
            </a:r>
            <a:r>
              <a:rPr lang="en-US" b="1" dirty="0" err="1"/>
              <a:t>Diapositiva</a:t>
            </a:r>
            <a:r>
              <a:rPr lang="en-US" b="1" dirty="0"/>
              <a:t> </a:t>
            </a:r>
            <a:r>
              <a:rPr lang="en-US" b="1" dirty="0" err="1"/>
              <a:t>opcional</a:t>
            </a:r>
            <a:r>
              <a:rPr lang="en-US" b="1" dirty="0"/>
              <a:t>)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b="1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err="1"/>
              <a:t>Líder</a:t>
            </a:r>
            <a:r>
              <a:rPr lang="en-US" b="1" dirty="0"/>
              <a:t> del </a:t>
            </a:r>
            <a:r>
              <a:rPr lang="en-US" b="1" dirty="0" err="1"/>
              <a:t>simulacro</a:t>
            </a:r>
            <a:r>
              <a:rPr lang="en-US" b="1" dirty="0"/>
              <a:t>: </a:t>
            </a:r>
            <a:r>
              <a:rPr lang="en-US" b="0" dirty="0"/>
              <a:t>Las </a:t>
            </a:r>
            <a:r>
              <a:rPr lang="en-US" b="0" dirty="0" err="1"/>
              <a:t>alertas</a:t>
            </a:r>
            <a:r>
              <a:rPr lang="en-US" b="0" dirty="0"/>
              <a:t> </a:t>
            </a:r>
            <a:r>
              <a:rPr lang="en-US" b="0" dirty="0" err="1"/>
              <a:t>públicas</a:t>
            </a:r>
            <a:r>
              <a:rPr lang="en-US" b="0" dirty="0"/>
              <a:t> de </a:t>
            </a:r>
            <a:r>
              <a:rPr lang="en-US" b="0" dirty="0" err="1"/>
              <a:t>terremotos</a:t>
            </a:r>
            <a:r>
              <a:rPr lang="en-US" b="0" dirty="0"/>
              <a:t> </a:t>
            </a:r>
            <a:r>
              <a:rPr lang="en-US" b="0" dirty="0" err="1"/>
              <a:t>ahora</a:t>
            </a:r>
            <a:r>
              <a:rPr lang="en-US" b="0" dirty="0"/>
              <a:t> </a:t>
            </a:r>
            <a:r>
              <a:rPr lang="en-US" b="0" dirty="0" err="1"/>
              <a:t>están</a:t>
            </a:r>
            <a:r>
              <a:rPr lang="en-US" b="0" dirty="0"/>
              <a:t> </a:t>
            </a:r>
            <a:r>
              <a:rPr lang="en-US" b="0" dirty="0" err="1"/>
              <a:t>disponibles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California; </a:t>
            </a:r>
            <a:r>
              <a:rPr lang="en-US" b="0" dirty="0" err="1"/>
              <a:t>en</a:t>
            </a:r>
            <a:r>
              <a:rPr lang="en-US" b="0" dirty="0"/>
              <a:t> 2021 </a:t>
            </a:r>
            <a:r>
              <a:rPr lang="en-US" b="0" dirty="0" err="1"/>
              <a:t>también</a:t>
            </a:r>
            <a:r>
              <a:rPr lang="en-US" b="0" dirty="0"/>
              <a:t> </a:t>
            </a:r>
            <a:r>
              <a:rPr lang="en-US" b="0" dirty="0" err="1"/>
              <a:t>estarán</a:t>
            </a:r>
            <a:r>
              <a:rPr lang="en-US" b="0" dirty="0"/>
              <a:t> </a:t>
            </a:r>
            <a:r>
              <a:rPr lang="en-US" b="0" dirty="0" err="1"/>
              <a:t>disponibles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Oregon y Washington.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dirty="0" err="1"/>
              <a:t>Obtenga</a:t>
            </a:r>
            <a:r>
              <a:rPr lang="en-US" b="0" dirty="0"/>
              <a:t> </a:t>
            </a:r>
            <a:r>
              <a:rPr lang="en-US" b="0" dirty="0" err="1"/>
              <a:t>más</a:t>
            </a:r>
            <a:r>
              <a:rPr lang="en-US" b="0" dirty="0"/>
              <a:t> </a:t>
            </a:r>
            <a:r>
              <a:rPr lang="en-US" b="0" dirty="0" err="1"/>
              <a:t>información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ShakeAlert.org</a:t>
            </a:r>
            <a:r>
              <a:rPr lang="en-US" b="0" dirty="0"/>
              <a:t> (</a:t>
            </a:r>
            <a:r>
              <a:rPr lang="en-US" b="0" dirty="0" err="1"/>
              <a:t>toda</a:t>
            </a:r>
            <a:r>
              <a:rPr lang="en-US" b="0" dirty="0"/>
              <a:t> la costa </a:t>
            </a:r>
            <a:r>
              <a:rPr lang="en-US" b="0" dirty="0" err="1"/>
              <a:t>oeste</a:t>
            </a:r>
            <a:r>
              <a:rPr lang="en-US" b="0" dirty="0"/>
              <a:t>) y </a:t>
            </a:r>
            <a:r>
              <a:rPr lang="en-US" b="0" dirty="0" err="1"/>
              <a:t>Earthquake.ca.gov</a:t>
            </a:r>
            <a:r>
              <a:rPr lang="en-US" b="0" dirty="0"/>
              <a:t> (Earthquake Warning California)</a:t>
            </a:r>
            <a:endParaRPr dirty="0"/>
          </a:p>
        </p:txBody>
      </p:sp>
      <p:sp>
        <p:nvSpPr>
          <p:cNvPr id="236" name="Google Shape;236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dy.gov/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espanol/recurso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rremotos.org/step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8"/>
          <p:cNvSpPr txBox="1">
            <a:spLocks noGrp="1"/>
          </p:cNvSpPr>
          <p:nvPr>
            <p:ph type="ctrTitle"/>
          </p:nvPr>
        </p:nvSpPr>
        <p:spPr>
          <a:xfrm>
            <a:off x="3795562" y="406400"/>
            <a:ext cx="749487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Simulacros de Terremoto</a:t>
            </a:r>
            <a:b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Great ShakeOut</a:t>
            </a:r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subTitle" idx="1"/>
          </p:nvPr>
        </p:nvSpPr>
        <p:spPr>
          <a:xfrm>
            <a:off x="1445393" y="3104682"/>
            <a:ext cx="9301213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None/>
            </a:pPr>
            <a:r>
              <a:rPr lang="en-US" sz="4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Orientación de Simulacros para</a:t>
            </a:r>
            <a:endParaRPr sz="32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4000"/>
              <a:buNone/>
            </a:pPr>
            <a:r>
              <a:rPr lang="en-US" sz="4800" b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Organizaciones</a:t>
            </a:r>
            <a:br>
              <a:rPr lang="en-US" sz="4800" b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2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600"/>
              <a:buNone/>
            </a:pPr>
            <a:r>
              <a:rPr lang="en-US" sz="4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(Por videoconferencia, en persona o ambos)</a:t>
            </a:r>
            <a:endParaRPr sz="3200"/>
          </a:p>
        </p:txBody>
      </p:sp>
      <p:pic>
        <p:nvPicPr>
          <p:cNvPr id="92" name="Google Shape;92;p28" descr="Logotipo de ShakeOut en blanco y neg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751" y="45720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9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Si hay una Mesa o Escritorio cerca</a:t>
            </a:r>
            <a:endParaRPr sz="4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40"/>
          <p:cNvSpPr txBox="1">
            <a:spLocks noGrp="1"/>
          </p:cNvSpPr>
          <p:nvPr>
            <p:ph type="body" idx="1"/>
          </p:nvPr>
        </p:nvSpPr>
        <p:spPr>
          <a:xfrm>
            <a:off x="2478225" y="1215286"/>
            <a:ext cx="8384406" cy="520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4380"/>
              <a:buNone/>
            </a:pPr>
            <a:r>
              <a:rPr lang="en-US" sz="4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Agachate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donde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estás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909"/>
              <a:buNone/>
            </a:pP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manos y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rodillas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909"/>
              <a:buNone/>
            </a:pPr>
            <a:endParaRPr sz="36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4380"/>
              <a:buNone/>
            </a:pPr>
            <a:endParaRPr sz="44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4380"/>
              <a:buNone/>
            </a:pPr>
            <a:r>
              <a:rPr lang="en-US" sz="4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Cúbrase</a:t>
            </a:r>
            <a:r>
              <a:rPr lang="en-US" sz="3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cabeza y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cuello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909"/>
              <a:buNone/>
            </a:pP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 un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brazo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mano. </a:t>
            </a:r>
            <a:endParaRPr dirty="0"/>
          </a:p>
          <a:p>
            <a:pPr marL="571500" indent="-571500">
              <a:lnSpc>
                <a:spcPct val="110000"/>
              </a:lnSpc>
              <a:buSzPct val="90909"/>
            </a:pP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Luego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gatea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debajo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mesa o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escritorio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refugiarte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dirty="0"/>
          </a:p>
          <a:p>
            <a:pPr marL="571500" indent="-571500">
              <a:lnSpc>
                <a:spcPct val="110000"/>
              </a:lnSpc>
              <a:buSzPct val="90909"/>
            </a:pP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Manténgase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rodillas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inclínese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hacia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adelante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proteger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órganos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vitales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4380"/>
              <a:buNone/>
            </a:pPr>
            <a:endParaRPr sz="44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4380"/>
              <a:buNone/>
            </a:pPr>
            <a:r>
              <a:rPr lang="en-US" sz="4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Sujete</a:t>
            </a:r>
            <a:r>
              <a:rPr lang="en-US" sz="3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refugio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0909"/>
              <a:buNone/>
            </a:pP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Siga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cubriendo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cabeza /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cuello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la </a:t>
            </a:r>
            <a:r>
              <a:rPr lang="en-US" sz="36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otra</a:t>
            </a:r>
            <a:r>
              <a:rPr lang="en-US" sz="36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</a:t>
            </a:r>
            <a:endParaRPr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3" name="Google Shape;263;p40" descr="AGACHARSE, CUBRIRSE, SUJETARSE imagen. Una persona se agacha al suel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22" y="1199743"/>
            <a:ext cx="1497590" cy="1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 descr="AGACHARSE, CUBRIRSE, SUJETARSE imagen. Una persona se cubre la nuca y se mueve debajo de una mes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722" y="2922795"/>
            <a:ext cx="1497590" cy="1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0" descr="AGACHARSE, CUBRIRSE, SUJETARSE imagen. Una persona se cubre la nuca y se refugia debajo de una mes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722" y="4645847"/>
            <a:ext cx="1497590" cy="15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 descr="Un GIF que muestra cómo AGACHARSE, CUBRIRSE, SUJETARSE si hay un escritorio o mesa resistente cerca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9437" y="999241"/>
            <a:ext cx="4219460" cy="237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9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Si no hay nada debajo de lo cual meterse</a:t>
            </a:r>
            <a:endParaRPr sz="4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1"/>
          </p:nvPr>
        </p:nvSpPr>
        <p:spPr>
          <a:xfrm>
            <a:off x="2816069" y="1253330"/>
            <a:ext cx="8760046" cy="475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Agac</a:t>
            </a:r>
            <a:r>
              <a:rPr lang="en-US" sz="2400" b="1" dirty="0" err="1">
                <a:latin typeface="Verdana"/>
                <a:ea typeface="Verdana"/>
                <a:cs typeface="Verdana"/>
                <a:sym typeface="Verdana"/>
              </a:rPr>
              <a:t>hes</a:t>
            </a:r>
            <a:r>
              <a:rPr lang="en-US" sz="2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-US" sz="24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donde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estás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tus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manos y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rodillas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b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000"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Cúbrase</a:t>
            </a:r>
            <a:r>
              <a:rPr lang="en-US" sz="2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cabeza y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cuello</a:t>
            </a:r>
            <a:endParaRPr sz="2000"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 un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brazo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mano.</a:t>
            </a:r>
            <a:endParaRPr sz="2000" dirty="0"/>
          </a:p>
          <a:p>
            <a:pPr marL="3429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Luego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gatea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junto a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pared,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lejos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cualquier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ventana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 dirty="0"/>
          </a:p>
          <a:p>
            <a:pPr marL="34290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Manténgase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rodillas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inclínese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hacia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adelante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proteger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órganos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vitales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b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000"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en-US" sz="2400" b="1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Sujete</a:t>
            </a:r>
            <a:r>
              <a:rPr lang="en-US" sz="24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cabeza y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cuello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ambos </a:t>
            </a:r>
            <a:r>
              <a:rPr lang="en-US" sz="2000" b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brazos</a:t>
            </a:r>
            <a:r>
              <a:rPr lang="en-US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/ manos.</a:t>
            </a:r>
            <a:endParaRPr sz="2000" dirty="0"/>
          </a:p>
        </p:txBody>
      </p:sp>
      <p:pic>
        <p:nvPicPr>
          <p:cNvPr id="285" name="Google Shape;285;p42" descr="Un GIF que muestra cómo AGACHARSE, CUBRIRSE, SUJETARSE si NO hay un escritorio o mesa resistente cerc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8326" y="1253330"/>
            <a:ext cx="3867857" cy="217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375" y="1035775"/>
            <a:ext cx="1592425" cy="17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375" y="2896059"/>
            <a:ext cx="1592425" cy="17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375" y="4756341"/>
            <a:ext cx="1592425" cy="172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9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Adaptate a tu Situacion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1"/>
          </p:nvPr>
        </p:nvSpPr>
        <p:spPr>
          <a:xfrm>
            <a:off x="291445" y="1253331"/>
            <a:ext cx="650528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 no puede volver a levantarse por sí mismo, no se agache al suelo.</a:t>
            </a:r>
            <a:endParaRPr/>
          </a:p>
          <a:p>
            <a:pPr marL="914400" lvl="1" indent="-165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14400" lvl="1" indent="-279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 usa una silla de ruedas o un andador, </a:t>
            </a:r>
            <a:r>
              <a:rPr lang="en-US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bloquee</a:t>
            </a: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las ruedas (o ponga el freno).</a:t>
            </a:r>
            <a:endParaRPr/>
          </a:p>
          <a:p>
            <a:pPr marL="4572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Inclínese y </a:t>
            </a:r>
            <a:r>
              <a:rPr lang="en-US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cubra</a:t>
            </a: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su cabeza y cuello con sus brazos / manos. También puede </a:t>
            </a:r>
            <a:r>
              <a:rPr lang="en-US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sujetar</a:t>
            </a: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libro u otro objeto sobre su cabeza.</a:t>
            </a:r>
            <a:endParaRPr/>
          </a:p>
          <a:p>
            <a:pPr marL="4572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Enseñe a otros cómo ayudarlo.</a:t>
            </a:r>
            <a:endParaRPr/>
          </a:p>
        </p:txBody>
      </p:sp>
      <p:pic>
        <p:nvPicPr>
          <p:cNvPr id="304" name="Google Shape;304;p44" descr="Imágenes AGACHAR, CUBRIR, SUJETAR con instrucciones para personas que utilizan bastones, andadores y sillas de rueda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1128" y="1108520"/>
            <a:ext cx="3615216" cy="543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7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Instrucciones del Simulacro</a:t>
            </a:r>
            <a:endParaRPr/>
          </a:p>
        </p:txBody>
      </p:sp>
      <p:sp>
        <p:nvSpPr>
          <p:cNvPr id="323" name="Google Shape;323;p45"/>
          <p:cNvSpPr/>
          <p:nvPr/>
        </p:nvSpPr>
        <p:spPr>
          <a:xfrm>
            <a:off x="134754" y="1148069"/>
            <a:ext cx="601930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Tenga cuidado: se trata de practicar la seguridad, 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 forma segura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no de ser rápido.</a:t>
            </a:r>
            <a:endParaRPr/>
          </a:p>
          <a:p>
            <a:pPr marL="214308" marR="0" lvl="0" indent="-87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4307" marR="0" lvl="0" indent="-214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Simulacros de aprendizaje o trabajo a distancia: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71508" marR="0" lvl="1" indent="-214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Dígale a su familia u otras personas cercanas que realizará un simulacro de terremoto. Invítelos a practicar con usted.</a:t>
            </a:r>
            <a:endParaRPr/>
          </a:p>
          <a:p>
            <a:pPr marL="214308" marR="0" lvl="0" indent="-87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71508" marR="0" lvl="1" indent="-214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 está utilizando </a:t>
            </a:r>
            <a:r>
              <a:rPr lang="en-US" sz="2000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audífonos</a:t>
            </a:r>
            <a:r>
              <a:rPr lang="en-US" sz="2000" b="0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cable</a:t>
            </a: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quítelos ahora.</a:t>
            </a:r>
            <a:endParaRPr/>
          </a:p>
          <a:p>
            <a:pPr marL="214308" marR="0" lvl="0" indent="-873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71508" marR="0" lvl="1" indent="-2143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Asegúrese de que puede escuchar las instrucciones desde el altavoz de su computadora o tableta.</a:t>
            </a:r>
            <a:endParaRPr/>
          </a:p>
        </p:txBody>
      </p:sp>
      <p:pic>
        <p:nvPicPr>
          <p:cNvPr id="324" name="Google Shape;324;p45" descr="Un adulto y un niño cubriéndose bajo una mesa de comedor con una mano cubriéndose la nuca y la otra agarrándose a la pata de la mes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789" y="1067624"/>
            <a:ext cx="3653844" cy="209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 descr="Una persona en una silla reclinable inclinada hacia delante y cubriéndose la nuca con ambas manos. A su lado, en el suelo, hay otra persona inclinada hacia delante que se cubre la nuca con una mano y se agarra a la silla con la otra."/>
          <p:cNvPicPr preferRelativeResize="0"/>
          <p:nvPr/>
        </p:nvPicPr>
        <p:blipFill rotWithShape="1">
          <a:blip r:embed="rId4">
            <a:alphaModFix/>
          </a:blip>
          <a:srcRect l="19937" r="13380"/>
          <a:stretch/>
        </p:blipFill>
        <p:spPr>
          <a:xfrm>
            <a:off x="9311708" y="2149867"/>
            <a:ext cx="2303249" cy="172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 descr="Una foto de unos auriculares con c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8954" y="4456685"/>
            <a:ext cx="2016890" cy="151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 descr="Una imagen de auriculares con cab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66541" y="4456685"/>
            <a:ext cx="1540414" cy="154041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 txBox="1"/>
          <p:nvPr/>
        </p:nvSpPr>
        <p:spPr>
          <a:xfrm>
            <a:off x="5510985" y="6358631"/>
            <a:ext cx="668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Desconecte los </a:t>
            </a:r>
            <a:r>
              <a:rPr lang="en-US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audífonos</a:t>
            </a:r>
            <a:r>
              <a:rPr lang="en-US"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cables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2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¡Hora del ShakeOut!</a:t>
            </a:r>
            <a:endParaRPr/>
          </a:p>
        </p:txBody>
      </p:sp>
      <p:sp>
        <p:nvSpPr>
          <p:cNvPr id="344" name="Google Shape;344;p46"/>
          <p:cNvSpPr txBox="1"/>
          <p:nvPr/>
        </p:nvSpPr>
        <p:spPr>
          <a:xfrm>
            <a:off x="356211" y="4843751"/>
            <a:ext cx="114795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Narración de ejercicios ShakeOut de 60 segundos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(con efectos de sonido)</a:t>
            </a:r>
            <a:b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   </a:t>
            </a:r>
            <a:r>
              <a:rPr lang="en-US" sz="2400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(Haz Click en el speaker para empezar)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7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46" descr="AGACHARSE, CUBRIRSE, SUJETARSE Gráfico. Una persona se deja caer al suelo, se cubre la nuca y se refugia debajo de una mes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8203" y="1423547"/>
            <a:ext cx="8315593" cy="272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keOutTransmisionDelSimulacro.mp3">
            <a:hlinkClick r:id="" action="ppaction://media"/>
            <a:extLst>
              <a:ext uri="{FF2B5EF4-FFF2-40B4-BE49-F238E27FC236}">
                <a16:creationId xmlns:a16="http://schemas.microsoft.com/office/drawing/2014/main" id="{DDA51C8C-421B-8267-9CA0-9E08E589A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7647" y="54344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8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2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¡Hora del ShakeOut!</a:t>
            </a:r>
            <a:endParaRPr/>
          </a:p>
        </p:txBody>
      </p:sp>
      <p:sp>
        <p:nvSpPr>
          <p:cNvPr id="362" name="Google Shape;362;p48"/>
          <p:cNvSpPr txBox="1"/>
          <p:nvPr/>
        </p:nvSpPr>
        <p:spPr>
          <a:xfrm>
            <a:off x="683647" y="4905983"/>
            <a:ext cx="108846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Narración de ejercicios ShakeOut de 60 segundos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(sin efectos de sonido)</a:t>
            </a:r>
            <a:b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</a:t>
            </a:r>
            <a:r>
              <a:rPr lang="en-US" sz="2400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(Haga clic en la bocina para empezar)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7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48" descr="AGACHARSE, CUBRIRSE, SUJETARSE Gráfico. Una persona se deja caer al suelo, se cubre la nuca y se refugia debajo de una mes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8203" y="1423547"/>
            <a:ext cx="8315593" cy="272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keOutTransmisionDelSimulacro_SinEfectosSonoros.mp3">
            <a:hlinkClick r:id="" action="ppaction://media"/>
            <a:extLst>
              <a:ext uri="{FF2B5EF4-FFF2-40B4-BE49-F238E27FC236}">
                <a16:creationId xmlns:a16="http://schemas.microsoft.com/office/drawing/2014/main" id="{AD5BB69E-227A-19EF-200C-221E6C9E1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7011" y="550960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9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2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¡Hora del ShakeOut!</a:t>
            </a:r>
            <a:endParaRPr/>
          </a:p>
        </p:txBody>
      </p:sp>
      <p:sp>
        <p:nvSpPr>
          <p:cNvPr id="379" name="Google Shape;379;p49"/>
          <p:cNvSpPr txBox="1"/>
          <p:nvPr/>
        </p:nvSpPr>
        <p:spPr>
          <a:xfrm>
            <a:off x="197086" y="1056478"/>
            <a:ext cx="8182612" cy="495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Este es un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simulacro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Ahora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mismo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AGACHESE, CÚBRASE Y SUJETESE.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AGÁCHESE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suelo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ahora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Durante un gran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suelo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podría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sacudirse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fuerza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derribarlo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CÚBRASE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algo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resistente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protegerse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objetos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puedan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ser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arrojados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habitación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SUJETESE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refugio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hasta que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temblor.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 no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puede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meterse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debajo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algo,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manténgase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agachado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protéjase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cabeza y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cuello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brazos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Ahora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mire a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alrededor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¿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Qué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objetos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podrían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caerle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serle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arrojados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que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debería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asegurar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lugar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antes de un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real?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Finalmente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un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fuerte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puede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generar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tsunami. Si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está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cerca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océano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durante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AGÁCHESE, CÚBRASE y SUJETESE,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luego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camine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rápidamente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hacia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terreno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elevado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después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que se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detenga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temblor.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Este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simulacro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ha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terminado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¡Gracias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participar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Gran ShakeOut! </a:t>
            </a:r>
            <a:endParaRPr dirty="0"/>
          </a:p>
        </p:txBody>
      </p:sp>
      <p:pic>
        <p:nvPicPr>
          <p:cNvPr id="2" name="Google Shape;304;p44" descr="Imágenes AGACHAR, CUBRIR, SUJETAR con instrucciones para personas que utilizan bastones, andadores y sillas de ruedas.">
            <a:extLst>
              <a:ext uri="{FF2B5EF4-FFF2-40B4-BE49-F238E27FC236}">
                <a16:creationId xmlns:a16="http://schemas.microsoft.com/office/drawing/2014/main" id="{270ED7FC-BF1E-AC1D-DA37-D9DDCF7524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9698" y="1039528"/>
            <a:ext cx="3615216" cy="543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6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Discusión</a:t>
            </a:r>
            <a:endParaRPr/>
          </a:p>
        </p:txBody>
      </p:sp>
      <p:sp>
        <p:nvSpPr>
          <p:cNvPr id="395" name="Google Shape;395;p50"/>
          <p:cNvSpPr txBox="1"/>
          <p:nvPr/>
        </p:nvSpPr>
        <p:spPr>
          <a:xfrm>
            <a:off x="263952" y="962526"/>
            <a:ext cx="1173637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Qué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aprendiste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al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practicar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cómo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protegerte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dirty="0">
              <a:ea typeface="Verdan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Qué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podría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sobre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usted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otros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ocurriera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real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ahora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mismo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 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Cómo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podría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mover o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asegurar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artículos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que no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causen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lesiones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dirty="0">
              <a:ea typeface="Verdan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 se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corta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energía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área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durante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varios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días o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más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cuánto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tiempo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durarán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las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baterías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teléfonos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celulares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 ¿Tiene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usted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familia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cargador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portatil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celulares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b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dirty="0">
              <a:ea typeface="Verdan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Cómo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comunicaría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familia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otras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personas? La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comunicación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través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mensajes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texto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aplicaciones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puede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ser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posible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cuando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las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llamadas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no lo son.</a:t>
            </a:r>
            <a:endParaRPr lang="en-US" dirty="0">
              <a:ea typeface="Verdan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endParaRPr lang="en-US"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AutoNum type="arabicPeriod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Qué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debe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tener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equipo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suministros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desastres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dirty="0"/>
          </a:p>
        </p:txBody>
      </p:sp>
      <p:sp>
        <p:nvSpPr>
          <p:cNvPr id="396" name="Google Shape;396;p50"/>
          <p:cNvSpPr txBox="1"/>
          <p:nvPr/>
        </p:nvSpPr>
        <p:spPr>
          <a:xfrm>
            <a:off x="145497" y="6307659"/>
            <a:ext cx="119010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463416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Aprenda más en: </a:t>
            </a:r>
            <a:r>
              <a:rPr lang="en-US" sz="2400" b="1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www.ready.gov/es</a:t>
            </a:r>
            <a:r>
              <a:rPr lang="en-US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</a:t>
            </a:r>
            <a:r>
              <a:rPr lang="en-US" sz="2400" b="1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www.terremotos.org/paso5/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>
            <a:spLocks noGrp="1"/>
          </p:cNvSpPr>
          <p:nvPr>
            <p:ph type="title"/>
          </p:nvPr>
        </p:nvSpPr>
        <p:spPr>
          <a:xfrm>
            <a:off x="0" y="161476"/>
            <a:ext cx="12192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en-US" sz="4000" b="1">
                <a:latin typeface="Century Gothic"/>
                <a:ea typeface="Century Gothic"/>
                <a:cs typeface="Century Gothic"/>
                <a:sym typeface="Century Gothic"/>
              </a:rPr>
              <a:t>Instrucciones para el lider del simulacro: Contenido y Recursos</a:t>
            </a:r>
            <a:endParaRPr sz="4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29"/>
          <p:cNvSpPr txBox="1">
            <a:spLocks noGrp="1"/>
          </p:cNvSpPr>
          <p:nvPr>
            <p:ph type="body" idx="1"/>
          </p:nvPr>
        </p:nvSpPr>
        <p:spPr>
          <a:xfrm>
            <a:off x="838200" y="17711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CONTENIDO: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Instrucciones del líder del simulacro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Discusión previa al simulacro (opcional)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Breve información sobre el peligro del terremoto (opcional)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Introducción del Gran ShakeOut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Descripción general de Agacharse, Cubrirse y Sujetarse, y otras acciones de protección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Opciones de Narracion de Simulacro (elija una) (archivos de audio y texto de narración)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Discusión después del simulacro (opcional)</a:t>
            </a:r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body" idx="2"/>
          </p:nvPr>
        </p:nvSpPr>
        <p:spPr>
          <a:xfrm>
            <a:off x="6172200" y="1771126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El tiempo total de la actividad dependerá del contenido que elija incluir; el tiempo más corto puede ser de 10 minutos, pero con una discusión puede ser de hasta 20-30 minutos.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>
              <a:solidFill>
                <a:srgbClr val="0E478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Elimine u oculte las diapositivas que no utilizará antes del ejercicio.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>
              <a:solidFill>
                <a:srgbClr val="0E478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Visite </a:t>
            </a:r>
            <a:r>
              <a:rPr lang="en-US" sz="1600" u="sng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www.ShakeOut.org/espanol/recursos </a:t>
            </a: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para obtener materiales para compartir antes de su simulacro.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>
              <a:solidFill>
                <a:srgbClr val="0E478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Visite </a:t>
            </a:r>
            <a:r>
              <a:rPr lang="en-US" sz="1600" u="sng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www.Terremotos.org/paso5</a:t>
            </a:r>
            <a:r>
              <a:rPr lang="en-US" sz="1600">
                <a:solidFill>
                  <a:srgbClr val="0E4782"/>
                </a:solidFill>
                <a:latin typeface="Verdana"/>
                <a:ea typeface="Verdana"/>
                <a:cs typeface="Verdana"/>
                <a:sym typeface="Verdana"/>
              </a:rPr>
              <a:t> para una guía de autoprotección en diversas situaciones y por qué se recomienda agacharse, cubrirse y sujetarse.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0" y="227578"/>
            <a:ext cx="12192000" cy="96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entury Gothic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Instrucciones para el líder del simulacro: Configuración de audio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30"/>
          <p:cNvSpPr txBox="1">
            <a:spLocks noGrp="1"/>
          </p:cNvSpPr>
          <p:nvPr>
            <p:ph type="body" idx="1"/>
          </p:nvPr>
        </p:nvSpPr>
        <p:spPr>
          <a:xfrm>
            <a:off x="195022" y="1727062"/>
            <a:ext cx="609198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Este PowerPoint incluye una grabación de audio de la narración de ShakeOut "Drill Broadcast".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2400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Para las videoconferencias, cuando comparte las diapositivas, es posible que deba configurar la opción para "compartir el sonido de la computadora" (esto depende de su servicio de videoconferencia).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2400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Debe practicar esto con anticipación.</a:t>
            </a:r>
            <a:endParaRPr/>
          </a:p>
        </p:txBody>
      </p:sp>
      <p:sp>
        <p:nvSpPr>
          <p:cNvPr id="123" name="Google Shape;123;p30"/>
          <p:cNvSpPr txBox="1"/>
          <p:nvPr/>
        </p:nvSpPr>
        <p:spPr>
          <a:xfrm>
            <a:off x="6479517" y="5129595"/>
            <a:ext cx="5402426" cy="144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Configuración de Zoom para compartir el sonido de la computadora; otros servicios pueden tener configuraciones similares.</a:t>
            </a:r>
            <a:endParaRPr/>
          </a:p>
        </p:txBody>
      </p:sp>
      <p:grpSp>
        <p:nvGrpSpPr>
          <p:cNvPr id="124" name="Google Shape;124;p30" descr="Captura de pantalla del menú Compartir pantalla de Zoom. La opción &quot;Compartir sonido del ordenador&quot; está marcada con un círculo azul."/>
          <p:cNvGrpSpPr/>
          <p:nvPr/>
        </p:nvGrpSpPr>
        <p:grpSpPr>
          <a:xfrm>
            <a:off x="6233674" y="1573151"/>
            <a:ext cx="5648269" cy="3365720"/>
            <a:chOff x="6749280" y="906477"/>
            <a:chExt cx="4248936" cy="2531878"/>
          </a:xfrm>
        </p:grpSpPr>
        <p:pic>
          <p:nvPicPr>
            <p:cNvPr id="125" name="Google Shape;125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30"/>
            <p:cNvSpPr/>
            <p:nvPr/>
          </p:nvSpPr>
          <p:spPr>
            <a:xfrm>
              <a:off x="6749280" y="2866863"/>
              <a:ext cx="1641927" cy="571492"/>
            </a:xfrm>
            <a:prstGeom prst="donut">
              <a:avLst>
                <a:gd name="adj" fmla="val 2500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1" descr="Logotipo de ShakeOut en blanco y neg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115" y="-297459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1"/>
          <p:cNvSpPr txBox="1"/>
          <p:nvPr/>
        </p:nvSpPr>
        <p:spPr>
          <a:xfrm>
            <a:off x="0" y="2706753"/>
            <a:ext cx="6562192" cy="157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191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Simulacro de Terremotos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191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 ShakeOut</a:t>
            </a:r>
            <a:endParaRPr sz="1800" b="0" i="0" u="none" strike="noStrike" cap="none">
              <a:solidFill>
                <a:srgbClr val="1913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8" name="Google Shape;148;p31" descr="Persona que se refugia debajo de una mesa agarrándose a la pata de la mesa y cubriéndose la nuc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9676" y="569333"/>
            <a:ext cx="2083633" cy="1612899"/>
          </a:xfrm>
          <a:prstGeom prst="rect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31" descr="Persona agachada en el suelo y contra una pared interior, cubriéndose la nuc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8182" y="569334"/>
            <a:ext cx="2082023" cy="1612898"/>
          </a:xfrm>
          <a:prstGeom prst="rect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31" descr="Dos jóvenes que se cubren la nuca con las manos se refugian bajo una mesa y se agarran a sus patas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2828" y="2375301"/>
            <a:ext cx="2059710" cy="1612900"/>
          </a:xfrm>
          <a:prstGeom prst="rect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31" descr="Una persona se cubre la nuca con la mano, se refugia debajo de una mesa y se agarra a sus patas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79338" y="2375301"/>
            <a:ext cx="2059710" cy="1612900"/>
          </a:xfrm>
          <a:prstGeom prst="rect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31" descr="Una persona en silla de ruedas motorizada estacionada junto a una pared interior y utilizando un cuaderno para cubrirse y protegerse la cabeza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2828" y="4181270"/>
            <a:ext cx="2059709" cy="1606369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31" descr="4 personas agachadas entre filas de sillas y agarradas a las patas de las sillas. Tienen las manos cubriéndoles la nuca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83173" y="4174740"/>
            <a:ext cx="2068642" cy="1627851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31" descr="Imagen de AGACHARSE, CUBRIRSE, SUJETARSE. Una persona se deja caer al suelo, se cubre la nuca y se refugia debajo de una mesa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6270" y="5000382"/>
            <a:ext cx="4212903" cy="1382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2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Experiencia en Terremotos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814538" y="1309036"/>
            <a:ext cx="105630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 has experimentado un terremoto, ¿cómo fue?</a:t>
            </a:r>
            <a:endParaRPr/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¿Qué hacemos normalmente en el trabajo para los simulacros de terremoto?</a:t>
            </a:r>
            <a:endParaRPr/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¿Por qué es importante practicar para terremotos y otras emergencias?</a:t>
            </a:r>
            <a:endParaRPr/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¿Qué podemos hacer antes de los terremotos para estar preparados?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2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Terremotos Globales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4" name="Google Shape;184;p34" descr="Un mapa del mundo que muestra la localización de terremotos durante muchos años en forma de puntos negros, que delinean la forma de las numerosas placas de la corteza terrestre."/>
          <p:cNvGrpSpPr/>
          <p:nvPr/>
        </p:nvGrpSpPr>
        <p:grpSpPr>
          <a:xfrm>
            <a:off x="1781667" y="935634"/>
            <a:ext cx="8865776" cy="5828097"/>
            <a:chOff x="-76580" y="900114"/>
            <a:chExt cx="8537277" cy="5957886"/>
          </a:xfrm>
        </p:grpSpPr>
        <p:pic>
          <p:nvPicPr>
            <p:cNvPr id="185" name="Google Shape;185;p34" descr="world_seimicity_map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4" descr="world_seimicity_map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2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b="1">
                <a:latin typeface="Century Gothic"/>
                <a:ea typeface="Century Gothic"/>
                <a:cs typeface="Century Gothic"/>
                <a:sym typeface="Century Gothic"/>
              </a:rPr>
              <a:t>Riesgo de Terremotos en los Estados Unidos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0" name="Google Shape;200;p36" descr="Mapa de EE.UU. que muestra las zonas con mayor riesgo de temblores. Las zonas a lo largo de la costa oeste, el centro de EE.UU., partes de Alaska y partes de Hawai aparecen en rosa brillante, lo que indica el mayor peligr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184" y="927579"/>
            <a:ext cx="8895632" cy="593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7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Simulacro de Terremotos Great ShakeOut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37"/>
          <p:cNvSpPr txBox="1">
            <a:spLocks noGrp="1"/>
          </p:cNvSpPr>
          <p:nvPr>
            <p:ph type="body" idx="1"/>
          </p:nvPr>
        </p:nvSpPr>
        <p:spPr>
          <a:xfrm>
            <a:off x="6288375" y="1376469"/>
            <a:ext cx="5877827" cy="273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476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Los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terremotos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pueden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ocurrir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cualquier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momento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casi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cualquier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lugar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476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476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mayoría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de las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lesiones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causadas</a:t>
            </a:r>
            <a:br>
              <a:rPr lang="en-US" sz="2000" dirty="0">
                <a:latin typeface="Verdana"/>
                <a:ea typeface="Verdana"/>
                <a:cs typeface="Verdana"/>
                <a:sym typeface="Verdana"/>
              </a:rPr>
            </a:b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terremotos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son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por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objetos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en-US" sz="2000" dirty="0">
                <a:latin typeface="Verdana"/>
                <a:ea typeface="Verdana"/>
                <a:cs typeface="Verdana"/>
                <a:sym typeface="Verdana"/>
              </a:rPr>
            </a:b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que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caen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o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vuelan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476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476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¡Es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importante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practicar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cómo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estar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seguro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!</a:t>
            </a:r>
            <a:endParaRPr sz="2000" dirty="0">
              <a:solidFill>
                <a:srgbClr val="FF99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18" name="Google Shape;218;p37"/>
          <p:cNvSpPr txBox="1"/>
          <p:nvPr/>
        </p:nvSpPr>
        <p:spPr>
          <a:xfrm>
            <a:off x="468975" y="5012125"/>
            <a:ext cx="5819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¡Hoy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unimos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millones</a:t>
            </a:r>
            <a:br>
              <a:rPr lang="en-US" sz="2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 personas que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practican</a:t>
            </a:r>
            <a:endParaRPr lang="en-US" sz="24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seguridad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contra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terremotos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  <a:endParaRPr sz="2400" b="0" i="1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9" name="Google Shape;219;p37" descr="Logotipo de ShakeOut en blanco y neg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1881" y="3775863"/>
            <a:ext cx="3178987" cy="308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 descr="Una persona en una silla de ruedas asegurada se está cubriendo la cabeza con un libro o cuaderno. Otra persona se refugia debajo de una mesa mientras se cubre la nuca y se agarra a la pierna. Ambos se están protegiendo de un objeto volador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942" y="1394457"/>
            <a:ext cx="47371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18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US" sz="4400" b="1">
                <a:latin typeface="Century Gothic"/>
                <a:ea typeface="Century Gothic"/>
                <a:cs typeface="Century Gothic"/>
                <a:sym typeface="Century Gothic"/>
              </a:rPr>
              <a:t>¿Cuándo debe protegerse?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318880" y="1449591"/>
            <a:ext cx="3623735" cy="230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Cuando sientes temblores de terremoto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4213548" y="1449591"/>
            <a:ext cx="3623700" cy="521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Cuando reciba una alerta de terremoto</a:t>
            </a:r>
            <a:endParaRPr sz="3600" b="1" i="0" u="none" strike="noStrike" cap="none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52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br>
              <a:rPr lang="en-US" sz="8800" b="1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(Costa Oeste)</a:t>
            </a:r>
            <a:endParaRPr sz="4400" b="0" i="0" u="none" strike="noStrike" cap="none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8108215" y="1449591"/>
            <a:ext cx="3623735" cy="175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Cuando hace un simulacro de terremoto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9" descr="Ondas sísmicas negras sobre fondo blanco"/>
          <p:cNvPicPr preferRelativeResize="0"/>
          <p:nvPr/>
        </p:nvPicPr>
        <p:blipFill rotWithShape="1">
          <a:blip r:embed="rId3">
            <a:alphaModFix/>
          </a:blip>
          <a:srcRect l="17629" r="16851"/>
          <a:stretch/>
        </p:blipFill>
        <p:spPr>
          <a:xfrm>
            <a:off x="1258933" y="4186541"/>
            <a:ext cx="1757569" cy="168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 descr="Imagen de una mano sosteniendo un teléfono que muestra una alerta de emergencia sobre un fondo amarillo."/>
          <p:cNvPicPr preferRelativeResize="0"/>
          <p:nvPr/>
        </p:nvPicPr>
        <p:blipFill rotWithShape="1">
          <a:blip r:embed="rId4">
            <a:alphaModFix/>
          </a:blip>
          <a:srcRect l="19922" t="6902" r="19037" b="15250"/>
          <a:stretch/>
        </p:blipFill>
        <p:spPr>
          <a:xfrm>
            <a:off x="5285506" y="3953383"/>
            <a:ext cx="1620987" cy="171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5398" y="3355464"/>
            <a:ext cx="3349374" cy="334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1692</Words>
  <Application>Microsoft Macintosh PowerPoint</Application>
  <PresentationFormat>Widescreen</PresentationFormat>
  <Paragraphs>167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Century Gothic</vt:lpstr>
      <vt:lpstr>Calibri</vt:lpstr>
      <vt:lpstr>Verdana</vt:lpstr>
      <vt:lpstr>Arial</vt:lpstr>
      <vt:lpstr>Office Theme</vt:lpstr>
      <vt:lpstr>Simulacros de Terremoto Great ShakeOut</vt:lpstr>
      <vt:lpstr>Instrucciones para el lider del simulacro: Contenido y Recursos</vt:lpstr>
      <vt:lpstr>Instrucciones para el líder del simulacro: Configuración de audio</vt:lpstr>
      <vt:lpstr>PowerPoint Presentation</vt:lpstr>
      <vt:lpstr>Experiencia en Terremotos</vt:lpstr>
      <vt:lpstr>Terremotos Globales</vt:lpstr>
      <vt:lpstr>Riesgo de Terremotos en los Estados Unidos</vt:lpstr>
      <vt:lpstr>Simulacro de Terremotos Great ShakeOut</vt:lpstr>
      <vt:lpstr>¿Cuándo debe protegerse?</vt:lpstr>
      <vt:lpstr>Si hay una Mesa o Escritorio cerca</vt:lpstr>
      <vt:lpstr>Si no hay nada debajo de lo cual meterse</vt:lpstr>
      <vt:lpstr>Adaptate a tu Situacion</vt:lpstr>
      <vt:lpstr>Instrucciones del Simulacro</vt:lpstr>
      <vt:lpstr>¡Hora del ShakeOut!</vt:lpstr>
      <vt:lpstr>¡Hora del ShakeOut!</vt:lpstr>
      <vt:lpstr>¡Hora del ShakeOut!</vt:lpstr>
      <vt:lpstr>Discusión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ShakeOut Earthquake Drills</dc:title>
  <dc:creator>Jason Ballmann</dc:creator>
  <cp:lastModifiedBy>Mark L. Benthien</cp:lastModifiedBy>
  <cp:revision>3</cp:revision>
  <dcterms:created xsi:type="dcterms:W3CDTF">2023-07-24T18:45:31Z</dcterms:created>
  <dcterms:modified xsi:type="dcterms:W3CDTF">2023-10-17T19:43:47Z</dcterms:modified>
</cp:coreProperties>
</file>