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0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A65B4A8-2A52-4957-8347-D850D9A0D44E}" type="datetimeFigureOut">
              <a:rPr lang="en-US" smtClean="0"/>
              <a:t>7/11/2014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1310022-15BB-4876-977F-13A63EA82288}" type="slidenum">
              <a:rPr lang="en-US" smtClean="0"/>
              <a:t>‹#›</a:t>
            </a:fld>
            <a:endParaRPr lang="en-US"/>
          </a:p>
        </p:txBody>
      </p:sp>
    </p:spTree>
    <p:extLst>
      <p:ext uri="{BB962C8B-B14F-4D97-AF65-F5344CB8AC3E}">
        <p14:creationId xmlns:p14="http://schemas.microsoft.com/office/powerpoint/2010/main" val="3896020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310022-15BB-4876-977F-13A63EA82288}" type="slidenum">
              <a:rPr lang="en-US" smtClean="0"/>
              <a:t>1</a:t>
            </a:fld>
            <a:endParaRPr lang="en-US"/>
          </a:p>
        </p:txBody>
      </p:sp>
    </p:spTree>
    <p:extLst>
      <p:ext uri="{BB962C8B-B14F-4D97-AF65-F5344CB8AC3E}">
        <p14:creationId xmlns:p14="http://schemas.microsoft.com/office/powerpoint/2010/main" val="96592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9C945A-9149-4776-A926-ACCFF9EF27C9}" type="datetime1">
              <a:rPr lang="en-US" smtClean="0"/>
              <a:t>7/11/2014</a:t>
            </a:fld>
            <a:endParaRPr lang="en-US"/>
          </a:p>
        </p:txBody>
      </p:sp>
      <p:sp>
        <p:nvSpPr>
          <p:cNvPr id="5" name="Footer Placeholder 4"/>
          <p:cNvSpPr>
            <a:spLocks noGrp="1"/>
          </p:cNvSpPr>
          <p:nvPr>
            <p:ph type="ftr" sz="quarter" idx="11"/>
          </p:nvPr>
        </p:nvSpPr>
        <p:spPr/>
        <p:txBody>
          <a:bodyPr/>
          <a:lstStyle/>
          <a:p>
            <a:r>
              <a:rPr lang="en-US" smtClean="0"/>
              <a:t>MT DES Exercises  </a:t>
            </a:r>
            <a:endParaRPr lang="en-US"/>
          </a:p>
        </p:txBody>
      </p:sp>
      <p:sp>
        <p:nvSpPr>
          <p:cNvPr id="6" name="Slide Number Placeholder 5"/>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1310004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0E8C8-7812-496C-B56B-6FFB5182AF0B}" type="datetime1">
              <a:rPr lang="en-US" smtClean="0"/>
              <a:t>7/11/2014</a:t>
            </a:fld>
            <a:endParaRPr lang="en-US"/>
          </a:p>
        </p:txBody>
      </p:sp>
      <p:sp>
        <p:nvSpPr>
          <p:cNvPr id="5" name="Footer Placeholder 4"/>
          <p:cNvSpPr>
            <a:spLocks noGrp="1"/>
          </p:cNvSpPr>
          <p:nvPr>
            <p:ph type="ftr" sz="quarter" idx="11"/>
          </p:nvPr>
        </p:nvSpPr>
        <p:spPr/>
        <p:txBody>
          <a:bodyPr/>
          <a:lstStyle/>
          <a:p>
            <a:r>
              <a:rPr lang="en-US" smtClean="0"/>
              <a:t>MT DES Exercises  </a:t>
            </a:r>
            <a:endParaRPr lang="en-US"/>
          </a:p>
        </p:txBody>
      </p:sp>
      <p:sp>
        <p:nvSpPr>
          <p:cNvPr id="6" name="Slide Number Placeholder 5"/>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273595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94049-D282-4992-8E3F-A67928F2B7F5}" type="datetime1">
              <a:rPr lang="en-US" smtClean="0"/>
              <a:t>7/11/2014</a:t>
            </a:fld>
            <a:endParaRPr lang="en-US"/>
          </a:p>
        </p:txBody>
      </p:sp>
      <p:sp>
        <p:nvSpPr>
          <p:cNvPr id="5" name="Footer Placeholder 4"/>
          <p:cNvSpPr>
            <a:spLocks noGrp="1"/>
          </p:cNvSpPr>
          <p:nvPr>
            <p:ph type="ftr" sz="quarter" idx="11"/>
          </p:nvPr>
        </p:nvSpPr>
        <p:spPr/>
        <p:txBody>
          <a:bodyPr/>
          <a:lstStyle/>
          <a:p>
            <a:r>
              <a:rPr lang="en-US" smtClean="0"/>
              <a:t>MT DES Exercises  </a:t>
            </a:r>
            <a:endParaRPr lang="en-US"/>
          </a:p>
        </p:txBody>
      </p:sp>
      <p:sp>
        <p:nvSpPr>
          <p:cNvPr id="6" name="Slide Number Placeholder 5"/>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2246351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D934E-4A1A-4EEC-88DC-59737A4D345F}" type="datetime1">
              <a:rPr lang="en-US" smtClean="0"/>
              <a:t>7/11/2014</a:t>
            </a:fld>
            <a:endParaRPr lang="en-US"/>
          </a:p>
        </p:txBody>
      </p:sp>
      <p:sp>
        <p:nvSpPr>
          <p:cNvPr id="5" name="Footer Placeholder 4"/>
          <p:cNvSpPr>
            <a:spLocks noGrp="1"/>
          </p:cNvSpPr>
          <p:nvPr>
            <p:ph type="ftr" sz="quarter" idx="11"/>
          </p:nvPr>
        </p:nvSpPr>
        <p:spPr/>
        <p:txBody>
          <a:bodyPr/>
          <a:lstStyle/>
          <a:p>
            <a:r>
              <a:rPr lang="en-US" smtClean="0"/>
              <a:t>MT DES Exercises  </a:t>
            </a:r>
            <a:endParaRPr lang="en-US"/>
          </a:p>
        </p:txBody>
      </p:sp>
      <p:sp>
        <p:nvSpPr>
          <p:cNvPr id="6" name="Slide Number Placeholder 5"/>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305323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EF4F6A-63E6-44A5-AAAB-BD36D6FD8CDC}" type="datetime1">
              <a:rPr lang="en-US" smtClean="0"/>
              <a:t>7/11/2014</a:t>
            </a:fld>
            <a:endParaRPr lang="en-US"/>
          </a:p>
        </p:txBody>
      </p:sp>
      <p:sp>
        <p:nvSpPr>
          <p:cNvPr id="5" name="Footer Placeholder 4"/>
          <p:cNvSpPr>
            <a:spLocks noGrp="1"/>
          </p:cNvSpPr>
          <p:nvPr>
            <p:ph type="ftr" sz="quarter" idx="11"/>
          </p:nvPr>
        </p:nvSpPr>
        <p:spPr/>
        <p:txBody>
          <a:bodyPr/>
          <a:lstStyle/>
          <a:p>
            <a:r>
              <a:rPr lang="en-US" smtClean="0"/>
              <a:t>MT DES Exercises  </a:t>
            </a:r>
            <a:endParaRPr lang="en-US"/>
          </a:p>
        </p:txBody>
      </p:sp>
      <p:sp>
        <p:nvSpPr>
          <p:cNvPr id="6" name="Slide Number Placeholder 5"/>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1134975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3B292F-C8F8-4400-8572-B54B77AD92AF}" type="datetime1">
              <a:rPr lang="en-US" smtClean="0"/>
              <a:t>7/11/2014</a:t>
            </a:fld>
            <a:endParaRPr lang="en-US"/>
          </a:p>
        </p:txBody>
      </p:sp>
      <p:sp>
        <p:nvSpPr>
          <p:cNvPr id="6" name="Footer Placeholder 5"/>
          <p:cNvSpPr>
            <a:spLocks noGrp="1"/>
          </p:cNvSpPr>
          <p:nvPr>
            <p:ph type="ftr" sz="quarter" idx="11"/>
          </p:nvPr>
        </p:nvSpPr>
        <p:spPr/>
        <p:txBody>
          <a:bodyPr/>
          <a:lstStyle/>
          <a:p>
            <a:r>
              <a:rPr lang="en-US" smtClean="0"/>
              <a:t>MT DES Exercises  </a:t>
            </a:r>
            <a:endParaRPr lang="en-US"/>
          </a:p>
        </p:txBody>
      </p:sp>
      <p:sp>
        <p:nvSpPr>
          <p:cNvPr id="7" name="Slide Number Placeholder 6"/>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195838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C1B38D-7258-4870-865C-1592E83D408A}" type="datetime1">
              <a:rPr lang="en-US" smtClean="0"/>
              <a:t>7/11/2014</a:t>
            </a:fld>
            <a:endParaRPr lang="en-US"/>
          </a:p>
        </p:txBody>
      </p:sp>
      <p:sp>
        <p:nvSpPr>
          <p:cNvPr id="8" name="Footer Placeholder 7"/>
          <p:cNvSpPr>
            <a:spLocks noGrp="1"/>
          </p:cNvSpPr>
          <p:nvPr>
            <p:ph type="ftr" sz="quarter" idx="11"/>
          </p:nvPr>
        </p:nvSpPr>
        <p:spPr/>
        <p:txBody>
          <a:bodyPr/>
          <a:lstStyle/>
          <a:p>
            <a:r>
              <a:rPr lang="en-US" smtClean="0"/>
              <a:t>MT DES Exercises  </a:t>
            </a:r>
            <a:endParaRPr lang="en-US"/>
          </a:p>
        </p:txBody>
      </p:sp>
      <p:sp>
        <p:nvSpPr>
          <p:cNvPr id="9" name="Slide Number Placeholder 8"/>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329613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B01D31-F78D-4D77-AC52-74490E03EA31}" type="datetime1">
              <a:rPr lang="en-US" smtClean="0"/>
              <a:t>7/11/2014</a:t>
            </a:fld>
            <a:endParaRPr lang="en-US"/>
          </a:p>
        </p:txBody>
      </p:sp>
      <p:sp>
        <p:nvSpPr>
          <p:cNvPr id="4" name="Footer Placeholder 3"/>
          <p:cNvSpPr>
            <a:spLocks noGrp="1"/>
          </p:cNvSpPr>
          <p:nvPr>
            <p:ph type="ftr" sz="quarter" idx="11"/>
          </p:nvPr>
        </p:nvSpPr>
        <p:spPr/>
        <p:txBody>
          <a:bodyPr/>
          <a:lstStyle/>
          <a:p>
            <a:r>
              <a:rPr lang="en-US" smtClean="0"/>
              <a:t>MT DES Exercises  </a:t>
            </a:r>
            <a:endParaRPr lang="en-US"/>
          </a:p>
        </p:txBody>
      </p:sp>
      <p:sp>
        <p:nvSpPr>
          <p:cNvPr id="5" name="Slide Number Placeholder 4"/>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419696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87009-8BFC-4439-9BF4-7E9A504FBF6C}" type="datetime1">
              <a:rPr lang="en-US" smtClean="0"/>
              <a:t>7/11/2014</a:t>
            </a:fld>
            <a:endParaRPr lang="en-US"/>
          </a:p>
        </p:txBody>
      </p:sp>
      <p:sp>
        <p:nvSpPr>
          <p:cNvPr id="3" name="Footer Placeholder 2"/>
          <p:cNvSpPr>
            <a:spLocks noGrp="1"/>
          </p:cNvSpPr>
          <p:nvPr>
            <p:ph type="ftr" sz="quarter" idx="11"/>
          </p:nvPr>
        </p:nvSpPr>
        <p:spPr/>
        <p:txBody>
          <a:bodyPr/>
          <a:lstStyle/>
          <a:p>
            <a:r>
              <a:rPr lang="en-US" smtClean="0"/>
              <a:t>MT DES Exercises  </a:t>
            </a:r>
            <a:endParaRPr lang="en-US"/>
          </a:p>
        </p:txBody>
      </p:sp>
      <p:sp>
        <p:nvSpPr>
          <p:cNvPr id="4" name="Slide Number Placeholder 3"/>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35765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F3421-1614-4983-A1D3-B09FEB828F78}" type="datetime1">
              <a:rPr lang="en-US" smtClean="0"/>
              <a:t>7/11/2014</a:t>
            </a:fld>
            <a:endParaRPr lang="en-US"/>
          </a:p>
        </p:txBody>
      </p:sp>
      <p:sp>
        <p:nvSpPr>
          <p:cNvPr id="6" name="Footer Placeholder 5"/>
          <p:cNvSpPr>
            <a:spLocks noGrp="1"/>
          </p:cNvSpPr>
          <p:nvPr>
            <p:ph type="ftr" sz="quarter" idx="11"/>
          </p:nvPr>
        </p:nvSpPr>
        <p:spPr/>
        <p:txBody>
          <a:bodyPr/>
          <a:lstStyle/>
          <a:p>
            <a:r>
              <a:rPr lang="en-US" smtClean="0"/>
              <a:t>MT DES Exercises  </a:t>
            </a:r>
            <a:endParaRPr lang="en-US"/>
          </a:p>
        </p:txBody>
      </p:sp>
      <p:sp>
        <p:nvSpPr>
          <p:cNvPr id="7" name="Slide Number Placeholder 6"/>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183660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B4DEB-B7EB-488A-960A-D7D7E5928B2B}" type="datetime1">
              <a:rPr lang="en-US" smtClean="0"/>
              <a:t>7/11/2014</a:t>
            </a:fld>
            <a:endParaRPr lang="en-US"/>
          </a:p>
        </p:txBody>
      </p:sp>
      <p:sp>
        <p:nvSpPr>
          <p:cNvPr id="6" name="Footer Placeholder 5"/>
          <p:cNvSpPr>
            <a:spLocks noGrp="1"/>
          </p:cNvSpPr>
          <p:nvPr>
            <p:ph type="ftr" sz="quarter" idx="11"/>
          </p:nvPr>
        </p:nvSpPr>
        <p:spPr/>
        <p:txBody>
          <a:bodyPr/>
          <a:lstStyle/>
          <a:p>
            <a:r>
              <a:rPr lang="en-US" smtClean="0"/>
              <a:t>MT DES Exercises  </a:t>
            </a:r>
            <a:endParaRPr lang="en-US"/>
          </a:p>
        </p:txBody>
      </p:sp>
      <p:sp>
        <p:nvSpPr>
          <p:cNvPr id="7" name="Slide Number Placeholder 6"/>
          <p:cNvSpPr>
            <a:spLocks noGrp="1"/>
          </p:cNvSpPr>
          <p:nvPr>
            <p:ph type="sldNum" sz="quarter" idx="12"/>
          </p:nvPr>
        </p:nvSpPr>
        <p:spPr/>
        <p:txBody>
          <a:bodyPr/>
          <a:lstStyle/>
          <a:p>
            <a:fld id="{623DC77F-236B-4670-8B92-5A158ADB0CBF}" type="slidenum">
              <a:rPr lang="en-US" smtClean="0"/>
              <a:t>‹#›</a:t>
            </a:fld>
            <a:endParaRPr lang="en-US"/>
          </a:p>
        </p:txBody>
      </p:sp>
    </p:spTree>
    <p:extLst>
      <p:ext uri="{BB962C8B-B14F-4D97-AF65-F5344CB8AC3E}">
        <p14:creationId xmlns:p14="http://schemas.microsoft.com/office/powerpoint/2010/main" val="164762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58790-A7CA-459A-A45D-81AB794C4EF4}" type="datetime1">
              <a:rPr lang="en-US" smtClean="0"/>
              <a:t>7/11/2014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MT DES Exercises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DC77F-236B-4670-8B92-5A158ADB0CBF}" type="slidenum">
              <a:rPr lang="en-US" smtClean="0"/>
              <a:t>‹#›</a:t>
            </a:fld>
            <a:endParaRPr lang="en-US"/>
          </a:p>
        </p:txBody>
      </p:sp>
    </p:spTree>
    <p:extLst>
      <p:ext uri="{BB962C8B-B14F-4D97-AF65-F5344CB8AC3E}">
        <p14:creationId xmlns:p14="http://schemas.microsoft.com/office/powerpoint/2010/main" val="1473278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3022"/>
            <a:ext cx="7772400" cy="1470025"/>
          </a:xfrm>
        </p:spPr>
        <p:txBody>
          <a:bodyPr>
            <a:normAutofit/>
          </a:bodyPr>
          <a:lstStyle/>
          <a:p>
            <a:r>
              <a:rPr lang="en-US" sz="4800" b="1" dirty="0" smtClean="0"/>
              <a:t>The Day After </a:t>
            </a:r>
            <a:r>
              <a:rPr lang="en-US" sz="4800" b="1" dirty="0"/>
              <a:t>T</a:t>
            </a:r>
            <a:r>
              <a:rPr lang="en-US" sz="4800" b="1" dirty="0" smtClean="0"/>
              <a:t>he Shakeout</a:t>
            </a:r>
            <a:endParaRPr lang="en-US" sz="4800" b="1" dirty="0"/>
          </a:p>
        </p:txBody>
      </p:sp>
      <p:sp>
        <p:nvSpPr>
          <p:cNvPr id="3" name="Subtitle 2"/>
          <p:cNvSpPr>
            <a:spLocks noGrp="1"/>
          </p:cNvSpPr>
          <p:nvPr>
            <p:ph type="subTitle" idx="1"/>
          </p:nvPr>
        </p:nvSpPr>
        <p:spPr>
          <a:xfrm>
            <a:off x="1524000" y="2667000"/>
            <a:ext cx="6400800" cy="1752600"/>
          </a:xfrm>
        </p:spPr>
        <p:txBody>
          <a:bodyPr>
            <a:normAutofit/>
          </a:bodyPr>
          <a:lstStyle/>
          <a:p>
            <a:r>
              <a:rPr lang="en-US" sz="3600" b="1" dirty="0" smtClean="0">
                <a:ln w="9525">
                  <a:solidFill>
                    <a:srgbClr val="66FF33"/>
                  </a:solidFill>
                </a:ln>
                <a:solidFill>
                  <a:srgbClr val="00B0F0"/>
                </a:solidFill>
              </a:rPr>
              <a:t>Tabletop Exercise</a:t>
            </a:r>
            <a:endParaRPr lang="en-US" sz="3600" b="1" dirty="0">
              <a:ln w="9525">
                <a:solidFill>
                  <a:srgbClr val="66FF33"/>
                </a:solidFill>
              </a:ln>
              <a:solidFill>
                <a:srgbClr val="00B0F0"/>
              </a:solidFill>
            </a:endParaRPr>
          </a:p>
        </p:txBody>
      </p:sp>
      <p:sp>
        <p:nvSpPr>
          <p:cNvPr id="4" name="Oval Callout 3"/>
          <p:cNvSpPr/>
          <p:nvPr/>
        </p:nvSpPr>
        <p:spPr>
          <a:xfrm>
            <a:off x="6248400" y="76200"/>
            <a:ext cx="2590800" cy="1600200"/>
          </a:xfrm>
          <a:prstGeom prst="wedgeEllipseCallou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lumMod val="75000"/>
                    <a:lumOff val="25000"/>
                  </a:schemeClr>
                </a:solidFill>
              </a:rPr>
              <a:t>Place your Counties Logo Here</a:t>
            </a:r>
            <a:endParaRPr lang="en-US" dirty="0">
              <a:solidFill>
                <a:schemeClr val="tx1">
                  <a:lumMod val="75000"/>
                  <a:lumOff val="25000"/>
                </a:schemeClr>
              </a:solidFill>
            </a:endParaRPr>
          </a:p>
        </p:txBody>
      </p:sp>
      <p:pic>
        <p:nvPicPr>
          <p:cNvPr id="2052" name="Picture 4" descr="https://encrypted-tbn2.gstatic.com/images?q=tbn:ANd9GcSEuzydH777135afzaE0WKlNMMkQgAd90zkcvP6ybtRH_CFh0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3276600"/>
            <a:ext cx="2286000" cy="28956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MT DES Exercises  </a:t>
            </a:r>
            <a:endParaRPr lang="en-US"/>
          </a:p>
        </p:txBody>
      </p:sp>
      <p:pic>
        <p:nvPicPr>
          <p:cNvPr id="7" name="Picture 2" descr="https://www.rkb.us/contentimages/1366557.jpg-s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375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Situation 2.</a:t>
            </a:r>
            <a:endParaRPr lang="en-US" dirty="0"/>
          </a:p>
        </p:txBody>
      </p:sp>
      <p:sp>
        <p:nvSpPr>
          <p:cNvPr id="3" name="Content Placeholder 2"/>
          <p:cNvSpPr>
            <a:spLocks noGrp="1"/>
          </p:cNvSpPr>
          <p:nvPr>
            <p:ph idx="1"/>
          </p:nvPr>
        </p:nvSpPr>
        <p:spPr>
          <a:xfrm>
            <a:off x="457200" y="1143000"/>
            <a:ext cx="8229600" cy="4572000"/>
          </a:xfrm>
          <a:solidFill>
            <a:srgbClr val="7030A0"/>
          </a:solidFill>
        </p:spPr>
        <p:txBody>
          <a:bodyPr/>
          <a:lstStyle/>
          <a:p>
            <a:r>
              <a:rPr lang="en-US" sz="2800" b="1" dirty="0" smtClean="0">
                <a:solidFill>
                  <a:srgbClr val="FFFF00"/>
                </a:solidFill>
              </a:rPr>
              <a:t>How long until </a:t>
            </a:r>
            <a:r>
              <a:rPr lang="en-US" sz="2800" b="1" dirty="0" smtClean="0">
                <a:solidFill>
                  <a:srgbClr val="FFFF00"/>
                </a:solidFill>
              </a:rPr>
              <a:t> the water is </a:t>
            </a:r>
            <a:r>
              <a:rPr lang="en-US" sz="2800" b="1" dirty="0" smtClean="0">
                <a:solidFill>
                  <a:srgbClr val="FFFF00"/>
                </a:solidFill>
              </a:rPr>
              <a:t>going to be usable?</a:t>
            </a:r>
          </a:p>
          <a:p>
            <a:r>
              <a:rPr lang="en-US" sz="2800" b="1" dirty="0" smtClean="0">
                <a:solidFill>
                  <a:srgbClr val="FFFF00"/>
                </a:solidFill>
              </a:rPr>
              <a:t>What key  items need  to be in the message to the public about the water ?</a:t>
            </a:r>
          </a:p>
          <a:p>
            <a:r>
              <a:rPr lang="en-US" sz="2800" b="1" dirty="0" smtClean="0">
                <a:solidFill>
                  <a:srgbClr val="FFFF00"/>
                </a:solidFill>
              </a:rPr>
              <a:t>Where will (county business) be conducted and supported out of over the next 2-3 days ?</a:t>
            </a:r>
          </a:p>
          <a:p>
            <a:r>
              <a:rPr lang="en-US" sz="2800" b="1" dirty="0" smtClean="0">
                <a:solidFill>
                  <a:srgbClr val="FFFF00"/>
                </a:solidFill>
              </a:rPr>
              <a:t>Who will pay  for clean up and debris removal? Is this just city/county property or all common areas ?</a:t>
            </a:r>
          </a:p>
          <a:p>
            <a:r>
              <a:rPr lang="en-US" sz="2800" b="1" dirty="0" smtClean="0">
                <a:solidFill>
                  <a:srgbClr val="FFFF00"/>
                </a:solidFill>
              </a:rPr>
              <a:t> Is there a plan for clean up and is it included in the EOP, or should it be included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5"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8895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3.</a:t>
            </a:r>
            <a:endParaRPr lang="en-US" dirty="0"/>
          </a:p>
        </p:txBody>
      </p:sp>
      <p:sp>
        <p:nvSpPr>
          <p:cNvPr id="3" name="Content Placeholder 2"/>
          <p:cNvSpPr>
            <a:spLocks noGrp="1"/>
          </p:cNvSpPr>
          <p:nvPr>
            <p:ph idx="1"/>
          </p:nvPr>
        </p:nvSpPr>
        <p:spPr/>
        <p:txBody>
          <a:bodyPr>
            <a:normAutofit/>
          </a:bodyPr>
          <a:lstStyle/>
          <a:p>
            <a:r>
              <a:rPr lang="en-US" sz="2800" b="1" dirty="0" smtClean="0"/>
              <a:t>It is now 48 hours after the event (Earthquake) </a:t>
            </a:r>
          </a:p>
          <a:p>
            <a:r>
              <a:rPr lang="en-US" sz="2800" b="1" dirty="0" smtClean="0"/>
              <a:t>90% of the power has been restored to the County, the Courthouse has been evaluated and restored to service.</a:t>
            </a:r>
          </a:p>
          <a:p>
            <a:r>
              <a:rPr lang="en-US" sz="2800" b="1" dirty="0" smtClean="0"/>
              <a:t>The schools, daycares and hospital have been evaluated and restored to service. </a:t>
            </a:r>
            <a:endParaRPr lang="en-US" sz="2800" b="1" dirty="0"/>
          </a:p>
          <a:p>
            <a:r>
              <a:rPr lang="en-US" sz="2800" b="1" dirty="0" smtClean="0"/>
              <a:t>State disaster declaration has been approved</a:t>
            </a:r>
          </a:p>
          <a:p>
            <a:r>
              <a:rPr lang="en-US" sz="2800" b="1" dirty="0" smtClean="0"/>
              <a:t>Debris removal plan has been implemented</a:t>
            </a:r>
            <a:endParaRPr lang="en-US" sz="2800" b="1" dirty="0"/>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5"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179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Situation 3.</a:t>
            </a:r>
            <a:endParaRPr lang="en-US" dirty="0"/>
          </a:p>
        </p:txBody>
      </p:sp>
      <p:sp>
        <p:nvSpPr>
          <p:cNvPr id="3" name="Content Placeholder 2"/>
          <p:cNvSpPr>
            <a:spLocks noGrp="1"/>
          </p:cNvSpPr>
          <p:nvPr>
            <p:ph idx="1"/>
          </p:nvPr>
        </p:nvSpPr>
        <p:spPr>
          <a:solidFill>
            <a:srgbClr val="7030A0"/>
          </a:solidFill>
        </p:spPr>
        <p:txBody>
          <a:bodyPr>
            <a:normAutofit/>
          </a:bodyPr>
          <a:lstStyle/>
          <a:p>
            <a:r>
              <a:rPr lang="en-US" sz="2800" b="1" dirty="0" smtClean="0">
                <a:solidFill>
                  <a:srgbClr val="FFFF00"/>
                </a:solidFill>
              </a:rPr>
              <a:t>Is there a need for long term study to determine the effect on local infrastructure</a:t>
            </a:r>
            <a:r>
              <a:rPr lang="en-US" sz="2800" b="1" dirty="0">
                <a:solidFill>
                  <a:srgbClr val="FFFF00"/>
                </a:solidFill>
              </a:rPr>
              <a:t> </a:t>
            </a:r>
            <a:r>
              <a:rPr lang="en-US" sz="2800" b="1" dirty="0" smtClean="0">
                <a:solidFill>
                  <a:srgbClr val="FFFF00"/>
                </a:solidFill>
              </a:rPr>
              <a:t>?</a:t>
            </a:r>
          </a:p>
          <a:p>
            <a:r>
              <a:rPr lang="en-US" sz="2800" b="1" dirty="0" smtClean="0">
                <a:solidFill>
                  <a:srgbClr val="FFFF00"/>
                </a:solidFill>
              </a:rPr>
              <a:t>Should we conduct an After Action Report for the incident ?</a:t>
            </a:r>
          </a:p>
          <a:p>
            <a:r>
              <a:rPr lang="en-US" sz="2800" b="1" dirty="0" smtClean="0">
                <a:solidFill>
                  <a:srgbClr val="FFFF00"/>
                </a:solidFill>
              </a:rPr>
              <a:t>Is there a need for CISM debriefing ?</a:t>
            </a:r>
          </a:p>
          <a:p>
            <a:r>
              <a:rPr lang="en-US" sz="2800" b="1" dirty="0" smtClean="0">
                <a:solidFill>
                  <a:srgbClr val="FFFF00"/>
                </a:solidFill>
              </a:rPr>
              <a:t>Was our media plan effective to communicate to the population what we needed to communicate ?</a:t>
            </a:r>
            <a:endParaRPr lang="en-US" sz="2800" b="1" dirty="0">
              <a:solidFill>
                <a:srgbClr val="FFFF00"/>
              </a:solidFill>
            </a:endParaRPr>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5"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730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808" y="-152400"/>
            <a:ext cx="8229600" cy="1143000"/>
          </a:xfrm>
        </p:spPr>
        <p:txBody>
          <a:bodyPr/>
          <a:lstStyle/>
          <a:p>
            <a:r>
              <a:rPr lang="en-US" dirty="0" smtClean="0"/>
              <a:t>Conclusion</a:t>
            </a:r>
            <a:endParaRPr lang="en-US" dirty="0"/>
          </a:p>
        </p:txBody>
      </p:sp>
      <p:pic>
        <p:nvPicPr>
          <p:cNvPr id="5122" name="Picture 2" descr="http://www.cartoonstock.com/newscartoons/cartoonists/bst/lowres/environmental-issues-earthquake-earthquake_prediction-quakes-scientists-temblor-bstn335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219200"/>
            <a:ext cx="3676475" cy="4007358"/>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7348" y="762000"/>
            <a:ext cx="4572000" cy="5478423"/>
          </a:xfrm>
          <a:prstGeom prst="rect">
            <a:avLst/>
          </a:prstGeom>
          <a:solidFill>
            <a:schemeClr val="bg2">
              <a:lumMod val="90000"/>
            </a:schemeClr>
          </a:solidFill>
        </p:spPr>
        <p:txBody>
          <a:bodyPr wrap="square" rtlCol="0">
            <a:spAutoFit/>
          </a:bodyPr>
          <a:lstStyle/>
          <a:p>
            <a:pPr marL="285750" indent="-285750">
              <a:buFont typeface="Arial" panose="020B0604020202020204" pitchFamily="34" charset="0"/>
              <a:buChar char="•"/>
            </a:pPr>
            <a:r>
              <a:rPr lang="en-US" sz="1400" b="1" dirty="0">
                <a:solidFill>
                  <a:srgbClr val="FF0000"/>
                </a:solidFill>
              </a:rPr>
              <a:t>Be patient with each other and </a:t>
            </a:r>
            <a:r>
              <a:rPr lang="en-US" sz="1400" b="1" dirty="0" smtClean="0">
                <a:solidFill>
                  <a:srgbClr val="FF0000"/>
                </a:solidFill>
              </a:rPr>
              <a:t>yourself</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Try not to judge things or make important decisions when feeling low</a:t>
            </a:r>
            <a:r>
              <a:rPr lang="en-US" sz="1400" b="1" dirty="0" smtClean="0">
                <a:solidFill>
                  <a:srgbClr val="FF0000"/>
                </a:solidFill>
              </a:rPr>
              <a:t>.</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Build </a:t>
            </a:r>
            <a:r>
              <a:rPr lang="en-US" sz="1400" b="1" dirty="0" smtClean="0">
                <a:solidFill>
                  <a:srgbClr val="FF0000"/>
                </a:solidFill>
              </a:rPr>
              <a:t>routines</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Take stock of what you have learned and how you have </a:t>
            </a:r>
            <a:r>
              <a:rPr lang="en-US" sz="1400" b="1" dirty="0" smtClean="0">
                <a:solidFill>
                  <a:srgbClr val="FF0000"/>
                </a:solidFill>
              </a:rPr>
              <a:t>changed</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Remember what was important before the disaster</a:t>
            </a:r>
          </a:p>
          <a:p>
            <a:pPr marL="285750" indent="-285750">
              <a:buFont typeface="Arial" panose="020B0604020202020204" pitchFamily="34" charset="0"/>
              <a:buChar char="•"/>
            </a:pPr>
            <a:r>
              <a:rPr lang="en-US" sz="1400" b="1" dirty="0">
                <a:solidFill>
                  <a:srgbClr val="FF0000"/>
                </a:solidFill>
              </a:rPr>
              <a:t>Talk things over with others who are </a:t>
            </a:r>
            <a:r>
              <a:rPr lang="en-US" sz="1400" b="1" dirty="0" smtClean="0">
                <a:solidFill>
                  <a:srgbClr val="FF0000"/>
                </a:solidFill>
              </a:rPr>
              <a:t>interested</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Think how you would like life to be in the </a:t>
            </a:r>
            <a:r>
              <a:rPr lang="en-US" sz="1400" b="1" dirty="0" smtClean="0">
                <a:solidFill>
                  <a:srgbClr val="FF0000"/>
                </a:solidFill>
              </a:rPr>
              <a:t>future</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Give attention to what has been neglected – relationships, recreation, family, leisure and private </a:t>
            </a:r>
            <a:r>
              <a:rPr lang="en-US" sz="1400" b="1" dirty="0" smtClean="0">
                <a:solidFill>
                  <a:srgbClr val="FF0000"/>
                </a:solidFill>
              </a:rPr>
              <a:t>time</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Look for opportunity to share your </a:t>
            </a:r>
            <a:r>
              <a:rPr lang="en-US" sz="1400" b="1" dirty="0" smtClean="0">
                <a:solidFill>
                  <a:srgbClr val="FF0000"/>
                </a:solidFill>
              </a:rPr>
              <a:t>stories</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Think about positive ideas and plans</a:t>
            </a:r>
            <a:r>
              <a:rPr lang="en-US" sz="1400" b="1" dirty="0" smtClean="0">
                <a:solidFill>
                  <a:srgbClr val="FF0000"/>
                </a:solidFill>
              </a:rPr>
              <a:t>.</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rgbClr val="FF0000"/>
                </a:solidFill>
              </a:rPr>
              <a:t>Try to focus on what you can influence and not let your peace of mind depend on what others do</a:t>
            </a:r>
            <a:r>
              <a:rPr lang="en-US" sz="1400" b="1" dirty="0" smtClean="0">
                <a:solidFill>
                  <a:srgbClr val="FF0000"/>
                </a:solidFill>
              </a:rPr>
              <a:t>.</a:t>
            </a:r>
            <a:endParaRPr lang="en-US" dirty="0"/>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6" name="Picture 2" descr="https://www.rkb.us/contentimages/1366557.jpg-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788345"/>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Hotwash</a:t>
            </a:r>
            <a:endParaRPr lang="en-US" dirty="0"/>
          </a:p>
        </p:txBody>
      </p:sp>
      <p:pic>
        <p:nvPicPr>
          <p:cNvPr id="1027" name="Picture 3" descr="C:\Users\cw1129\AppData\Local\Microsoft\Windows\Temporary Internet Files\Content.IE5\XO6KVH9N\MC90023464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2689" y="914400"/>
            <a:ext cx="1808683" cy="110825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1978" y="2084740"/>
            <a:ext cx="8461022" cy="3359061"/>
          </a:xfrm>
          <a:prstGeom prst="rect">
            <a:avLst/>
          </a:prstGeom>
          <a:solidFill>
            <a:srgbClr val="7030A0"/>
          </a:solidFill>
        </p:spPr>
        <p:txBody>
          <a:bodyPr wrap="square" rtlCol="0">
            <a:spAutoFit/>
          </a:bodyPr>
          <a:lstStyle/>
          <a:p>
            <a:pPr marL="285750" indent="-285750">
              <a:lnSpc>
                <a:spcPct val="150000"/>
              </a:lnSpc>
              <a:buFont typeface="Wingdings" panose="05000000000000000000" pitchFamily="2" charset="2"/>
              <a:buChar char="v"/>
            </a:pPr>
            <a:r>
              <a:rPr lang="en-US" sz="2400" b="1" dirty="0" smtClean="0">
                <a:solidFill>
                  <a:srgbClr val="FFFF00"/>
                </a:solidFill>
              </a:rPr>
              <a:t>What did we learn from the exercise?</a:t>
            </a:r>
          </a:p>
          <a:p>
            <a:pPr marL="285750" indent="-285750">
              <a:lnSpc>
                <a:spcPct val="150000"/>
              </a:lnSpc>
              <a:buFont typeface="Wingdings" panose="05000000000000000000" pitchFamily="2" charset="2"/>
              <a:buChar char="v"/>
            </a:pPr>
            <a:r>
              <a:rPr lang="en-US" sz="2400" b="1" dirty="0" smtClean="0">
                <a:solidFill>
                  <a:srgbClr val="FFFF00"/>
                </a:solidFill>
              </a:rPr>
              <a:t>What did we do well?</a:t>
            </a:r>
          </a:p>
          <a:p>
            <a:pPr marL="285750" indent="-285750">
              <a:lnSpc>
                <a:spcPct val="150000"/>
              </a:lnSpc>
              <a:buFont typeface="Wingdings" panose="05000000000000000000" pitchFamily="2" charset="2"/>
              <a:buChar char="v"/>
            </a:pPr>
            <a:r>
              <a:rPr lang="en-US" sz="2400" b="1" dirty="0" smtClean="0">
                <a:solidFill>
                  <a:srgbClr val="FFFF00"/>
                </a:solidFill>
              </a:rPr>
              <a:t>What can we do better?</a:t>
            </a:r>
          </a:p>
          <a:p>
            <a:pPr marL="285750" indent="-285750">
              <a:lnSpc>
                <a:spcPct val="150000"/>
              </a:lnSpc>
              <a:buFont typeface="Wingdings" panose="05000000000000000000" pitchFamily="2" charset="2"/>
              <a:buChar char="v"/>
            </a:pPr>
            <a:r>
              <a:rPr lang="en-US" sz="2400" b="1" dirty="0" smtClean="0">
                <a:solidFill>
                  <a:srgbClr val="FFFF00"/>
                </a:solidFill>
              </a:rPr>
              <a:t>How will we address what we learned? (who is going to take action?)</a:t>
            </a:r>
          </a:p>
          <a:p>
            <a:pPr marL="285750" indent="-285750">
              <a:lnSpc>
                <a:spcPct val="150000"/>
              </a:lnSpc>
              <a:buFont typeface="Wingdings" panose="05000000000000000000" pitchFamily="2" charset="2"/>
              <a:buChar char="v"/>
            </a:pPr>
            <a:r>
              <a:rPr lang="en-US" sz="2400" b="1" dirty="0" smtClean="0">
                <a:solidFill>
                  <a:srgbClr val="FFFF00"/>
                </a:solidFill>
              </a:rPr>
              <a:t>When will we revisit the identified issues again? ( Where ?)</a:t>
            </a:r>
            <a:endParaRPr lang="en-US" dirty="0"/>
          </a:p>
        </p:txBody>
      </p:sp>
      <p:sp>
        <p:nvSpPr>
          <p:cNvPr id="5" name="Footer Placeholder 4"/>
          <p:cNvSpPr>
            <a:spLocks noGrp="1"/>
          </p:cNvSpPr>
          <p:nvPr>
            <p:ph type="ftr" sz="quarter" idx="11"/>
          </p:nvPr>
        </p:nvSpPr>
        <p:spPr/>
        <p:txBody>
          <a:bodyPr/>
          <a:lstStyle/>
          <a:p>
            <a:r>
              <a:rPr lang="en-US" smtClean="0"/>
              <a:t>MT DES Exercises  </a:t>
            </a:r>
            <a:endParaRPr lang="en-US"/>
          </a:p>
        </p:txBody>
      </p:sp>
      <p:pic>
        <p:nvPicPr>
          <p:cNvPr id="8" name="Picture 2" descr="https://www.rkb.us/contentimages/1366557.jpg-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043458"/>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2209800"/>
          </a:xfrm>
        </p:spPr>
        <p:txBody>
          <a:bodyPr>
            <a:noAutofit/>
          </a:bodyPr>
          <a:lstStyle/>
          <a:p>
            <a:r>
              <a:rPr lang="en-US" sz="6600" b="1" dirty="0" smtClean="0"/>
              <a:t>Thank You for Participating</a:t>
            </a:r>
            <a:endParaRPr lang="en-US" sz="6600" b="1" dirty="0"/>
          </a:p>
        </p:txBody>
      </p:sp>
      <p:sp>
        <p:nvSpPr>
          <p:cNvPr id="3" name="Subtitle 2"/>
          <p:cNvSpPr>
            <a:spLocks noGrp="1"/>
          </p:cNvSpPr>
          <p:nvPr>
            <p:ph type="subTitle" idx="1"/>
          </p:nvPr>
        </p:nvSpPr>
        <p:spPr>
          <a:xfrm>
            <a:off x="1066800" y="4419600"/>
            <a:ext cx="6781800" cy="2133600"/>
          </a:xfrm>
        </p:spPr>
        <p:txBody>
          <a:bodyPr/>
          <a:lstStyle/>
          <a:p>
            <a:r>
              <a:rPr lang="en-US" b="1" dirty="0" smtClean="0">
                <a:solidFill>
                  <a:schemeClr val="accent6">
                    <a:lumMod val="75000"/>
                  </a:schemeClr>
                </a:solidFill>
                <a:latin typeface="Arial Black" panose="020B0A04020102020204" pitchFamily="34" charset="0"/>
              </a:rPr>
              <a:t>Please remember to plan early for the 2015 Great Montana Shakeout</a:t>
            </a:r>
            <a:endParaRPr lang="en-US" b="1" dirty="0">
              <a:solidFill>
                <a:schemeClr val="accent6">
                  <a:lumMod val="75000"/>
                </a:schemeClr>
              </a:solidFill>
              <a:latin typeface="Arial Black" panose="020B0A04020102020204" pitchFamily="34" charset="0"/>
            </a:endParaRPr>
          </a:p>
        </p:txBody>
      </p:sp>
      <p:pic>
        <p:nvPicPr>
          <p:cNvPr id="1026" name="Picture 2" descr="C:\Users\cw1129\AppData\Local\Microsoft\Windows\Temporary Internet Files\Content.IE5\72GB1RDM\MC9001052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2702965"/>
            <a:ext cx="2126742" cy="1701393"/>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MT DES Exercises  </a:t>
            </a:r>
            <a:endParaRPr lang="en-US"/>
          </a:p>
        </p:txBody>
      </p:sp>
      <p:pic>
        <p:nvPicPr>
          <p:cNvPr id="6" name="Picture 2" descr="https://www.rkb.us/contentimages/1366557.jpg-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09045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Breakout</a:t>
            </a:r>
            <a:endParaRPr lang="en-US" dirty="0"/>
          </a:p>
        </p:txBody>
      </p:sp>
      <p:sp>
        <p:nvSpPr>
          <p:cNvPr id="4" name="Oval 3"/>
          <p:cNvSpPr/>
          <p:nvPr/>
        </p:nvSpPr>
        <p:spPr>
          <a:xfrm>
            <a:off x="685800" y="1371599"/>
            <a:ext cx="1676400" cy="1491343"/>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FF00"/>
                </a:solidFill>
              </a:rPr>
              <a:t>Law Enforcement</a:t>
            </a:r>
            <a:endParaRPr lang="en-US" sz="1400" b="1" dirty="0">
              <a:solidFill>
                <a:srgbClr val="FFFF00"/>
              </a:solidFill>
            </a:endParaRPr>
          </a:p>
        </p:txBody>
      </p:sp>
      <p:sp>
        <p:nvSpPr>
          <p:cNvPr id="5" name="Oval 4"/>
          <p:cNvSpPr/>
          <p:nvPr/>
        </p:nvSpPr>
        <p:spPr>
          <a:xfrm>
            <a:off x="914400" y="3505200"/>
            <a:ext cx="1676400" cy="16002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FF00"/>
                </a:solidFill>
              </a:rPr>
              <a:t>Local Business</a:t>
            </a:r>
            <a:endParaRPr lang="en-US" sz="1400" b="1" dirty="0">
              <a:solidFill>
                <a:srgbClr val="FFFF00"/>
              </a:solidFill>
            </a:endParaRPr>
          </a:p>
        </p:txBody>
      </p:sp>
      <p:sp>
        <p:nvSpPr>
          <p:cNvPr id="6" name="Oval 5"/>
          <p:cNvSpPr/>
          <p:nvPr/>
        </p:nvSpPr>
        <p:spPr>
          <a:xfrm>
            <a:off x="4038600" y="1981200"/>
            <a:ext cx="1600200" cy="1621971"/>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FF00"/>
                </a:solidFill>
              </a:rPr>
              <a:t>Media/Press</a:t>
            </a:r>
            <a:endParaRPr lang="en-US" sz="1400" b="1" dirty="0">
              <a:solidFill>
                <a:srgbClr val="FFFF00"/>
              </a:solidFill>
            </a:endParaRPr>
          </a:p>
        </p:txBody>
      </p:sp>
      <p:sp>
        <p:nvSpPr>
          <p:cNvPr id="7" name="Oval 6"/>
          <p:cNvSpPr/>
          <p:nvPr/>
        </p:nvSpPr>
        <p:spPr>
          <a:xfrm>
            <a:off x="3810000" y="4800600"/>
            <a:ext cx="1600200" cy="15240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FF00"/>
                </a:solidFill>
              </a:rPr>
              <a:t>Public</a:t>
            </a:r>
          </a:p>
          <a:p>
            <a:pPr algn="ctr"/>
            <a:r>
              <a:rPr lang="en-US" sz="1400" b="1" dirty="0" smtClean="0">
                <a:solidFill>
                  <a:srgbClr val="FFFF00"/>
                </a:solidFill>
              </a:rPr>
              <a:t>Elected </a:t>
            </a:r>
          </a:p>
          <a:p>
            <a:pPr algn="ctr"/>
            <a:r>
              <a:rPr lang="en-US" sz="1400" b="1" dirty="0" smtClean="0">
                <a:solidFill>
                  <a:srgbClr val="FFFF00"/>
                </a:solidFill>
              </a:rPr>
              <a:t>Officials</a:t>
            </a:r>
            <a:endParaRPr lang="en-US" sz="1400" b="1" dirty="0">
              <a:solidFill>
                <a:srgbClr val="FFFF00"/>
              </a:solidFill>
            </a:endParaRPr>
          </a:p>
        </p:txBody>
      </p:sp>
      <p:sp>
        <p:nvSpPr>
          <p:cNvPr id="8" name="Oval 7"/>
          <p:cNvSpPr/>
          <p:nvPr/>
        </p:nvSpPr>
        <p:spPr>
          <a:xfrm>
            <a:off x="6858000" y="1371598"/>
            <a:ext cx="1676400" cy="1600201"/>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FF00"/>
                </a:solidFill>
              </a:rPr>
              <a:t>EMS/Medical</a:t>
            </a:r>
            <a:endParaRPr lang="en-US" sz="1400" b="1" dirty="0">
              <a:solidFill>
                <a:srgbClr val="FFFF00"/>
              </a:solidFill>
            </a:endParaRPr>
          </a:p>
        </p:txBody>
      </p:sp>
      <p:sp>
        <p:nvSpPr>
          <p:cNvPr id="9" name="Oval 8"/>
          <p:cNvSpPr/>
          <p:nvPr/>
        </p:nvSpPr>
        <p:spPr>
          <a:xfrm>
            <a:off x="6858000" y="4305300"/>
            <a:ext cx="1676400" cy="15621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Fire</a:t>
            </a:r>
            <a:endParaRPr lang="en-US" sz="1400" b="1" dirty="0">
              <a:solidFill>
                <a:srgbClr val="FFFF00"/>
              </a:solidFill>
            </a:endParaRPr>
          </a:p>
        </p:txBody>
      </p:sp>
      <p:sp>
        <p:nvSpPr>
          <p:cNvPr id="3" name="Footer Placeholder 2"/>
          <p:cNvSpPr>
            <a:spLocks noGrp="1"/>
          </p:cNvSpPr>
          <p:nvPr>
            <p:ph type="ftr" sz="quarter" idx="11"/>
          </p:nvPr>
        </p:nvSpPr>
        <p:spPr/>
        <p:txBody>
          <a:bodyPr/>
          <a:lstStyle/>
          <a:p>
            <a:r>
              <a:rPr lang="en-US" smtClean="0"/>
              <a:t>MT DES Exercises  </a:t>
            </a:r>
            <a:endParaRPr lang="en-US"/>
          </a:p>
        </p:txBody>
      </p:sp>
      <p:pic>
        <p:nvPicPr>
          <p:cNvPr id="10"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355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29"/>
            <a:ext cx="8229600" cy="1143000"/>
          </a:xfrm>
        </p:spPr>
        <p:txBody>
          <a:bodyPr/>
          <a:lstStyle/>
          <a:p>
            <a:r>
              <a:rPr lang="en-US" dirty="0" smtClean="0"/>
              <a:t>Background</a:t>
            </a:r>
            <a:endParaRPr lang="en-US" dirty="0"/>
          </a:p>
        </p:txBody>
      </p:sp>
      <p:pic>
        <p:nvPicPr>
          <p:cNvPr id="3074" name="Picture 2" descr="http://www.earthquakefacts.net/peru-earthquak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143000"/>
            <a:ext cx="1981200" cy="153116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encrypted-tbn1.gstatic.com/images?q=tbn:ANd9GcQX_lGzDI4jq0gV-g6M72e5Je0e-WDHT1kNUVe2uMyPklwLr-OA8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1" y="5098646"/>
            <a:ext cx="2286000" cy="152123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3542" y="917912"/>
            <a:ext cx="6433457" cy="2862322"/>
          </a:xfrm>
          <a:prstGeom prst="rect">
            <a:avLst/>
          </a:prstGeom>
        </p:spPr>
        <p:txBody>
          <a:bodyPr wrap="square">
            <a:spAutoFit/>
          </a:bodyPr>
          <a:lstStyle/>
          <a:p>
            <a:r>
              <a:rPr lang="en-US" sz="2000" b="1" dirty="0"/>
              <a:t>Each time an earthquake occurs in Montana, the news media and public asks, “Does Montana have earthquakes?” Short answer: Yes</a:t>
            </a:r>
            <a:r>
              <a:rPr lang="en-US" sz="2000" b="1" dirty="0" smtClean="0"/>
              <a:t>!</a:t>
            </a:r>
          </a:p>
          <a:p>
            <a:endParaRPr lang="en-US" sz="2000" b="1" dirty="0"/>
          </a:p>
          <a:p>
            <a:r>
              <a:rPr lang="en-US" sz="2000" b="1" dirty="0"/>
              <a:t>In comparison with California, Nevada, and Utah, major earthquakes here are infrequent. But each year, hundreds of earthquakes do occur in and around Montana. Taking steps now to prepare your family and home will help mitigate the effects of moderate to severe earth shaking.</a:t>
            </a:r>
            <a:endParaRPr lang="en-US" sz="2000" b="1" dirty="0">
              <a:effectLst/>
            </a:endParaRPr>
          </a:p>
        </p:txBody>
      </p:sp>
      <p:sp>
        <p:nvSpPr>
          <p:cNvPr id="4" name="Rectangle 3"/>
          <p:cNvSpPr/>
          <p:nvPr/>
        </p:nvSpPr>
        <p:spPr>
          <a:xfrm>
            <a:off x="3178628" y="3723449"/>
            <a:ext cx="5812972" cy="2862322"/>
          </a:xfrm>
          <a:prstGeom prst="rect">
            <a:avLst/>
          </a:prstGeom>
        </p:spPr>
        <p:txBody>
          <a:bodyPr wrap="square">
            <a:spAutoFit/>
          </a:bodyPr>
          <a:lstStyle/>
          <a:p>
            <a:r>
              <a:rPr lang="en-US" sz="2000" b="1" dirty="0"/>
              <a:t>One important result of the </a:t>
            </a:r>
            <a:r>
              <a:rPr lang="en-US" sz="2000" b="1" dirty="0" smtClean="0"/>
              <a:t>Day after the </a:t>
            </a:r>
            <a:r>
              <a:rPr lang="en-US" sz="2000" b="1" i="1" dirty="0" smtClean="0"/>
              <a:t>ShakeOut </a:t>
            </a:r>
            <a:r>
              <a:rPr lang="en-US" sz="2000" b="1" dirty="0" smtClean="0"/>
              <a:t> </a:t>
            </a:r>
            <a:r>
              <a:rPr lang="en-US" sz="2000" b="1" dirty="0"/>
              <a:t>is that the key to </a:t>
            </a:r>
            <a:r>
              <a:rPr lang="en-US" sz="2000" b="1" dirty="0" smtClean="0"/>
              <a:t>recovery in any community </a:t>
            </a:r>
            <a:r>
              <a:rPr lang="en-US" sz="2000" b="1" dirty="0"/>
              <a:t>lies with infrastructure: the essential facilities like roads, hospitals and dams; and the lifelines that supply water, power, gas, and communication. The more damage there is to infrastructure, the slower the recovery</a:t>
            </a:r>
            <a:r>
              <a:rPr lang="en-US" sz="2000" b="1" dirty="0" smtClean="0"/>
              <a:t>.</a:t>
            </a:r>
            <a:endParaRPr lang="en-US" sz="2000" b="1" dirty="0" smtClean="0"/>
          </a:p>
          <a:p>
            <a:r>
              <a:rPr lang="en-US" sz="2000" b="1" dirty="0" smtClean="0">
                <a:solidFill>
                  <a:srgbClr val="FF0000"/>
                </a:solidFill>
              </a:rPr>
              <a:t>That is exactly what this short exercise is designed to address </a:t>
            </a:r>
            <a:endParaRPr lang="en-US" sz="2000" b="1" dirty="0">
              <a:solidFill>
                <a:srgbClr val="FF0000"/>
              </a:solidFill>
            </a:endParaRPr>
          </a:p>
        </p:txBody>
      </p:sp>
      <p:sp>
        <p:nvSpPr>
          <p:cNvPr id="5" name="Footer Placeholder 4"/>
          <p:cNvSpPr>
            <a:spLocks noGrp="1"/>
          </p:cNvSpPr>
          <p:nvPr>
            <p:ph type="ftr" sz="quarter" idx="11"/>
          </p:nvPr>
        </p:nvSpPr>
        <p:spPr/>
        <p:txBody>
          <a:bodyPr/>
          <a:lstStyle/>
          <a:p>
            <a:r>
              <a:rPr lang="en-US" smtClean="0"/>
              <a:t>MT DES Exercises  </a:t>
            </a:r>
            <a:endParaRPr lang="en-US"/>
          </a:p>
        </p:txBody>
      </p:sp>
      <p:pic>
        <p:nvPicPr>
          <p:cNvPr id="8" name="Picture 2" descr="https://www.rkb.us/contentimages/1366557.jpg-s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630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pic>
        <p:nvPicPr>
          <p:cNvPr id="4098" name="Picture 2" descr="https://encrypted-tbn1.gstatic.com/images?q=tbn:ANd9GcTFQTLNsdgx1Ujwic3o4L1Pu4Gbm_16ugD9PETuYE9T3wcHliU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793" y="990600"/>
            <a:ext cx="3004090" cy="178593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encrypted-tbn1.gstatic.com/images?q=tbn:ANd9GcR1VskxazBVkIeRcamO2dIeZdScIllELeDNdNRpS-4pi-cbkl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7311" y="4572000"/>
            <a:ext cx="2816888" cy="204450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1" y="1371600"/>
            <a:ext cx="3498866" cy="2982814"/>
          </a:xfrm>
          <a:prstGeom prst="rect">
            <a:avLst/>
          </a:prstGeom>
          <a:noFill/>
          <a:ln w="9525">
            <a:solidFill>
              <a:srgbClr val="00B0F0"/>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Box 2"/>
          <p:cNvSpPr txBox="1"/>
          <p:nvPr/>
        </p:nvSpPr>
        <p:spPr>
          <a:xfrm>
            <a:off x="384629" y="3001459"/>
            <a:ext cx="4953000" cy="3693319"/>
          </a:xfrm>
          <a:prstGeom prst="rect">
            <a:avLst/>
          </a:prstGeom>
          <a:noFill/>
        </p:spPr>
        <p:txBody>
          <a:bodyPr wrap="square" rtlCol="0">
            <a:spAutoFit/>
          </a:bodyPr>
          <a:lstStyle/>
          <a:p>
            <a:r>
              <a:rPr lang="en-US" sz="2400" b="1" dirty="0" smtClean="0"/>
              <a:t>To evaluate the response and recovery efforts the day after an earthquake impacts your jurisdiction.  </a:t>
            </a:r>
          </a:p>
          <a:p>
            <a:endParaRPr lang="en-US" sz="2400" b="1" dirty="0" smtClean="0"/>
          </a:p>
          <a:p>
            <a:r>
              <a:rPr lang="en-US" sz="2400" b="1" dirty="0" smtClean="0"/>
              <a:t>To formulate a plan that addresses the communities response through information sharing and gathering to further create a community level of situational awareness</a:t>
            </a:r>
          </a:p>
          <a:p>
            <a:endParaRPr lang="en-US" dirty="0"/>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8" name="Picture 2" descr="https://www.rkb.us/contentimages/1366557.jpg-sm.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449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9857" y="1295399"/>
            <a:ext cx="8305800" cy="42672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 name="Title 1"/>
          <p:cNvSpPr>
            <a:spLocks noGrp="1"/>
          </p:cNvSpPr>
          <p:nvPr>
            <p:ph type="title"/>
          </p:nvPr>
        </p:nvSpPr>
        <p:spPr/>
        <p:txBody>
          <a:bodyPr/>
          <a:lstStyle/>
          <a:p>
            <a:r>
              <a:rPr lang="en-US" dirty="0" smtClean="0"/>
              <a:t>Goals</a:t>
            </a:r>
            <a:endParaRPr lang="en-US" dirty="0"/>
          </a:p>
        </p:txBody>
      </p:sp>
      <p:sp>
        <p:nvSpPr>
          <p:cNvPr id="9" name="Rectangle 8"/>
          <p:cNvSpPr/>
          <p:nvPr/>
        </p:nvSpPr>
        <p:spPr>
          <a:xfrm>
            <a:off x="489857" y="1295399"/>
            <a:ext cx="8305800" cy="1569660"/>
          </a:xfrm>
          <a:prstGeom prst="rect">
            <a:avLst/>
          </a:prstGeom>
        </p:spPr>
        <p:txBody>
          <a:bodyPr wrap="square">
            <a:spAutoFit/>
          </a:bodyPr>
          <a:lstStyle/>
          <a:p>
            <a:pPr marL="342900" indent="-342900" fontAlgn="ctr">
              <a:buFont typeface="Wingdings" panose="05000000000000000000" pitchFamily="2" charset="2"/>
              <a:buChar char="§"/>
            </a:pPr>
            <a:r>
              <a:rPr lang="en-US" sz="2400" b="1" dirty="0" smtClean="0">
                <a:solidFill>
                  <a:srgbClr val="FFFF00"/>
                </a:solidFill>
              </a:rPr>
              <a:t>Educate </a:t>
            </a:r>
            <a:r>
              <a:rPr lang="en-US" sz="2400" b="1" dirty="0">
                <a:solidFill>
                  <a:srgbClr val="FFFF00"/>
                </a:solidFill>
              </a:rPr>
              <a:t>the decision makers within the jurisdiction to the effect of an earthquake within the region and the response/recovery responsibilities associated with the incident</a:t>
            </a:r>
          </a:p>
        </p:txBody>
      </p:sp>
      <p:sp>
        <p:nvSpPr>
          <p:cNvPr id="11" name="Rectangle 10"/>
          <p:cNvSpPr/>
          <p:nvPr/>
        </p:nvSpPr>
        <p:spPr>
          <a:xfrm>
            <a:off x="489857" y="2865059"/>
            <a:ext cx="8305800" cy="830997"/>
          </a:xfrm>
          <a:prstGeom prst="rect">
            <a:avLst/>
          </a:prstGeom>
        </p:spPr>
        <p:txBody>
          <a:bodyPr wrap="square">
            <a:spAutoFit/>
          </a:bodyPr>
          <a:lstStyle/>
          <a:p>
            <a:pPr marL="342900" indent="-342900" fontAlgn="ctr">
              <a:buFont typeface="Wingdings" panose="05000000000000000000" pitchFamily="2" charset="2"/>
              <a:buChar char="§"/>
            </a:pPr>
            <a:r>
              <a:rPr lang="en-US" sz="2400" b="1" dirty="0" smtClean="0">
                <a:solidFill>
                  <a:srgbClr val="FFFF00"/>
                </a:solidFill>
              </a:rPr>
              <a:t>Define </a:t>
            </a:r>
            <a:r>
              <a:rPr lang="en-US" sz="2400" b="1" dirty="0">
                <a:solidFill>
                  <a:srgbClr val="FFFF00"/>
                </a:solidFill>
              </a:rPr>
              <a:t>the roles and responsibilities within the jurisdiction for earthquake </a:t>
            </a:r>
            <a:r>
              <a:rPr lang="en-US" sz="2400" b="1" dirty="0" smtClean="0">
                <a:solidFill>
                  <a:srgbClr val="FFFF00"/>
                </a:solidFill>
              </a:rPr>
              <a:t>response/recovery</a:t>
            </a:r>
            <a:endParaRPr lang="en-US" sz="2400" b="1" dirty="0">
              <a:solidFill>
                <a:srgbClr val="FFFF00"/>
              </a:solidFill>
            </a:endParaRPr>
          </a:p>
        </p:txBody>
      </p:sp>
      <p:sp>
        <p:nvSpPr>
          <p:cNvPr id="12" name="Rectangle 11"/>
          <p:cNvSpPr/>
          <p:nvPr/>
        </p:nvSpPr>
        <p:spPr>
          <a:xfrm>
            <a:off x="518886" y="3810000"/>
            <a:ext cx="8015514" cy="830997"/>
          </a:xfrm>
          <a:prstGeom prst="rect">
            <a:avLst/>
          </a:prstGeom>
        </p:spPr>
        <p:txBody>
          <a:bodyPr wrap="square">
            <a:spAutoFit/>
          </a:bodyPr>
          <a:lstStyle/>
          <a:p>
            <a:pPr marL="342900" indent="-342900" fontAlgn="ctr">
              <a:buFont typeface="Wingdings" panose="05000000000000000000" pitchFamily="2" charset="2"/>
              <a:buChar char="§"/>
            </a:pPr>
            <a:r>
              <a:rPr lang="en-US" sz="2400" b="1" dirty="0" smtClean="0">
                <a:solidFill>
                  <a:srgbClr val="FFFF00"/>
                </a:solidFill>
              </a:rPr>
              <a:t>Provide </a:t>
            </a:r>
            <a:r>
              <a:rPr lang="en-US" sz="2400" b="1" dirty="0">
                <a:solidFill>
                  <a:srgbClr val="FFFF00"/>
                </a:solidFill>
              </a:rPr>
              <a:t>all aspects of public information to the communities </a:t>
            </a:r>
          </a:p>
        </p:txBody>
      </p:sp>
      <p:sp>
        <p:nvSpPr>
          <p:cNvPr id="13" name="Rectangle 12"/>
          <p:cNvSpPr/>
          <p:nvPr/>
        </p:nvSpPr>
        <p:spPr>
          <a:xfrm>
            <a:off x="518886" y="4640997"/>
            <a:ext cx="7939314" cy="461665"/>
          </a:xfrm>
          <a:prstGeom prst="rect">
            <a:avLst/>
          </a:prstGeom>
        </p:spPr>
        <p:txBody>
          <a:bodyPr wrap="square">
            <a:spAutoFit/>
          </a:bodyPr>
          <a:lstStyle/>
          <a:p>
            <a:pPr marL="342900" indent="-342900" fontAlgn="b">
              <a:buFont typeface="Wingdings" panose="05000000000000000000" pitchFamily="2" charset="2"/>
              <a:buChar char="§"/>
            </a:pPr>
            <a:r>
              <a:rPr lang="en-US" sz="2400" b="1" dirty="0" smtClean="0">
                <a:solidFill>
                  <a:srgbClr val="FFFF00"/>
                </a:solidFill>
              </a:rPr>
              <a:t>Provide </a:t>
            </a:r>
            <a:r>
              <a:rPr lang="en-US" sz="2400" b="1" dirty="0">
                <a:solidFill>
                  <a:srgbClr val="FFFF00"/>
                </a:solidFill>
              </a:rPr>
              <a:t>and assess levels of damage for decision makers</a:t>
            </a:r>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10"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16092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Core Capabilities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0667084"/>
              </p:ext>
            </p:extLst>
          </p:nvPr>
        </p:nvGraphicFramePr>
        <p:xfrm>
          <a:off x="304800" y="1524000"/>
          <a:ext cx="8229601" cy="4286272"/>
        </p:xfrm>
        <a:graphic>
          <a:graphicData uri="http://schemas.openxmlformats.org/drawingml/2006/table">
            <a:tbl>
              <a:tblPr>
                <a:solidFill>
                  <a:schemeClr val="accent5">
                    <a:lumMod val="20000"/>
                    <a:lumOff val="80000"/>
                  </a:schemeClr>
                </a:solidFill>
                <a:tableStyleId>{5C22544A-7EE6-4342-B048-85BDC9FD1C3A}</a:tableStyleId>
              </a:tblPr>
              <a:tblGrid>
                <a:gridCol w="3048000"/>
                <a:gridCol w="152400"/>
                <a:gridCol w="5029201"/>
              </a:tblGrid>
              <a:tr h="1012711">
                <a:tc>
                  <a:txBody>
                    <a:bodyPr/>
                    <a:lstStyle/>
                    <a:p>
                      <a:pPr marL="285750" lvl="0" indent="-285750" algn="l" fontAlgn="b">
                        <a:buFont typeface="Wingdings" panose="05000000000000000000" pitchFamily="2" charset="2"/>
                        <a:buChar char="v"/>
                      </a:pPr>
                      <a:r>
                        <a:rPr lang="en-US" sz="1600" b="1" u="none" strike="noStrike" dirty="0" smtClean="0">
                          <a:effectLst/>
                        </a:rPr>
                        <a:t>  Education </a:t>
                      </a:r>
                      <a:r>
                        <a:rPr lang="en-US" sz="1600" b="1" u="none" strike="noStrike" dirty="0">
                          <a:effectLst/>
                        </a:rPr>
                        <a:t>of Elected Officials</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Planning, Operational Coordination, Intelligence and info sharing, community resilience, Long-Term </a:t>
                      </a:r>
                      <a:r>
                        <a:rPr lang="en-US" sz="1600" b="1" u="none" strike="noStrike" dirty="0" smtClean="0">
                          <a:effectLst/>
                        </a:rPr>
                        <a:t>vulnerability </a:t>
                      </a:r>
                      <a:r>
                        <a:rPr lang="en-US" sz="1600" b="1" u="none" strike="noStrike" dirty="0">
                          <a:effectLst/>
                        </a:rPr>
                        <a:t>reduction, R&amp;D Resilience assessment, Threats &amp; Hazard ID, Economic Recovery,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77348">
                <a:tc>
                  <a:txBody>
                    <a:bodyPr/>
                    <a:lstStyle/>
                    <a:p>
                      <a:pPr marL="285750" lvl="0" indent="-285750" algn="l" fontAlgn="b">
                        <a:buFont typeface="Wingdings" panose="05000000000000000000" pitchFamily="2" charset="2"/>
                        <a:buChar char="v"/>
                      </a:pPr>
                      <a:r>
                        <a:rPr lang="en-US" sz="1600" b="1" u="none" strike="noStrike" dirty="0" smtClean="0">
                          <a:effectLst/>
                        </a:rPr>
                        <a:t>  Define </a:t>
                      </a:r>
                      <a:r>
                        <a:rPr lang="en-US" sz="1600" b="1" u="none" strike="noStrike" dirty="0">
                          <a:effectLst/>
                        </a:rPr>
                        <a:t>roles and </a:t>
                      </a:r>
                      <a:r>
                        <a:rPr lang="en-US" sz="1600" b="1" u="none" strike="noStrike" dirty="0" smtClean="0">
                          <a:effectLst/>
                        </a:rPr>
                        <a:t>responsibilities</a:t>
                      </a:r>
                      <a:r>
                        <a:rPr lang="en-US" sz="1600" b="1" u="none" strike="noStrike" baseline="0" dirty="0" smtClean="0">
                          <a:effectLst/>
                        </a:rPr>
                        <a:t> </a:t>
                      </a:r>
                      <a:r>
                        <a:rPr lang="en-US" sz="1600" b="1" u="none" strike="noStrike" dirty="0" smtClean="0">
                          <a:effectLst/>
                        </a:rPr>
                        <a:t>of </a:t>
                      </a:r>
                      <a:r>
                        <a:rPr lang="en-US" sz="1600" b="1" u="none" strike="noStrike" dirty="0">
                          <a:effectLst/>
                        </a:rPr>
                        <a:t>IC in community</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Planning, Operational Coordination, Intelligence and info sharing, Threats &amp; Hazard </a:t>
                      </a:r>
                      <a:r>
                        <a:rPr lang="en-US" sz="1600" b="1" u="none" strike="noStrike" dirty="0" smtClean="0">
                          <a:effectLst/>
                        </a:rPr>
                        <a:t>ID, operation communications</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84899">
                <a:tc>
                  <a:txBody>
                    <a:bodyPr/>
                    <a:lstStyle/>
                    <a:p>
                      <a:pPr marL="285750" lvl="0" indent="-285750" algn="l" fontAlgn="b">
                        <a:buFont typeface="Wingdings" panose="05000000000000000000" pitchFamily="2" charset="2"/>
                        <a:buChar char="v"/>
                      </a:pPr>
                      <a:r>
                        <a:rPr lang="en-US" sz="1600" b="1" u="none" strike="noStrike" dirty="0" smtClean="0">
                          <a:effectLst/>
                        </a:rPr>
                        <a:t>Clarify </a:t>
                      </a:r>
                      <a:r>
                        <a:rPr lang="en-US" sz="1600" b="1" u="none" strike="noStrike" dirty="0">
                          <a:effectLst/>
                        </a:rPr>
                        <a:t>ICS structure</a:t>
                      </a:r>
                      <a:endParaRPr lang="en-US" sz="1600" b="1" i="0" u="none" strike="noStrike" dirty="0">
                        <a:solidFill>
                          <a:srgbClr val="000000"/>
                        </a:solidFill>
                        <a:effectLst/>
                        <a:latin typeface="Calibri"/>
                      </a:endParaRPr>
                    </a:p>
                  </a:txBody>
                  <a:tcPr marL="83408"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Operation coordination, operation </a:t>
                      </a:r>
                      <a:r>
                        <a:rPr lang="en-US" sz="1600" b="1" u="none" strike="noStrike" dirty="0" smtClean="0">
                          <a:effectLst/>
                        </a:rPr>
                        <a:t>communications</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6355">
                <a:tc>
                  <a:txBody>
                    <a:bodyPr/>
                    <a:lstStyle/>
                    <a:p>
                      <a:pPr marL="285750" lvl="0" indent="-285750" algn="l" fontAlgn="b">
                        <a:buFont typeface="Wingdings" panose="05000000000000000000" pitchFamily="2" charset="2"/>
                        <a:buChar char="v"/>
                      </a:pPr>
                      <a:r>
                        <a:rPr lang="en-US" sz="1600" b="1" u="none" strike="noStrike" dirty="0" smtClean="0">
                          <a:effectLst/>
                        </a:rPr>
                        <a:t>  Provide </a:t>
                      </a:r>
                      <a:r>
                        <a:rPr lang="en-US" sz="1600" b="1" u="none" strike="noStrike" dirty="0">
                          <a:effectLst/>
                        </a:rPr>
                        <a:t>Public Information &amp; </a:t>
                      </a:r>
                      <a:r>
                        <a:rPr lang="en-US" sz="1600" b="1" u="none" strike="noStrike" dirty="0" smtClean="0">
                          <a:effectLst/>
                        </a:rPr>
                        <a:t>      warning</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Intelligence and info sharing, community resilience,</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84899">
                <a:tc>
                  <a:txBody>
                    <a:bodyPr/>
                    <a:lstStyle/>
                    <a:p>
                      <a:pPr marL="285750" lvl="0" indent="-285750" algn="l" fontAlgn="b">
                        <a:buFont typeface="Wingdings" panose="05000000000000000000" pitchFamily="2" charset="2"/>
                        <a:buChar char="v"/>
                      </a:pPr>
                      <a:r>
                        <a:rPr lang="en-US" sz="1600" b="1" u="none" strike="noStrike" dirty="0">
                          <a:effectLst/>
                        </a:rPr>
                        <a:t>Create Community Awareness</a:t>
                      </a:r>
                      <a:endParaRPr lang="en-US" sz="1600" b="1" i="0" u="none" strike="noStrike" dirty="0">
                        <a:solidFill>
                          <a:srgbClr val="000000"/>
                        </a:solidFill>
                        <a:effectLst/>
                        <a:latin typeface="Calibri"/>
                      </a:endParaRPr>
                    </a:p>
                  </a:txBody>
                  <a:tcPr marL="83408"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Intelligence and info sharing, community resilience,</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6355">
                <a:tc>
                  <a:txBody>
                    <a:bodyPr/>
                    <a:lstStyle/>
                    <a:p>
                      <a:pPr marL="285750" lvl="0" indent="-285750" algn="l" fontAlgn="b">
                        <a:buFont typeface="Wingdings" panose="05000000000000000000" pitchFamily="2" charset="2"/>
                        <a:buChar char="v"/>
                      </a:pPr>
                      <a:r>
                        <a:rPr lang="en-US" sz="1600" b="1" u="none" strike="noStrike" dirty="0">
                          <a:effectLst/>
                        </a:rPr>
                        <a:t>Understanding the management of incident resources</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Operation coordination, operation </a:t>
                      </a:r>
                      <a:r>
                        <a:rPr lang="en-US" sz="1600" b="1" u="none" strike="noStrike" dirty="0" smtClean="0">
                          <a:effectLst/>
                        </a:rPr>
                        <a:t>communications,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6355">
                <a:tc>
                  <a:txBody>
                    <a:bodyPr/>
                    <a:lstStyle/>
                    <a:p>
                      <a:pPr marL="285750" lvl="0" indent="-285750" algn="l" fontAlgn="b">
                        <a:buFont typeface="Wingdings" panose="05000000000000000000" pitchFamily="2" charset="2"/>
                        <a:buChar char="v"/>
                      </a:pPr>
                      <a:r>
                        <a:rPr lang="en-US" sz="1600" b="1" u="none" strike="noStrike" dirty="0" smtClean="0">
                          <a:effectLst/>
                        </a:rPr>
                        <a:t>  Identify </a:t>
                      </a:r>
                      <a:r>
                        <a:rPr lang="en-US" sz="1600" b="1" u="none" strike="noStrike" dirty="0">
                          <a:effectLst/>
                        </a:rPr>
                        <a:t>public health issues</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Protect, prevention, operational coordination, health &amp; social </a:t>
                      </a:r>
                      <a:r>
                        <a:rPr lang="en-US" sz="1600" b="1" u="none" strike="noStrike" dirty="0" smtClean="0">
                          <a:effectLst/>
                        </a:rPr>
                        <a:t>services, </a:t>
                      </a:r>
                      <a:r>
                        <a:rPr lang="en-US" sz="1600" b="1" u="none" strike="noStrike" dirty="0">
                          <a:effectLst/>
                        </a:rPr>
                        <a:t>threat &amp; hazard identification.</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3178">
                <a:tc>
                  <a:txBody>
                    <a:bodyPr/>
                    <a:lstStyle/>
                    <a:p>
                      <a:pPr marL="285750" lvl="0" indent="-285750" algn="l" fontAlgn="b">
                        <a:buFont typeface="Wingdings" panose="05000000000000000000" pitchFamily="2" charset="2"/>
                        <a:buChar char="v"/>
                      </a:pPr>
                      <a:r>
                        <a:rPr lang="en-US" sz="1600" b="1" u="none" strike="noStrike" dirty="0">
                          <a:effectLst/>
                        </a:rPr>
                        <a:t>Economic Recovery</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l" fontAlgn="b"/>
                      <a:r>
                        <a:rPr lang="en-US" sz="1600" b="1" u="none" strike="noStrike" dirty="0">
                          <a:effectLst/>
                        </a:rPr>
                        <a:t>Recovering, supply chain, </a:t>
                      </a:r>
                      <a:endParaRPr lang="en-US" sz="16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Footer Placeholder 2"/>
          <p:cNvSpPr>
            <a:spLocks noGrp="1"/>
          </p:cNvSpPr>
          <p:nvPr>
            <p:ph type="ftr" sz="quarter" idx="11"/>
          </p:nvPr>
        </p:nvSpPr>
        <p:spPr/>
        <p:txBody>
          <a:bodyPr/>
          <a:lstStyle/>
          <a:p>
            <a:r>
              <a:rPr lang="en-US" smtClean="0"/>
              <a:t>MT DES Exercises  </a:t>
            </a:r>
            <a:endParaRPr lang="en-US"/>
          </a:p>
        </p:txBody>
      </p:sp>
      <p:pic>
        <p:nvPicPr>
          <p:cNvPr id="5"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262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1.</a:t>
            </a:r>
            <a:endParaRPr lang="en-US" dirty="0"/>
          </a:p>
        </p:txBody>
      </p:sp>
      <p:sp>
        <p:nvSpPr>
          <p:cNvPr id="5" name="TextBox 4"/>
          <p:cNvSpPr txBox="1"/>
          <p:nvPr/>
        </p:nvSpPr>
        <p:spPr>
          <a:xfrm>
            <a:off x="533400" y="1219200"/>
            <a:ext cx="8001000" cy="5170646"/>
          </a:xfrm>
          <a:prstGeom prst="rect">
            <a:avLst/>
          </a:prstGeom>
          <a:noFill/>
        </p:spPr>
        <p:txBody>
          <a:bodyPr wrap="square" rtlCol="0">
            <a:spAutoFit/>
          </a:bodyPr>
          <a:lstStyle/>
          <a:p>
            <a:pPr marL="342900" indent="-342900" fontAlgn="b">
              <a:buFont typeface="Wingdings" panose="05000000000000000000" pitchFamily="2" charset="2"/>
              <a:buChar char="§"/>
            </a:pPr>
            <a:r>
              <a:rPr lang="en-US" sz="2400" b="1" dirty="0"/>
              <a:t>You just had an earthquake in your jurisdiction</a:t>
            </a:r>
            <a:r>
              <a:rPr lang="en-US" sz="2400" b="1" dirty="0">
                <a:solidFill>
                  <a:srgbClr val="FF0000"/>
                </a:solidFill>
              </a:rPr>
              <a:t> (5.2 </a:t>
            </a:r>
            <a:r>
              <a:rPr lang="en-US" sz="2400" b="1" dirty="0" smtClean="0">
                <a:solidFill>
                  <a:srgbClr val="FF0000"/>
                </a:solidFill>
              </a:rPr>
              <a:t>magnitude</a:t>
            </a:r>
            <a:r>
              <a:rPr lang="en-US" sz="2400" b="1" dirty="0" smtClean="0"/>
              <a:t>) </a:t>
            </a:r>
            <a:r>
              <a:rPr lang="en-US" sz="2400" b="1" dirty="0"/>
              <a:t>that has created some structural damage (roads and buildings) </a:t>
            </a:r>
            <a:r>
              <a:rPr lang="en-US" sz="2400" b="1" u="sng" dirty="0">
                <a:solidFill>
                  <a:schemeClr val="accent5">
                    <a:lumMod val="75000"/>
                  </a:schemeClr>
                </a:solidFill>
              </a:rPr>
              <a:t>roughly 24 hours ago</a:t>
            </a:r>
            <a:r>
              <a:rPr lang="en-US" sz="2400" b="1" dirty="0"/>
              <a:t>.  There have been spot power outages, no </a:t>
            </a:r>
            <a:r>
              <a:rPr lang="en-US" sz="2400" b="1" dirty="0" smtClean="0"/>
              <a:t>causalities </a:t>
            </a:r>
            <a:r>
              <a:rPr lang="en-US" sz="2400" b="1" dirty="0"/>
              <a:t>and those who have been </a:t>
            </a:r>
            <a:r>
              <a:rPr lang="en-US" sz="2400" b="1" dirty="0" smtClean="0"/>
              <a:t>injured </a:t>
            </a:r>
            <a:r>
              <a:rPr lang="en-US" sz="2400" b="1" dirty="0"/>
              <a:t>have all been </a:t>
            </a:r>
            <a:r>
              <a:rPr lang="en-US" sz="2400" b="1" dirty="0" smtClean="0"/>
              <a:t>identified.  </a:t>
            </a:r>
            <a:r>
              <a:rPr lang="en-US" sz="2400" b="1" dirty="0"/>
              <a:t>Sewer and Water damages have not been assessed as of yet. </a:t>
            </a:r>
          </a:p>
          <a:p>
            <a:pPr fontAlgn="b"/>
            <a:r>
              <a:rPr lang="en-US" sz="2400" b="1" dirty="0"/>
              <a:t> </a:t>
            </a:r>
          </a:p>
          <a:p>
            <a:pPr marL="342900" indent="-342900" fontAlgn="b">
              <a:buFont typeface="Wingdings" panose="05000000000000000000" pitchFamily="2" charset="2"/>
              <a:buChar char="§"/>
            </a:pPr>
            <a:r>
              <a:rPr lang="en-US" sz="2400" b="1" dirty="0"/>
              <a:t>Transportation lines must be assessed, back up generators and temporary cell sites along with </a:t>
            </a:r>
            <a:r>
              <a:rPr lang="en-US" sz="2400" b="1" dirty="0" smtClean="0"/>
              <a:t>assessment </a:t>
            </a:r>
            <a:r>
              <a:rPr lang="en-US" sz="2400" b="1" dirty="0"/>
              <a:t>of </a:t>
            </a:r>
            <a:r>
              <a:rPr lang="en-US" sz="2400" b="1" dirty="0" smtClean="0"/>
              <a:t>damage on City and County buildings. Small spot fires have been occurring, and an overall status of the infrastructure is not know . </a:t>
            </a:r>
            <a:r>
              <a:rPr lang="en-US" sz="2400" b="1" dirty="0"/>
              <a:t>Public buildings have been affected and are not cleared for returning to normal daily business. </a:t>
            </a:r>
          </a:p>
          <a:p>
            <a:endParaRPr lang="en-US" dirty="0"/>
          </a:p>
        </p:txBody>
      </p:sp>
      <p:sp>
        <p:nvSpPr>
          <p:cNvPr id="3" name="Footer Placeholder 2"/>
          <p:cNvSpPr>
            <a:spLocks noGrp="1"/>
          </p:cNvSpPr>
          <p:nvPr>
            <p:ph type="ftr" sz="quarter" idx="11"/>
          </p:nvPr>
        </p:nvSpPr>
        <p:spPr/>
        <p:txBody>
          <a:bodyPr/>
          <a:lstStyle/>
          <a:p>
            <a:r>
              <a:rPr lang="en-US" smtClean="0"/>
              <a:t>MT DES Exercises  </a:t>
            </a:r>
            <a:endParaRPr lang="en-US"/>
          </a:p>
        </p:txBody>
      </p:sp>
      <p:pic>
        <p:nvPicPr>
          <p:cNvPr id="6"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11043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Situation 1.</a:t>
            </a:r>
            <a:endParaRPr lang="en-US" dirty="0"/>
          </a:p>
        </p:txBody>
      </p:sp>
      <p:sp>
        <p:nvSpPr>
          <p:cNvPr id="3" name="Content Placeholder 2"/>
          <p:cNvSpPr>
            <a:spLocks noGrp="1"/>
          </p:cNvSpPr>
          <p:nvPr>
            <p:ph idx="1"/>
          </p:nvPr>
        </p:nvSpPr>
        <p:spPr>
          <a:xfrm>
            <a:off x="457200" y="1371600"/>
            <a:ext cx="8229600" cy="4953000"/>
          </a:xfrm>
          <a:solidFill>
            <a:srgbClr val="7030A0"/>
          </a:solidFill>
        </p:spPr>
        <p:txBody>
          <a:bodyPr/>
          <a:lstStyle/>
          <a:p>
            <a:r>
              <a:rPr lang="en-US" sz="2800" b="1" dirty="0" smtClean="0">
                <a:solidFill>
                  <a:srgbClr val="FFFF00"/>
                </a:solidFill>
              </a:rPr>
              <a:t>Who’s in Charge of the response &amp; recovery ?</a:t>
            </a:r>
          </a:p>
          <a:p>
            <a:r>
              <a:rPr lang="en-US" sz="2800" b="1" dirty="0" smtClean="0">
                <a:solidFill>
                  <a:srgbClr val="FFFF00"/>
                </a:solidFill>
              </a:rPr>
              <a:t>Do we know how many people are displaced ?</a:t>
            </a:r>
          </a:p>
          <a:p>
            <a:r>
              <a:rPr lang="en-US" sz="2800" b="1" dirty="0" smtClean="0">
                <a:solidFill>
                  <a:srgbClr val="FFFF00"/>
                </a:solidFill>
              </a:rPr>
              <a:t>What is the initial damage assessment ?</a:t>
            </a:r>
          </a:p>
          <a:p>
            <a:r>
              <a:rPr lang="en-US" sz="2800" b="1" dirty="0" smtClean="0">
                <a:solidFill>
                  <a:srgbClr val="FFFF00"/>
                </a:solidFill>
              </a:rPr>
              <a:t>Location of shelters (identified) ?</a:t>
            </a:r>
          </a:p>
          <a:p>
            <a:r>
              <a:rPr lang="en-US" sz="2800" b="1" dirty="0" smtClean="0">
                <a:solidFill>
                  <a:srgbClr val="FFFF00"/>
                </a:solidFill>
              </a:rPr>
              <a:t>Secondary EOC identified ?</a:t>
            </a:r>
          </a:p>
          <a:p>
            <a:r>
              <a:rPr lang="en-US" sz="2800" b="1" dirty="0" smtClean="0">
                <a:solidFill>
                  <a:srgbClr val="FFFF00"/>
                </a:solidFill>
              </a:rPr>
              <a:t>Infrastructure assessment, who does it ?</a:t>
            </a:r>
          </a:p>
          <a:p>
            <a:r>
              <a:rPr lang="en-US" sz="2800" b="1" dirty="0" smtClean="0">
                <a:solidFill>
                  <a:srgbClr val="FFFF00"/>
                </a:solidFill>
              </a:rPr>
              <a:t>Schools &amp; Daycare assessment, who does it ?</a:t>
            </a:r>
          </a:p>
          <a:p>
            <a:r>
              <a:rPr lang="en-US" sz="2800" b="1" dirty="0" smtClean="0">
                <a:solidFill>
                  <a:srgbClr val="FFFF00"/>
                </a:solidFill>
              </a:rPr>
              <a:t>Do we need to declare an emergency or a disaster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5"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82924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2.</a:t>
            </a:r>
            <a:endParaRPr lang="en-US" dirty="0"/>
          </a:p>
        </p:txBody>
      </p:sp>
      <p:sp>
        <p:nvSpPr>
          <p:cNvPr id="3" name="Content Placeholder 2"/>
          <p:cNvSpPr>
            <a:spLocks noGrp="1"/>
          </p:cNvSpPr>
          <p:nvPr>
            <p:ph idx="1"/>
          </p:nvPr>
        </p:nvSpPr>
        <p:spPr>
          <a:xfrm>
            <a:off x="381000" y="1524000"/>
            <a:ext cx="8229600" cy="4525963"/>
          </a:xfrm>
        </p:spPr>
        <p:txBody>
          <a:bodyPr>
            <a:noAutofit/>
          </a:bodyPr>
          <a:lstStyle/>
          <a:p>
            <a:r>
              <a:rPr lang="en-US" sz="2400" b="1" dirty="0" smtClean="0"/>
              <a:t>It has been determined that water is not potable. A plan has been developed for water distribution and monitoring.  </a:t>
            </a:r>
          </a:p>
          <a:p>
            <a:r>
              <a:rPr lang="en-US" sz="2400" b="1" dirty="0" smtClean="0"/>
              <a:t>An announcement is being formulated for public release through electronic, social media and print media. </a:t>
            </a:r>
          </a:p>
          <a:p>
            <a:r>
              <a:rPr lang="en-US" sz="2400" b="1" dirty="0" smtClean="0"/>
              <a:t>An initial damage assessment has been completed. The county courthouse is not safe to return to, however, is expected to be cleared with 48 hours. Local schools and the hospital are being evaluated and an estimate on their availability for use will come today.</a:t>
            </a:r>
            <a:endParaRPr lang="en-US" sz="2400" b="1" dirty="0"/>
          </a:p>
        </p:txBody>
      </p:sp>
      <p:sp>
        <p:nvSpPr>
          <p:cNvPr id="4" name="Footer Placeholder 3"/>
          <p:cNvSpPr>
            <a:spLocks noGrp="1"/>
          </p:cNvSpPr>
          <p:nvPr>
            <p:ph type="ftr" sz="quarter" idx="11"/>
          </p:nvPr>
        </p:nvSpPr>
        <p:spPr/>
        <p:txBody>
          <a:bodyPr/>
          <a:lstStyle/>
          <a:p>
            <a:r>
              <a:rPr lang="en-US" smtClean="0"/>
              <a:t>MT DES Exercises  </a:t>
            </a:r>
            <a:endParaRPr lang="en-US"/>
          </a:p>
        </p:txBody>
      </p:sp>
      <p:pic>
        <p:nvPicPr>
          <p:cNvPr id="5" name="Picture 2" descr="https://www.rkb.us/contentimages/1366557.jpg-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958" y="6400800"/>
            <a:ext cx="292154" cy="2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815019"/>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1059</Words>
  <Application>Microsoft Office PowerPoint</Application>
  <PresentationFormat>On-screen Show (4:3)</PresentationFormat>
  <Paragraphs>131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Day After The Shakeout</vt:lpstr>
      <vt:lpstr>Room Breakout</vt:lpstr>
      <vt:lpstr>Background</vt:lpstr>
      <vt:lpstr>Purpose</vt:lpstr>
      <vt:lpstr>Goals</vt:lpstr>
      <vt:lpstr>Objectives/ Core Capabilities</vt:lpstr>
      <vt:lpstr>Situation 1.</vt:lpstr>
      <vt:lpstr>Questions for Situation 1.</vt:lpstr>
      <vt:lpstr>Situation 2.</vt:lpstr>
      <vt:lpstr>Questions for Situation 2.</vt:lpstr>
      <vt:lpstr>Situation 3.</vt:lpstr>
      <vt:lpstr>Questions for Situation 3.</vt:lpstr>
      <vt:lpstr>Conclusion</vt:lpstr>
      <vt:lpstr>Hotwash</vt:lpstr>
      <vt:lpstr>Thank You for Participating</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Day After The Shakeout</dc:title>
  <dc:creator>Marty A Angeli</dc:creator>
  <cp:lastModifiedBy>Marty A Angeli</cp:lastModifiedBy>
  <cp:revision>30</cp:revision>
  <cp:lastPrinted>2014-07-02T17:13:05Z</cp:lastPrinted>
  <dcterms:created xsi:type="dcterms:W3CDTF">2014-06-12T16:47:47Z</dcterms:created>
  <dcterms:modified xsi:type="dcterms:W3CDTF">2014-07-11T16:36:49Z</dcterms:modified>
</cp:coreProperties>
</file>