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handoutMasterIdLst>
    <p:handoutMasterId r:id="rId12"/>
  </p:handout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WU WWU" initials="" lastIdx="9" clrIdx="0"/>
  <p:cmAuthor id="1" name="Ryan Bainbridge" initials="RB" lastIdx="0" clrIdx="1"/>
  <p:cmAuthor id="2" name="Pammy Griswold"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02" autoAdjust="0"/>
  </p:normalViewPr>
  <p:slideViewPr>
    <p:cSldViewPr snapToGrid="0" snapToObjects="1">
      <p:cViewPr>
        <p:scale>
          <a:sx n="72" d="100"/>
          <a:sy n="72" d="100"/>
        </p:scale>
        <p:origin x="-1026"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420167-9D71-134B-81DF-D12A633EC96A}" type="datetimeFigureOut">
              <a:rPr lang="en-US" smtClean="0"/>
              <a:pPr/>
              <a:t>8/31/2012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C806C3-3057-884D-897D-A26FD3B96B77}" type="slidenum">
              <a:rPr lang="en-US" smtClean="0"/>
              <a:pPr/>
              <a:t>‹#›</a:t>
            </a:fld>
            <a:endParaRPr lang="en-US"/>
          </a:p>
        </p:txBody>
      </p:sp>
    </p:spTree>
    <p:extLst>
      <p:ext uri="{BB962C8B-B14F-4D97-AF65-F5344CB8AC3E}">
        <p14:creationId xmlns="" xmlns:p14="http://schemas.microsoft.com/office/powerpoint/2010/main" val="4131339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E6AC7-0AEB-8D46-B04C-A7DE044570B5}" type="datetimeFigureOut">
              <a:rPr lang="en-US" smtClean="0"/>
              <a:pPr/>
              <a:t>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F38A5-8C1F-5743-A9AF-4FFCCB6C87B6}" type="slidenum">
              <a:rPr lang="en-US" smtClean="0"/>
              <a:pPr/>
              <a:t>‹#›</a:t>
            </a:fld>
            <a:endParaRPr lang="en-US"/>
          </a:p>
        </p:txBody>
      </p:sp>
    </p:spTree>
    <p:extLst>
      <p:ext uri="{BB962C8B-B14F-4D97-AF65-F5344CB8AC3E}">
        <p14:creationId xmlns="" xmlns:p14="http://schemas.microsoft.com/office/powerpoint/2010/main" val="3664734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Notes</a:t>
            </a:r>
            <a:r>
              <a:rPr lang="en-US" b="1" baseline="0" dirty="0" smtClean="0"/>
              <a:t> for Teacher:</a:t>
            </a:r>
            <a:endParaRPr lang="en-US" b="1" dirty="0" smtClean="0"/>
          </a:p>
          <a:p>
            <a:r>
              <a:rPr lang="en-US" i="1" dirty="0" smtClean="0"/>
              <a:t>“Now that we have brainstormed</a:t>
            </a:r>
            <a:r>
              <a:rPr lang="en-US" i="1" baseline="0" dirty="0" smtClean="0"/>
              <a:t> hazards and disasters, now we will discuss the actual definitions of each.”</a:t>
            </a:r>
            <a:endParaRPr lang="en-US" i="1" dirty="0"/>
          </a:p>
        </p:txBody>
      </p:sp>
      <p:sp>
        <p:nvSpPr>
          <p:cNvPr id="4" name="Slide Number Placeholder 3"/>
          <p:cNvSpPr>
            <a:spLocks noGrp="1"/>
          </p:cNvSpPr>
          <p:nvPr>
            <p:ph type="sldNum" sz="quarter" idx="10"/>
          </p:nvPr>
        </p:nvSpPr>
        <p:spPr/>
        <p:txBody>
          <a:bodyPr/>
          <a:lstStyle/>
          <a:p>
            <a:fld id="{3C930BA4-8010-5846-8158-531A80FDBCC1}" type="slidenum">
              <a:rPr lang="en-US" smtClean="0"/>
              <a:pPr/>
              <a:t>1</a:t>
            </a:fld>
            <a:endParaRPr lang="en-US"/>
          </a:p>
        </p:txBody>
      </p:sp>
    </p:spTree>
    <p:extLst>
      <p:ext uri="{BB962C8B-B14F-4D97-AF65-F5344CB8AC3E}">
        <p14:creationId xmlns="" xmlns:p14="http://schemas.microsoft.com/office/powerpoint/2010/main" val="39755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Notes</a:t>
            </a:r>
            <a:r>
              <a:rPr lang="en-US" b="1" baseline="0" dirty="0" smtClean="0"/>
              <a:t> for Teacher: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i="0" baseline="0" dirty="0" smtClean="0"/>
              <a:t>Hazards happen every day, but do not necessarily cause a lot of damage. This is the distinguishing factor between a hazard and a disaster. For example, a flood in the middle of a field does not cause such great damage that communities cannot recover without assistance. </a:t>
            </a:r>
            <a:endParaRPr lang="en-US" b="0" i="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i="0" dirty="0" smtClean="0"/>
              <a:t>Ask</a:t>
            </a:r>
            <a:r>
              <a:rPr lang="en-US" b="0" i="0" baseline="0" dirty="0" smtClean="0"/>
              <a:t> the students to brainstorm some ideas of hazards in Washington State. There are examples on the next slide.</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3C930BA4-8010-5846-8158-531A80FDBCC1}" type="slidenum">
              <a:rPr lang="en-US" smtClean="0"/>
              <a:pPr/>
              <a:t>2</a:t>
            </a:fld>
            <a:endParaRPr lang="en-US"/>
          </a:p>
        </p:txBody>
      </p:sp>
    </p:spTree>
    <p:extLst>
      <p:ext uri="{BB962C8B-B14F-4D97-AF65-F5344CB8AC3E}">
        <p14:creationId xmlns="" xmlns:p14="http://schemas.microsoft.com/office/powerpoint/2010/main" val="184728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Notes</a:t>
            </a:r>
            <a:r>
              <a:rPr lang="en-US" b="1" baseline="0" dirty="0" smtClean="0"/>
              <a:t>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Remember, a hazard is a</a:t>
            </a:r>
            <a:r>
              <a:rPr lang="en-US" sz="1200" kern="1200" dirty="0" smtClean="0">
                <a:solidFill>
                  <a:schemeClr val="tx1"/>
                </a:solidFill>
                <a:effectLst/>
                <a:latin typeface="+mn-lt"/>
                <a:ea typeface="+mn-ea"/>
                <a:cs typeface="+mn-cs"/>
              </a:rPr>
              <a:t> human made or natural danger that can threaten a group of people, their belongings, and their environment, if they do not take precautions. Below, there are examples of</a:t>
            </a:r>
            <a:r>
              <a:rPr lang="en-US" sz="1200" kern="1200" baseline="0" dirty="0" smtClean="0">
                <a:solidFill>
                  <a:schemeClr val="tx1"/>
                </a:solidFill>
                <a:effectLst/>
                <a:latin typeface="+mn-lt"/>
                <a:ea typeface="+mn-ea"/>
                <a:cs typeface="+mn-cs"/>
              </a:rPr>
              <a:t> each hazard that gives context to their presence in Washington State.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 Washington: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Earthquakes </a:t>
            </a:r>
          </a:p>
          <a:p>
            <a:pPr marL="1085850" marR="0" lvl="2" indent="-171450" algn="l" defTabSz="457200" rtl="0" eaLnBrk="1" fontAlgn="auto" latinLnBrk="0" hangingPunct="1">
              <a:lnSpc>
                <a:spcPct val="100000"/>
              </a:lnSpc>
              <a:spcBef>
                <a:spcPts val="0"/>
              </a:spcBef>
              <a:spcAft>
                <a:spcPts val="0"/>
              </a:spcAft>
              <a:buClrTx/>
              <a:buSzTx/>
              <a:buFont typeface="Courier New"/>
              <a:buChar char="o"/>
              <a:tabLst/>
              <a:defRPr/>
            </a:pPr>
            <a:r>
              <a:rPr lang="en-US" b="0" baseline="0" dirty="0" smtClean="0"/>
              <a:t>Nisqually Earthquake (2001)</a:t>
            </a:r>
          </a:p>
          <a:p>
            <a:pPr marL="1085850" marR="0" lvl="2" indent="-171450" algn="l" defTabSz="457200" rtl="0" eaLnBrk="1" fontAlgn="auto" latinLnBrk="0" hangingPunct="1">
              <a:lnSpc>
                <a:spcPct val="100000"/>
              </a:lnSpc>
              <a:spcBef>
                <a:spcPts val="0"/>
              </a:spcBef>
              <a:spcAft>
                <a:spcPts val="0"/>
              </a:spcAft>
              <a:buClrTx/>
              <a:buSzTx/>
              <a:buFont typeface="Courier New"/>
              <a:buChar char="o"/>
              <a:tabLst/>
              <a:defRPr/>
            </a:pPr>
            <a:r>
              <a:rPr lang="en-US" b="0" baseline="0" dirty="0" smtClean="0"/>
              <a:t>Puget Sound Earthquake (1949)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Flooding</a:t>
            </a:r>
          </a:p>
          <a:p>
            <a:pPr marL="1085850" marR="0" lvl="2" indent="-171450" algn="l" defTabSz="457200" rtl="0" eaLnBrk="1" fontAlgn="auto" latinLnBrk="0" hangingPunct="1">
              <a:lnSpc>
                <a:spcPct val="100000"/>
              </a:lnSpc>
              <a:spcBef>
                <a:spcPts val="0"/>
              </a:spcBef>
              <a:spcAft>
                <a:spcPts val="0"/>
              </a:spcAft>
              <a:buClrTx/>
              <a:buSzTx/>
              <a:buFont typeface="Courier New"/>
              <a:buChar char="o"/>
              <a:tabLst/>
              <a:defRPr/>
            </a:pPr>
            <a:r>
              <a:rPr lang="en-US" b="0" baseline="0" dirty="0" smtClean="0"/>
              <a:t>Widespread flooding in WA (1996) with the highest flood records in Chehalis, </a:t>
            </a:r>
            <a:r>
              <a:rPr lang="en-US" b="0" baseline="0" dirty="0" err="1" smtClean="0"/>
              <a:t>Skookumchuck</a:t>
            </a:r>
            <a:r>
              <a:rPr lang="en-US" b="0" baseline="0" dirty="0" smtClean="0"/>
              <a:t>, and Nisqually Rivers.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Landslides</a:t>
            </a:r>
          </a:p>
          <a:p>
            <a:pPr marL="1085850" marR="0" lvl="2" indent="-171450" algn="l" defTabSz="457200" rtl="0" eaLnBrk="1" fontAlgn="auto" latinLnBrk="0" hangingPunct="1">
              <a:lnSpc>
                <a:spcPct val="100000"/>
              </a:lnSpc>
              <a:spcBef>
                <a:spcPts val="0"/>
              </a:spcBef>
              <a:spcAft>
                <a:spcPts val="0"/>
              </a:spcAft>
              <a:buClrTx/>
              <a:buSzTx/>
              <a:buFont typeface="Courier New"/>
              <a:buChar char="o"/>
              <a:tabLst/>
              <a:defRPr/>
            </a:pPr>
            <a:r>
              <a:rPr lang="en-US" b="0" baseline="0" dirty="0" smtClean="0"/>
              <a:t>Nile Valley, Yakima County Landslide (2009)</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Tsunamis </a:t>
            </a:r>
          </a:p>
          <a:p>
            <a:pPr marL="1085850" marR="0" lvl="2" indent="-171450" algn="l" defTabSz="457200" rtl="0" eaLnBrk="1" fontAlgn="auto" latinLnBrk="0" hangingPunct="1">
              <a:lnSpc>
                <a:spcPct val="100000"/>
              </a:lnSpc>
              <a:spcBef>
                <a:spcPts val="0"/>
              </a:spcBef>
              <a:spcAft>
                <a:spcPts val="0"/>
              </a:spcAft>
              <a:buClrTx/>
              <a:buSzTx/>
              <a:buFont typeface="Courier New"/>
              <a:buChar char="o"/>
              <a:tabLst/>
              <a:defRPr/>
            </a:pPr>
            <a:r>
              <a:rPr lang="en-US" b="0" baseline="0" dirty="0" smtClean="0"/>
              <a:t>1964 – An earthquake in Alaska caused a tsunami in Washington state. In </a:t>
            </a:r>
            <a:r>
              <a:rPr lang="en-US" b="0" baseline="0" dirty="0" err="1" smtClean="0"/>
              <a:t>Seaview</a:t>
            </a:r>
            <a:r>
              <a:rPr lang="en-US" b="0" baseline="0" dirty="0" smtClean="0"/>
              <a:t>, WA the waves reached roughly 13 feet high.</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Volcanoes</a:t>
            </a:r>
          </a:p>
          <a:p>
            <a:pPr marL="1085850" marR="0" lvl="2" indent="-171450" algn="l" defTabSz="457200" rtl="0" eaLnBrk="1" fontAlgn="auto" latinLnBrk="0" hangingPunct="1">
              <a:lnSpc>
                <a:spcPct val="100000"/>
              </a:lnSpc>
              <a:spcBef>
                <a:spcPts val="0"/>
              </a:spcBef>
              <a:spcAft>
                <a:spcPts val="0"/>
              </a:spcAft>
              <a:buClrTx/>
              <a:buSzTx/>
              <a:buFont typeface="Courier New"/>
              <a:buChar char="o"/>
              <a:tabLst/>
              <a:defRPr/>
            </a:pPr>
            <a:r>
              <a:rPr lang="en-US" b="0" baseline="0" dirty="0" smtClean="0"/>
              <a:t>Mount Saint Helens (1980)</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smtClean="0"/>
          </a:p>
        </p:txBody>
      </p:sp>
      <p:sp>
        <p:nvSpPr>
          <p:cNvPr id="4" name="Slide Number Placeholder 3"/>
          <p:cNvSpPr>
            <a:spLocks noGrp="1"/>
          </p:cNvSpPr>
          <p:nvPr>
            <p:ph type="sldNum" sz="quarter" idx="10"/>
          </p:nvPr>
        </p:nvSpPr>
        <p:spPr/>
        <p:txBody>
          <a:bodyPr/>
          <a:lstStyle/>
          <a:p>
            <a:fld id="{3C930BA4-8010-5846-8158-531A80FDBCC1}" type="slidenum">
              <a:rPr lang="en-US" smtClean="0"/>
              <a:pPr/>
              <a:t>3</a:t>
            </a:fld>
            <a:endParaRPr lang="en-US"/>
          </a:p>
        </p:txBody>
      </p:sp>
    </p:spTree>
    <p:extLst>
      <p:ext uri="{BB962C8B-B14F-4D97-AF65-F5344CB8AC3E}">
        <p14:creationId xmlns="" xmlns:p14="http://schemas.microsoft.com/office/powerpoint/2010/main" val="320585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1" baseline="0" dirty="0" smtClean="0"/>
              <a:t> for Teacher:</a:t>
            </a:r>
          </a:p>
        </p:txBody>
      </p:sp>
      <p:sp>
        <p:nvSpPr>
          <p:cNvPr id="4" name="Slide Number Placeholder 3"/>
          <p:cNvSpPr>
            <a:spLocks noGrp="1"/>
          </p:cNvSpPr>
          <p:nvPr>
            <p:ph type="sldNum" sz="quarter" idx="10"/>
          </p:nvPr>
        </p:nvSpPr>
        <p:spPr/>
        <p:txBody>
          <a:bodyPr/>
          <a:lstStyle/>
          <a:p>
            <a:fld id="{3C930BA4-8010-5846-8158-531A80FDBCC1}" type="slidenum">
              <a:rPr lang="en-US" smtClean="0"/>
              <a:pPr/>
              <a:t>4</a:t>
            </a:fld>
            <a:endParaRPr lang="en-US"/>
          </a:p>
        </p:txBody>
      </p:sp>
    </p:spTree>
    <p:extLst>
      <p:ext uri="{BB962C8B-B14F-4D97-AF65-F5344CB8AC3E}">
        <p14:creationId xmlns="" xmlns:p14="http://schemas.microsoft.com/office/powerpoint/2010/main" val="413791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Notes</a:t>
            </a:r>
            <a:r>
              <a:rPr lang="en-US" sz="1200" b="1" kern="1200" baseline="0" dirty="0" smtClean="0">
                <a:solidFill>
                  <a:schemeClr val="tx1"/>
                </a:solidFill>
                <a:latin typeface="+mn-lt"/>
                <a:ea typeface="+mn-ea"/>
                <a:cs typeface="+mn-cs"/>
              </a:rPr>
              <a:t> for the teacher:</a:t>
            </a: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 photo of tsunami damage after the 2011 earthquake in Japan.</a:t>
            </a:r>
            <a:r>
              <a:rPr lang="en-US" sz="1200" kern="1200" baseline="0" dirty="0" smtClean="0">
                <a:solidFill>
                  <a:schemeClr val="tx1"/>
                </a:solidFill>
                <a:latin typeface="+mn-lt"/>
                <a:ea typeface="+mn-ea"/>
                <a:cs typeface="+mn-cs"/>
              </a:rPr>
              <a:t> It shows the end of the tsunami inundation zone. </a:t>
            </a:r>
            <a:r>
              <a:rPr lang="en-US" sz="1200" kern="1200" dirty="0" smtClean="0">
                <a:solidFill>
                  <a:schemeClr val="tx1"/>
                </a:solidFill>
                <a:latin typeface="+mn-lt"/>
                <a:ea typeface="+mn-ea"/>
                <a:cs typeface="+mn-cs"/>
              </a:rPr>
              <a:t>Although</a:t>
            </a:r>
            <a:r>
              <a:rPr lang="en-US" sz="1200" kern="1200" baseline="0" dirty="0" smtClean="0">
                <a:solidFill>
                  <a:schemeClr val="tx1"/>
                </a:solidFill>
                <a:latin typeface="+mn-lt"/>
                <a:ea typeface="+mn-ea"/>
                <a:cs typeface="+mn-cs"/>
              </a:rPr>
              <a:t> this photo is a good example of a disaster, it clearly shows that the damage from the tsunami was not random, and that people living outside the inundation zone did not experience any damage to their homes.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Questions to ask the students: </a:t>
            </a:r>
          </a:p>
          <a:p>
            <a:pPr marL="628650" lvl="1" indent="-171450">
              <a:buFont typeface="Arial"/>
              <a:buChar char="•"/>
            </a:pPr>
            <a:r>
              <a:rPr lang="en-US" kern="1200" baseline="0" dirty="0" smtClean="0">
                <a:solidFill>
                  <a:schemeClr val="tx1"/>
                </a:solidFill>
                <a:latin typeface="+mn-lt"/>
                <a:ea typeface="+mn-ea"/>
                <a:cs typeface="+mn-cs"/>
              </a:rPr>
              <a:t>Is the damage all over, or only in some places?</a:t>
            </a:r>
          </a:p>
          <a:p>
            <a:pPr marL="628650" lvl="1" indent="-171450">
              <a:buFont typeface="Arial"/>
              <a:buChar char="•"/>
            </a:pPr>
            <a:r>
              <a:rPr lang="en-US" kern="1200" baseline="0" dirty="0" smtClean="0">
                <a:solidFill>
                  <a:schemeClr val="tx1"/>
                </a:solidFill>
                <a:latin typeface="+mn-lt"/>
                <a:ea typeface="+mn-ea"/>
                <a:cs typeface="+mn-cs"/>
              </a:rPr>
              <a:t>Why do you think some houses were not affected? </a:t>
            </a:r>
          </a:p>
          <a:p>
            <a:pPr marL="628650" lvl="1" indent="-171450">
              <a:buFont typeface="Arial"/>
              <a:buChar char="•"/>
            </a:pPr>
            <a:r>
              <a:rPr lang="en-US" kern="1200" baseline="0" dirty="0" smtClean="0">
                <a:solidFill>
                  <a:schemeClr val="tx1"/>
                </a:solidFill>
                <a:latin typeface="+mn-lt"/>
                <a:ea typeface="+mn-ea"/>
                <a:cs typeface="+mn-cs"/>
              </a:rPr>
              <a:t>If you were in or near one of the houses that was destroyed, what could you have done to stay safe?</a:t>
            </a:r>
          </a:p>
          <a:p>
            <a:pPr marL="628650" lvl="1" indent="-171450">
              <a:buFont typeface="Arial"/>
              <a:buChar char="•"/>
            </a:pPr>
            <a:r>
              <a:rPr lang="en-US" sz="1200" kern="1200" dirty="0" smtClean="0">
                <a:solidFill>
                  <a:schemeClr val="tx1"/>
                </a:solidFill>
                <a:latin typeface="+mn-lt"/>
                <a:ea typeface="+mn-ea"/>
                <a:cs typeface="+mn-cs"/>
              </a:rPr>
              <a:t>Did the tsunami cause damage to people or buildings?</a:t>
            </a:r>
            <a:endParaRPr lang="en-US"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930BA4-8010-5846-8158-531A80FDBCC1}" type="slidenum">
              <a:rPr lang="en-US" smtClean="0"/>
              <a:pPr/>
              <a:t>5</a:t>
            </a:fld>
            <a:endParaRPr lang="en-US"/>
          </a:p>
        </p:txBody>
      </p:sp>
    </p:spTree>
    <p:extLst>
      <p:ext uri="{BB962C8B-B14F-4D97-AF65-F5344CB8AC3E}">
        <p14:creationId xmlns="" xmlns:p14="http://schemas.microsoft.com/office/powerpoint/2010/main" val="343803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1" baseline="0" dirty="0" smtClean="0"/>
              <a:t> for Teacher:</a:t>
            </a:r>
            <a:endParaRPr lang="en-US" b="1" dirty="0" smtClean="0"/>
          </a:p>
          <a:p>
            <a:r>
              <a:rPr lang="en-US" dirty="0" smtClean="0"/>
              <a:t>Flooding in La</a:t>
            </a:r>
            <a:r>
              <a:rPr lang="en-US" baseline="0" dirty="0" smtClean="0"/>
              <a:t> Feria, TX in 2008. The house is surrounded by flooding, but remains untouched do to preflooding preparation. (These homeowners probably used techniques like raising the foundation and sandbagging around the house to protect the house from flooding) This photo demonstrates that preparation before a flood can protect homes from damage. Floods do not effect every house, houses that have taken measures against flooding will not experience the same amount of damage. </a:t>
            </a:r>
          </a:p>
          <a:p>
            <a:endParaRPr lang="en-US" baseline="0" dirty="0" smtClean="0"/>
          </a:p>
          <a:p>
            <a:r>
              <a:rPr lang="en-US" dirty="0" smtClean="0"/>
              <a:t>Questions</a:t>
            </a:r>
            <a:r>
              <a:rPr lang="en-US" baseline="0" dirty="0" smtClean="0"/>
              <a:t> to ask the students:</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Did this flood cause damage to people or buildings?</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latin typeface="+mn-lt"/>
                <a:ea typeface="+mn-ea"/>
                <a:cs typeface="+mn-cs"/>
              </a:rPr>
              <a:t>Why do you think this house was not affected by the flood?</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endParaRPr lang="en-US"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930BA4-8010-5846-8158-531A80FDBCC1}" type="slidenum">
              <a:rPr lang="en-US" smtClean="0"/>
              <a:pPr/>
              <a:t>6</a:t>
            </a:fld>
            <a:endParaRPr lang="en-US"/>
          </a:p>
        </p:txBody>
      </p:sp>
    </p:spTree>
    <p:extLst>
      <p:ext uri="{BB962C8B-B14F-4D97-AF65-F5344CB8AC3E}">
        <p14:creationId xmlns="" xmlns:p14="http://schemas.microsoft.com/office/powerpoint/2010/main" val="201548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Teacher:</a:t>
            </a:r>
          </a:p>
          <a:p>
            <a:endParaRPr lang="en-US" b="1" dirty="0" smtClean="0"/>
          </a:p>
          <a:p>
            <a:r>
              <a:rPr lang="en-US" b="0" dirty="0" smtClean="0"/>
              <a:t>The</a:t>
            </a:r>
            <a:r>
              <a:rPr lang="en-US" b="0" baseline="0" dirty="0" smtClean="0"/>
              <a:t> photo on the right is an example of a mitigated home that has had its foundation raised. The houses on the left did not have their foundations raised. When a 5 foot flood occurs, the first floor of the house on the left will be filled with water and mud. Electrical appliances, TVs and computers will be ruined. So will walls, furniture and electrical wiring. The same 5 foot flood will not damage the house on the right. The water will flow underneath the porch. This is an example of how mitigation can successfully protect homes and communities from disasters. Make sure the students know that you are only at risk of flooding like this if you live in a flood plain. Even when you do live in a flood plain, each area is different and is capable of different levels of flooding. </a:t>
            </a:r>
          </a:p>
          <a:p>
            <a:endParaRPr lang="en-US" b="0" baseline="0" dirty="0" smtClean="0"/>
          </a:p>
          <a:p>
            <a:r>
              <a:rPr lang="en-US" b="0" baseline="0" dirty="0" smtClean="0"/>
              <a:t>Questions to ask the students:</a:t>
            </a:r>
          </a:p>
          <a:p>
            <a:pPr marL="628650" lvl="1" indent="-171450">
              <a:buFont typeface="Arial"/>
              <a:buChar char="•"/>
            </a:pPr>
            <a:r>
              <a:rPr lang="en-US" b="0" dirty="0" smtClean="0"/>
              <a:t>What</a:t>
            </a:r>
            <a:r>
              <a:rPr lang="en-US" b="0" baseline="0" dirty="0" smtClean="0"/>
              <a:t> do you notice about the house on the left?</a:t>
            </a:r>
          </a:p>
        </p:txBody>
      </p:sp>
      <p:sp>
        <p:nvSpPr>
          <p:cNvPr id="4" name="Slide Number Placeholder 3"/>
          <p:cNvSpPr>
            <a:spLocks noGrp="1"/>
          </p:cNvSpPr>
          <p:nvPr>
            <p:ph type="sldNum" sz="quarter" idx="10"/>
          </p:nvPr>
        </p:nvSpPr>
        <p:spPr/>
        <p:txBody>
          <a:bodyPr/>
          <a:lstStyle/>
          <a:p>
            <a:fld id="{3C930BA4-8010-5846-8158-531A80FDBCC1}" type="slidenum">
              <a:rPr lang="en-US" smtClean="0"/>
              <a:pPr/>
              <a:t>7</a:t>
            </a:fld>
            <a:endParaRPr lang="en-US"/>
          </a:p>
        </p:txBody>
      </p:sp>
    </p:spTree>
    <p:extLst>
      <p:ext uri="{BB962C8B-B14F-4D97-AF65-F5344CB8AC3E}">
        <p14:creationId xmlns="" xmlns:p14="http://schemas.microsoft.com/office/powerpoint/2010/main" val="331165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1" baseline="0" dirty="0" smtClean="0"/>
              <a:t> for Teacher:</a:t>
            </a:r>
            <a:endParaRPr lang="en-US" b="1" dirty="0" smtClean="0"/>
          </a:p>
          <a:p>
            <a:r>
              <a:rPr lang="en-US" dirty="0" smtClean="0"/>
              <a:t>The fault line on the left is the San Andreas</a:t>
            </a:r>
            <a:r>
              <a:rPr lang="en-US" baseline="0" dirty="0" smtClean="0"/>
              <a:t> fault in </a:t>
            </a:r>
            <a:r>
              <a:rPr lang="en-US" dirty="0" smtClean="0"/>
              <a:t>the middle of an open field in California.</a:t>
            </a:r>
            <a:r>
              <a:rPr lang="en-US" baseline="0" dirty="0" smtClean="0"/>
              <a:t> This photo demonstrates when faults travel through areas that are not developed, an earthquake on the fault will cause little or no damage to houses, towers, pipes and people. The photo on the right shows many fault lines go through the Puget Sound region. A large earthquake on one of these faults could cause widespread damage to buildings, towers, bridges and pipes. </a:t>
            </a:r>
          </a:p>
        </p:txBody>
      </p:sp>
      <p:sp>
        <p:nvSpPr>
          <p:cNvPr id="4" name="Slide Number Placeholder 3"/>
          <p:cNvSpPr>
            <a:spLocks noGrp="1"/>
          </p:cNvSpPr>
          <p:nvPr>
            <p:ph type="sldNum" sz="quarter" idx="10"/>
          </p:nvPr>
        </p:nvSpPr>
        <p:spPr/>
        <p:txBody>
          <a:bodyPr/>
          <a:lstStyle/>
          <a:p>
            <a:fld id="{3C930BA4-8010-5846-8158-531A80FDBCC1}" type="slidenum">
              <a:rPr lang="en-US" smtClean="0"/>
              <a:pPr/>
              <a:t>8</a:t>
            </a:fld>
            <a:endParaRPr lang="en-US"/>
          </a:p>
        </p:txBody>
      </p:sp>
    </p:spTree>
    <p:extLst>
      <p:ext uri="{BB962C8B-B14F-4D97-AF65-F5344CB8AC3E}">
        <p14:creationId xmlns="" xmlns:p14="http://schemas.microsoft.com/office/powerpoint/2010/main" val="274877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92DF72-E895-E348-8ACB-6EB2A64EB239}" type="datetimeFigureOut">
              <a:rPr lang="en-US" smtClean="0"/>
              <a:pPr/>
              <a:t>8/31/2012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225A1AA-3C3C-A741-A8FE-3A171D96EE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92DF72-E895-E348-8ACB-6EB2A64EB239}"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5A1AA-3C3C-A741-A8FE-3A171D96EE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E92DF72-E895-E348-8ACB-6EB2A64EB239}" type="datetimeFigureOut">
              <a:rPr lang="en-US" smtClean="0"/>
              <a:pPr/>
              <a:t>8/31/2012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225A1AA-3C3C-A741-A8FE-3A171D96EE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92DF72-E895-E348-8ACB-6EB2A64EB239}"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225A1AA-3C3C-A741-A8FE-3A171D96EEE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E92DF72-E895-E348-8ACB-6EB2A64EB239}" type="datetimeFigureOut">
              <a:rPr lang="en-US" smtClean="0"/>
              <a:pPr/>
              <a:t>8/31/2012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225A1AA-3C3C-A741-A8FE-3A171D96EEE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E92DF72-E895-E348-8ACB-6EB2A64EB239}" type="datetimeFigureOut">
              <a:rPr lang="en-US" smtClean="0"/>
              <a:pPr/>
              <a:t>8/31/2012</a:t>
            </a:fld>
            <a:endParaRPr lang="en-US"/>
          </a:p>
        </p:txBody>
      </p:sp>
      <p:sp>
        <p:nvSpPr>
          <p:cNvPr id="10" name="Slide Number Placeholder 9"/>
          <p:cNvSpPr>
            <a:spLocks noGrp="1"/>
          </p:cNvSpPr>
          <p:nvPr>
            <p:ph type="sldNum" sz="quarter" idx="16"/>
          </p:nvPr>
        </p:nvSpPr>
        <p:spPr/>
        <p:txBody>
          <a:bodyPr rtlCol="0"/>
          <a:lstStyle/>
          <a:p>
            <a:fld id="{C225A1AA-3C3C-A741-A8FE-3A171D96EEE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E92DF72-E895-E348-8ACB-6EB2A64EB239}" type="datetimeFigureOut">
              <a:rPr lang="en-US" smtClean="0"/>
              <a:pPr/>
              <a:t>8/31/2012</a:t>
            </a:fld>
            <a:endParaRPr lang="en-US"/>
          </a:p>
        </p:txBody>
      </p:sp>
      <p:sp>
        <p:nvSpPr>
          <p:cNvPr id="12" name="Slide Number Placeholder 11"/>
          <p:cNvSpPr>
            <a:spLocks noGrp="1"/>
          </p:cNvSpPr>
          <p:nvPr>
            <p:ph type="sldNum" sz="quarter" idx="16"/>
          </p:nvPr>
        </p:nvSpPr>
        <p:spPr/>
        <p:txBody>
          <a:bodyPr rtlCol="0"/>
          <a:lstStyle/>
          <a:p>
            <a:fld id="{C225A1AA-3C3C-A741-A8FE-3A171D96EEE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92DF72-E895-E348-8ACB-6EB2A64EB239}" type="datetimeFigureOut">
              <a:rPr lang="en-US" smtClean="0"/>
              <a:pPr/>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225A1AA-3C3C-A741-A8FE-3A171D96EE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2DF72-E895-E348-8ACB-6EB2A64EB239}" type="datetimeFigureOut">
              <a:rPr lang="en-US" smtClean="0"/>
              <a:pPr/>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225A1AA-3C3C-A741-A8FE-3A171D96EE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92DF72-E895-E348-8ACB-6EB2A64EB239}"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225A1AA-3C3C-A741-A8FE-3A171D96EEE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E92DF72-E895-E348-8ACB-6EB2A64EB239}" type="datetimeFigureOut">
              <a:rPr lang="en-US" smtClean="0"/>
              <a:pPr/>
              <a:t>8/31/2012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225A1AA-3C3C-A741-A8FE-3A171D96EEE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E92DF72-E895-E348-8ACB-6EB2A64EB239}" type="datetimeFigureOut">
              <a:rPr lang="en-US" smtClean="0"/>
              <a:pPr/>
              <a:t>8/31/2012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225A1AA-3C3C-A741-A8FE-3A171D96EE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mailto:Rebekah.green@ww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2005" y="4359454"/>
            <a:ext cx="7627852" cy="1524000"/>
          </a:xfrm>
        </p:spPr>
        <p:txBody>
          <a:bodyPr>
            <a:noAutofit/>
          </a:bodyPr>
          <a:lstStyle/>
          <a:p>
            <a:r>
              <a:rPr lang="en-US" dirty="0" smtClean="0"/>
              <a:t>Hazards and Disasters</a:t>
            </a:r>
            <a:endParaRPr lang="en-US" dirty="0"/>
          </a:p>
        </p:txBody>
      </p:sp>
      <p:pic>
        <p:nvPicPr>
          <p:cNvPr id="4" name="Picture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42005" y="698653"/>
            <a:ext cx="7213788" cy="4131533"/>
          </a:xfrm>
          <a:prstGeom prst="rect">
            <a:avLst/>
          </a:prstGeom>
        </p:spPr>
      </p:pic>
      <p:sp>
        <p:nvSpPr>
          <p:cNvPr id="5" name="TextBox 4"/>
          <p:cNvSpPr txBox="1"/>
          <p:nvPr/>
        </p:nvSpPr>
        <p:spPr>
          <a:xfrm>
            <a:off x="3462274" y="4737853"/>
            <a:ext cx="4840538" cy="276999"/>
          </a:xfrm>
          <a:prstGeom prst="rect">
            <a:avLst/>
          </a:prstGeom>
          <a:noFill/>
        </p:spPr>
        <p:txBody>
          <a:bodyPr wrap="square" rtlCol="0">
            <a:spAutoFit/>
          </a:bodyPr>
          <a:lstStyle/>
          <a:p>
            <a:r>
              <a:rPr lang="en-US" sz="600" dirty="0" smtClean="0">
                <a:solidFill>
                  <a:schemeClr val="bg1">
                    <a:lumMod val="75000"/>
                    <a:lumOff val="25000"/>
                  </a:schemeClr>
                </a:solidFill>
              </a:rPr>
              <a:t>Picture found from: http://2.bp.blogspot.com/_YtxGNf8GgRA/TOjScQ9kafI/AAAAAAAAFUU/MgQEcbF0gJE/s1600/</a:t>
            </a:r>
            <a:r>
              <a:rPr lang="en-US" sz="600" dirty="0" err="1" smtClean="0">
                <a:solidFill>
                  <a:schemeClr val="bg1">
                    <a:lumMod val="75000"/>
                    <a:lumOff val="25000"/>
                  </a:schemeClr>
                </a:solidFill>
              </a:rPr>
              <a:t>supercell_storm_sean-heavey.jpg</a:t>
            </a:r>
            <a:endParaRPr lang="en-US" sz="600" dirty="0">
              <a:solidFill>
                <a:schemeClr val="bg1">
                  <a:lumMod val="75000"/>
                  <a:lumOff val="25000"/>
                </a:schemeClr>
              </a:solidFill>
            </a:endParaRPr>
          </a:p>
        </p:txBody>
      </p:sp>
      <p:sp>
        <p:nvSpPr>
          <p:cNvPr id="6" name="TextBox 5"/>
          <p:cNvSpPr txBox="1"/>
          <p:nvPr/>
        </p:nvSpPr>
        <p:spPr>
          <a:xfrm>
            <a:off x="0" y="6149009"/>
            <a:ext cx="2213113" cy="646331"/>
          </a:xfrm>
          <a:prstGeom prst="rect">
            <a:avLst/>
          </a:prstGeom>
          <a:noFill/>
        </p:spPr>
        <p:txBody>
          <a:bodyPr wrap="square" rtlCol="0">
            <a:spAutoFit/>
          </a:bodyPr>
          <a:lstStyle/>
          <a:p>
            <a:r>
              <a:rPr lang="en-US" dirty="0" smtClean="0"/>
              <a:t>Outsmart the Quake! Lesson 1</a:t>
            </a:r>
            <a:endParaRPr lang="en-US" dirty="0"/>
          </a:p>
        </p:txBody>
      </p:sp>
      <p:sp>
        <p:nvSpPr>
          <p:cNvPr id="7" name="TextBox 6"/>
          <p:cNvSpPr txBox="1"/>
          <p:nvPr/>
        </p:nvSpPr>
        <p:spPr>
          <a:xfrm>
            <a:off x="2398643" y="6096001"/>
            <a:ext cx="6745357" cy="584775"/>
          </a:xfrm>
          <a:prstGeom prst="rect">
            <a:avLst/>
          </a:prstGeom>
          <a:noFill/>
        </p:spPr>
        <p:txBody>
          <a:bodyPr wrap="square" rtlCol="0">
            <a:spAutoFit/>
          </a:bodyPr>
          <a:lstStyle/>
          <a:p>
            <a:r>
              <a:rPr lang="en-US" sz="3200" dirty="0" smtClean="0"/>
              <a:t>Disasters are Preventable</a:t>
            </a:r>
            <a:endParaRPr lang="en-US" sz="3200" dirty="0"/>
          </a:p>
        </p:txBody>
      </p:sp>
    </p:spTree>
    <p:extLst>
      <p:ext uri="{BB962C8B-B14F-4D97-AF65-F5344CB8AC3E}">
        <p14:creationId xmlns="" xmlns:p14="http://schemas.microsoft.com/office/powerpoint/2010/main" val="175495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a:t>
            </a:r>
            <a:endParaRPr lang="en-US" dirty="0"/>
          </a:p>
        </p:txBody>
      </p:sp>
      <p:sp>
        <p:nvSpPr>
          <p:cNvPr id="3" name="Content Placeholder 2"/>
          <p:cNvSpPr>
            <a:spLocks noGrp="1"/>
          </p:cNvSpPr>
          <p:nvPr>
            <p:ph sz="quarter" idx="1"/>
          </p:nvPr>
        </p:nvSpPr>
        <p:spPr/>
        <p:txBody>
          <a:bodyPr/>
          <a:lstStyle/>
          <a:p>
            <a:pPr marL="0" indent="0" algn="ctr">
              <a:buNone/>
            </a:pPr>
            <a:endParaRPr lang="en-US" sz="3600" dirty="0" smtClean="0"/>
          </a:p>
          <a:p>
            <a:pPr marL="0" indent="0" algn="ctr">
              <a:buNone/>
            </a:pPr>
            <a:r>
              <a:rPr lang="en-US" sz="3600" dirty="0" smtClean="0"/>
              <a:t>A </a:t>
            </a:r>
            <a:r>
              <a:rPr lang="en-US" sz="3600" b="1" dirty="0"/>
              <a:t>hazard </a:t>
            </a:r>
            <a:r>
              <a:rPr lang="en-US" sz="3600" dirty="0"/>
              <a:t>is a human made or natural danger that can threaten a group of people, their belongings, and their environment, if they do not take precautions. </a:t>
            </a:r>
            <a:endParaRPr lang="en-US" sz="4000"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 xmlns:p14="http://schemas.microsoft.com/office/powerpoint/2010/main" val="1250578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Hazards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b="1" dirty="0" smtClean="0"/>
              <a:t>In Washington:</a:t>
            </a:r>
          </a:p>
          <a:p>
            <a:r>
              <a:rPr lang="en-US" dirty="0" smtClean="0"/>
              <a:t>Earthquakes</a:t>
            </a:r>
          </a:p>
          <a:p>
            <a:r>
              <a:rPr lang="en-US" dirty="0" smtClean="0"/>
              <a:t>Flooding</a:t>
            </a:r>
          </a:p>
          <a:p>
            <a:r>
              <a:rPr lang="en-US" dirty="0" smtClean="0"/>
              <a:t>Landslides</a:t>
            </a:r>
          </a:p>
          <a:p>
            <a:r>
              <a:rPr lang="en-US" dirty="0" smtClean="0"/>
              <a:t>Tsunamis </a:t>
            </a:r>
          </a:p>
          <a:p>
            <a:r>
              <a:rPr lang="en-US" dirty="0" smtClean="0"/>
              <a:t>Volcanoes</a:t>
            </a:r>
          </a:p>
          <a:p>
            <a:pPr marL="0" indent="0">
              <a:buNone/>
            </a:pPr>
            <a:r>
              <a:rPr lang="en-US" b="1" dirty="0" smtClean="0"/>
              <a:t>Other places: </a:t>
            </a:r>
          </a:p>
          <a:p>
            <a:r>
              <a:rPr lang="en-US" dirty="0" smtClean="0"/>
              <a:t>Hurricanes</a:t>
            </a:r>
          </a:p>
          <a:p>
            <a:r>
              <a:rPr lang="en-US" dirty="0" smtClean="0"/>
              <a:t>Tornados</a:t>
            </a:r>
          </a:p>
          <a:p>
            <a:pPr>
              <a:buNone/>
            </a:pPr>
            <a:endParaRPr lang="en-US" dirty="0" smtClean="0"/>
          </a:p>
          <a:p>
            <a:endParaRPr lang="en-US" dirty="0" smtClean="0"/>
          </a:p>
          <a:p>
            <a:endParaRPr lang="en-US" dirty="0"/>
          </a:p>
          <a:p>
            <a:endParaRPr lang="en-US" dirty="0"/>
          </a:p>
        </p:txBody>
      </p:sp>
      <p:sp>
        <p:nvSpPr>
          <p:cNvPr id="4" name="Rectangle 3"/>
          <p:cNvSpPr/>
          <p:nvPr/>
        </p:nvSpPr>
        <p:spPr>
          <a:xfrm>
            <a:off x="4015155" y="6387699"/>
            <a:ext cx="4064000" cy="400110"/>
          </a:xfrm>
          <a:prstGeom prst="rect">
            <a:avLst/>
          </a:prstGeom>
        </p:spPr>
        <p:txBody>
          <a:bodyPr wrap="square">
            <a:spAutoFit/>
          </a:bodyPr>
          <a:lstStyle/>
          <a:p>
            <a:pPr algn="ctr"/>
            <a:r>
              <a:rPr lang="pl-PL" sz="1000" dirty="0">
                <a:solidFill>
                  <a:schemeClr val="bg1">
                    <a:lumMod val="75000"/>
                  </a:schemeClr>
                </a:solidFill>
              </a:rPr>
              <a:t>http://</a:t>
            </a:r>
            <a:r>
              <a:rPr lang="pl-PL" sz="1000" dirty="0" err="1">
                <a:solidFill>
                  <a:schemeClr val="bg1">
                    <a:lumMod val="75000"/>
                  </a:schemeClr>
                </a:solidFill>
              </a:rPr>
              <a:t>www.yakima-herald.com</a:t>
            </a:r>
            <a:r>
              <a:rPr lang="pl-PL" sz="1000" dirty="0">
                <a:solidFill>
                  <a:schemeClr val="bg1">
                    <a:lumMod val="75000"/>
                  </a:schemeClr>
                </a:solidFill>
              </a:rPr>
              <a:t>/</a:t>
            </a:r>
            <a:r>
              <a:rPr lang="pl-PL" sz="1000" dirty="0" err="1">
                <a:solidFill>
                  <a:schemeClr val="bg1">
                    <a:lumMod val="75000"/>
                  </a:schemeClr>
                </a:solidFill>
              </a:rPr>
              <a:t>images</a:t>
            </a:r>
            <a:r>
              <a:rPr lang="pl-PL" sz="1000" dirty="0">
                <a:solidFill>
                  <a:schemeClr val="bg1">
                    <a:lumMod val="75000"/>
                  </a:schemeClr>
                </a:solidFill>
              </a:rPr>
              <a:t>/</a:t>
            </a:r>
            <a:r>
              <a:rPr lang="pl-PL" sz="1000" dirty="0" err="1" smtClean="0">
                <a:solidFill>
                  <a:schemeClr val="bg1">
                    <a:lumMod val="75000"/>
                  </a:schemeClr>
                </a:solidFill>
              </a:rPr>
              <a:t>photos</a:t>
            </a:r>
            <a:r>
              <a:rPr lang="pl-PL" sz="1000" dirty="0" smtClean="0">
                <a:solidFill>
                  <a:schemeClr val="bg1">
                    <a:lumMod val="75000"/>
                  </a:schemeClr>
                </a:solidFill>
              </a:rPr>
              <a:t>/2009</a:t>
            </a:r>
            <a:r>
              <a:rPr lang="pl-PL" sz="1000" dirty="0">
                <a:solidFill>
                  <a:schemeClr val="bg1">
                    <a:lumMod val="75000"/>
                  </a:schemeClr>
                </a:solidFill>
              </a:rPr>
              <a:t>/10/11/101109_SG_Nilelandslide8.jpg?1255318457</a:t>
            </a:r>
            <a:endParaRPr lang="en-US" sz="1000" dirty="0">
              <a:solidFill>
                <a:schemeClr val="bg1">
                  <a:lumMod val="75000"/>
                </a:schemeClr>
              </a:solidFill>
            </a:endParaRPr>
          </a:p>
        </p:txBody>
      </p:sp>
      <p:pic>
        <p:nvPicPr>
          <p:cNvPr id="8" name="Picture 7"/>
          <p:cNvPicPr>
            <a:picLocks noChangeAspect="1"/>
          </p:cNvPicPr>
          <p:nvPr/>
        </p:nvPicPr>
        <p:blipFill rotWithShape="1">
          <a:blip r:embed="rId3"/>
          <a:srcRect t="9451"/>
          <a:stretch/>
        </p:blipFill>
        <p:spPr>
          <a:xfrm>
            <a:off x="4798008" y="1610108"/>
            <a:ext cx="3086956" cy="4192815"/>
          </a:xfrm>
          <a:prstGeom prst="rect">
            <a:avLst/>
          </a:prstGeom>
        </p:spPr>
      </p:pic>
      <p:sp>
        <p:nvSpPr>
          <p:cNvPr id="9" name="TextBox 8"/>
          <p:cNvSpPr txBox="1"/>
          <p:nvPr/>
        </p:nvSpPr>
        <p:spPr>
          <a:xfrm>
            <a:off x="4015154" y="5802923"/>
            <a:ext cx="4441388" cy="584776"/>
          </a:xfrm>
          <a:prstGeom prst="rect">
            <a:avLst/>
          </a:prstGeom>
          <a:noFill/>
        </p:spPr>
        <p:txBody>
          <a:bodyPr wrap="square" rtlCol="0">
            <a:spAutoFit/>
          </a:bodyPr>
          <a:lstStyle/>
          <a:p>
            <a:pPr algn="ctr"/>
            <a:r>
              <a:rPr lang="en-US" sz="1600" dirty="0" smtClean="0"/>
              <a:t>A landslide in Nile Valley, Yakima in 2009 went completely across the Naches River.</a:t>
            </a:r>
            <a:endParaRPr lang="en-US" sz="1600" dirty="0"/>
          </a:p>
        </p:txBody>
      </p:sp>
    </p:spTree>
    <p:extLst>
      <p:ext uri="{BB962C8B-B14F-4D97-AF65-F5344CB8AC3E}">
        <p14:creationId xmlns="" xmlns:p14="http://schemas.microsoft.com/office/powerpoint/2010/main" val="2640875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a:t>
            </a:r>
            <a:endParaRPr lang="en-US" dirty="0"/>
          </a:p>
        </p:txBody>
      </p:sp>
      <p:sp>
        <p:nvSpPr>
          <p:cNvPr id="3" name="Content Placeholder 2"/>
          <p:cNvSpPr>
            <a:spLocks noGrp="1"/>
          </p:cNvSpPr>
          <p:nvPr>
            <p:ph sz="quarter" idx="1"/>
          </p:nvPr>
        </p:nvSpPr>
        <p:spPr>
          <a:xfrm>
            <a:off x="1042005" y="1600200"/>
            <a:ext cx="7131220" cy="4495800"/>
          </a:xfrm>
        </p:spPr>
        <p:txBody>
          <a:bodyPr/>
          <a:lstStyle/>
          <a:p>
            <a:pPr marL="0" indent="0" algn="ctr">
              <a:buNone/>
            </a:pPr>
            <a:endParaRPr lang="en-US" sz="3600" dirty="0" smtClean="0"/>
          </a:p>
          <a:p>
            <a:pPr marL="0" indent="0" algn="ctr">
              <a:buNone/>
            </a:pPr>
            <a:r>
              <a:rPr lang="en-US" sz="3600" dirty="0" smtClean="0"/>
              <a:t>A </a:t>
            </a:r>
            <a:r>
              <a:rPr lang="en-US" sz="3600" b="1" dirty="0"/>
              <a:t>disaster</a:t>
            </a:r>
            <a:r>
              <a:rPr lang="en-US" sz="3600" dirty="0"/>
              <a:t> is a hazard that causes such great losses and damage that the affected communities do not have the resources to recover without outside assistance.</a:t>
            </a:r>
          </a:p>
          <a:p>
            <a:endParaRPr lang="en-US" dirty="0"/>
          </a:p>
        </p:txBody>
      </p:sp>
    </p:spTree>
    <p:extLst>
      <p:ext uri="{BB962C8B-B14F-4D97-AF65-F5344CB8AC3E}">
        <p14:creationId xmlns="" xmlns:p14="http://schemas.microsoft.com/office/powerpoint/2010/main" val="924099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Damage</a:t>
            </a:r>
            <a:endParaRPr lang="en-US" dirty="0"/>
          </a:p>
        </p:txBody>
      </p:sp>
      <p:pic>
        <p:nvPicPr>
          <p:cNvPr id="4" name="Content Placeholder 3"/>
          <p:cNvPicPr>
            <a:picLocks noGrp="1" noChangeAspect="1"/>
          </p:cNvPicPr>
          <p:nvPr>
            <p:ph sz="quarter" idx="1"/>
          </p:nvPr>
        </p:nvPicPr>
        <p:blipFill>
          <a:blip r:embed="rId3" cstate="email">
            <a:extLst>
              <a:ext uri="{28A0092B-C50C-407E-A947-70E740481C1C}">
                <a14:useLocalDpi xmlns="" xmlns:a14="http://schemas.microsoft.com/office/drawing/2010/main"/>
              </a:ext>
            </a:extLst>
          </a:blip>
          <a:srcRect l="8628" r="8628"/>
          <a:stretch>
            <a:fillRect/>
          </a:stretch>
        </p:blipFill>
        <p:spPr/>
      </p:pic>
      <p:sp>
        <p:nvSpPr>
          <p:cNvPr id="5" name="TextBox 4"/>
          <p:cNvSpPr txBox="1"/>
          <p:nvPr/>
        </p:nvSpPr>
        <p:spPr>
          <a:xfrm>
            <a:off x="3644366" y="6508453"/>
            <a:ext cx="2628176" cy="553998"/>
          </a:xfrm>
          <a:prstGeom prst="rect">
            <a:avLst/>
          </a:prstGeom>
          <a:noFill/>
        </p:spPr>
        <p:txBody>
          <a:bodyPr wrap="square" rtlCol="0">
            <a:spAutoFit/>
          </a:bodyPr>
          <a:lstStyle/>
          <a:p>
            <a:r>
              <a:rPr lang="es-ES_tradnl" sz="1200" dirty="0" smtClean="0">
                <a:solidFill>
                  <a:srgbClr val="BFBFBF"/>
                </a:solidFill>
              </a:rPr>
              <a:t>Photo: </a:t>
            </a:r>
            <a:r>
              <a:rPr lang="es-ES_tradnl" sz="1200" dirty="0">
                <a:solidFill>
                  <a:srgbClr val="BFBFBF"/>
                </a:solidFill>
              </a:rPr>
              <a:t>Dr. </a:t>
            </a:r>
            <a:r>
              <a:rPr lang="es-ES_tradnl" sz="1200" dirty="0" err="1">
                <a:solidFill>
                  <a:srgbClr val="BFBFBF"/>
                </a:solidFill>
              </a:rPr>
              <a:t>Norio</a:t>
            </a:r>
            <a:r>
              <a:rPr lang="es-ES_tradnl" sz="1200" dirty="0">
                <a:solidFill>
                  <a:srgbClr val="BFBFBF"/>
                </a:solidFill>
              </a:rPr>
              <a:t> </a:t>
            </a:r>
            <a:r>
              <a:rPr lang="es-ES_tradnl" sz="1200" dirty="0" err="1">
                <a:solidFill>
                  <a:srgbClr val="BFBFBF"/>
                </a:solidFill>
              </a:rPr>
              <a:t>Maki</a:t>
            </a:r>
            <a:r>
              <a:rPr lang="es-ES_tradnl" sz="1200" dirty="0">
                <a:solidFill>
                  <a:srgbClr val="BFBFBF"/>
                </a:solidFill>
              </a:rPr>
              <a:t>, </a:t>
            </a:r>
            <a:r>
              <a:rPr lang="es-ES_tradnl" sz="1200" dirty="0" err="1">
                <a:solidFill>
                  <a:srgbClr val="BFBFBF"/>
                </a:solidFill>
              </a:rPr>
              <a:t>Kyoto</a:t>
            </a:r>
            <a:r>
              <a:rPr lang="es-ES_tradnl" sz="1200" dirty="0">
                <a:solidFill>
                  <a:srgbClr val="BFBFBF"/>
                </a:solidFill>
              </a:rPr>
              <a:t> </a:t>
            </a:r>
            <a:r>
              <a:rPr lang="es-ES_tradnl" sz="1200" dirty="0" err="1">
                <a:solidFill>
                  <a:srgbClr val="BFBFBF"/>
                </a:solidFill>
              </a:rPr>
              <a:t>University</a:t>
            </a:r>
            <a:endParaRPr lang="es-ES_tradnl" sz="1200" dirty="0">
              <a:solidFill>
                <a:srgbClr val="BFBFBF"/>
              </a:solidFill>
            </a:endParaRPr>
          </a:p>
          <a:p>
            <a:endParaRPr lang="en-US" dirty="0"/>
          </a:p>
        </p:txBody>
      </p:sp>
      <p:sp>
        <p:nvSpPr>
          <p:cNvPr id="3" name="TextBox 2"/>
          <p:cNvSpPr txBox="1"/>
          <p:nvPr/>
        </p:nvSpPr>
        <p:spPr>
          <a:xfrm>
            <a:off x="2152048" y="6139122"/>
            <a:ext cx="5180587" cy="369332"/>
          </a:xfrm>
          <a:prstGeom prst="rect">
            <a:avLst/>
          </a:prstGeom>
          <a:noFill/>
        </p:spPr>
        <p:txBody>
          <a:bodyPr wrap="none" rtlCol="0">
            <a:spAutoFit/>
          </a:bodyPr>
          <a:lstStyle/>
          <a:p>
            <a:r>
              <a:rPr lang="en-US" dirty="0" smtClean="0"/>
              <a:t>Tsunami damage after the 2011 earthquake in Japan.</a:t>
            </a:r>
            <a:endParaRPr lang="en-US" dirty="0"/>
          </a:p>
        </p:txBody>
      </p:sp>
    </p:spTree>
    <p:extLst>
      <p:ext uri="{BB962C8B-B14F-4D97-AF65-F5344CB8AC3E}">
        <p14:creationId xmlns="" xmlns:p14="http://schemas.microsoft.com/office/powerpoint/2010/main" val="3773420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Damage</a:t>
            </a:r>
            <a:endParaRPr lang="en-US" dirty="0"/>
          </a:p>
        </p:txBody>
      </p:sp>
      <p:pic>
        <p:nvPicPr>
          <p:cNvPr id="4" name="Content Placeholder 3"/>
          <p:cNvPicPr>
            <a:picLocks noGrp="1" noChangeAspect="1"/>
          </p:cNvPicPr>
          <p:nvPr>
            <p:ph sz="quarter" idx="1"/>
          </p:nvPr>
        </p:nvPicPr>
        <p:blipFill>
          <a:blip r:embed="rId3" cstate="email">
            <a:extLst>
              <a:ext uri="{28A0092B-C50C-407E-A947-70E740481C1C}">
                <a14:useLocalDpi xmlns="" xmlns:a14="http://schemas.microsoft.com/office/drawing/2010/main"/>
              </a:ext>
            </a:extLst>
          </a:blip>
          <a:srcRect t="3322" b="3322"/>
          <a:stretch>
            <a:fillRect/>
          </a:stretch>
        </p:blipFill>
        <p:spPr/>
      </p:pic>
      <p:sp>
        <p:nvSpPr>
          <p:cNvPr id="5" name="TextBox 4"/>
          <p:cNvSpPr txBox="1"/>
          <p:nvPr/>
        </p:nvSpPr>
        <p:spPr>
          <a:xfrm>
            <a:off x="612648" y="6597793"/>
            <a:ext cx="5575001" cy="261610"/>
          </a:xfrm>
          <a:prstGeom prst="rect">
            <a:avLst/>
          </a:prstGeom>
          <a:noFill/>
        </p:spPr>
        <p:txBody>
          <a:bodyPr wrap="none" rtlCol="0">
            <a:spAutoFit/>
          </a:bodyPr>
          <a:lstStyle/>
          <a:p>
            <a:r>
              <a:rPr lang="en-US" sz="1100" dirty="0" smtClean="0">
                <a:solidFill>
                  <a:srgbClr val="BFBFBF"/>
                </a:solidFill>
              </a:rPr>
              <a:t>http://</a:t>
            </a:r>
            <a:r>
              <a:rPr lang="en-US" sz="1100" dirty="0" err="1" smtClean="0">
                <a:solidFill>
                  <a:srgbClr val="BFBFBF"/>
                </a:solidFill>
              </a:rPr>
              <a:t>commons.wikimedia.org</a:t>
            </a:r>
            <a:r>
              <a:rPr lang="en-US" sz="1100" dirty="0" smtClean="0">
                <a:solidFill>
                  <a:srgbClr val="BFBFBF"/>
                </a:solidFill>
              </a:rPr>
              <a:t>/wiki/File:FEMA_-_37485_-_Flood_neighborhood_in_Texas.jpg</a:t>
            </a:r>
            <a:endParaRPr lang="en-US" sz="1100" dirty="0">
              <a:solidFill>
                <a:srgbClr val="BFBFBF"/>
              </a:solidFill>
            </a:endParaRPr>
          </a:p>
        </p:txBody>
      </p:sp>
      <p:sp>
        <p:nvSpPr>
          <p:cNvPr id="3" name="TextBox 2"/>
          <p:cNvSpPr txBox="1"/>
          <p:nvPr/>
        </p:nvSpPr>
        <p:spPr>
          <a:xfrm>
            <a:off x="2934873" y="6175538"/>
            <a:ext cx="3252776" cy="369332"/>
          </a:xfrm>
          <a:prstGeom prst="rect">
            <a:avLst/>
          </a:prstGeom>
          <a:noFill/>
        </p:spPr>
        <p:txBody>
          <a:bodyPr wrap="none" rtlCol="0">
            <a:spAutoFit/>
          </a:bodyPr>
          <a:lstStyle/>
          <a:p>
            <a:r>
              <a:rPr lang="en-US" dirty="0" smtClean="0"/>
              <a:t>2008 Flooding in La Feria, Texas.</a:t>
            </a:r>
            <a:endParaRPr lang="en-US" dirty="0"/>
          </a:p>
        </p:txBody>
      </p:sp>
    </p:spTree>
    <p:extLst>
      <p:ext uri="{BB962C8B-B14F-4D97-AF65-F5344CB8AC3E}">
        <p14:creationId xmlns="" xmlns:p14="http://schemas.microsoft.com/office/powerpoint/2010/main" val="2547084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Damage</a:t>
            </a:r>
            <a:endParaRPr lang="en-US"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260477" y="1709705"/>
            <a:ext cx="3003409" cy="4004544"/>
          </a:xfrm>
          <a:prstGeom prst="rect">
            <a:avLst/>
          </a:prstGeom>
        </p:spPr>
      </p:pic>
      <p:pic>
        <p:nvPicPr>
          <p:cNvPr id="8" name="Picture 7"/>
          <p:cNvPicPr>
            <a:picLocks noChangeAspect="1"/>
          </p:cNvPicPr>
          <p:nvPr/>
        </p:nvPicPr>
        <p:blipFill rotWithShape="1">
          <a:blip r:embed="rId4" cstate="email">
            <a:extLst>
              <a:ext uri="{28A0092B-C50C-407E-A947-70E740481C1C}">
                <a14:useLocalDpi xmlns="" xmlns:a14="http://schemas.microsoft.com/office/drawing/2010/main"/>
              </a:ext>
            </a:extLst>
          </a:blip>
          <a:srcRect b="-1196"/>
          <a:stretch/>
        </p:blipFill>
        <p:spPr>
          <a:xfrm>
            <a:off x="838241" y="1728534"/>
            <a:ext cx="3216871" cy="4020997"/>
          </a:xfrm>
          <a:prstGeom prst="rect">
            <a:avLst/>
          </a:prstGeom>
        </p:spPr>
      </p:pic>
      <p:sp>
        <p:nvSpPr>
          <p:cNvPr id="10" name="TextBox 9"/>
          <p:cNvSpPr txBox="1"/>
          <p:nvPr/>
        </p:nvSpPr>
        <p:spPr>
          <a:xfrm>
            <a:off x="1973063" y="6548895"/>
            <a:ext cx="966931" cy="261610"/>
          </a:xfrm>
          <a:prstGeom prst="rect">
            <a:avLst/>
          </a:prstGeom>
          <a:noFill/>
        </p:spPr>
        <p:txBody>
          <a:bodyPr wrap="none" rtlCol="0">
            <a:spAutoFit/>
          </a:bodyPr>
          <a:lstStyle/>
          <a:p>
            <a:r>
              <a:rPr lang="en-US" sz="1100" dirty="0" smtClean="0">
                <a:solidFill>
                  <a:srgbClr val="BFBFBF"/>
                </a:solidFill>
              </a:rPr>
              <a:t>Photo: FEMA</a:t>
            </a:r>
            <a:endParaRPr lang="en-US" sz="1100" dirty="0">
              <a:solidFill>
                <a:srgbClr val="BFBFBF"/>
              </a:solidFill>
            </a:endParaRPr>
          </a:p>
        </p:txBody>
      </p:sp>
      <p:sp>
        <p:nvSpPr>
          <p:cNvPr id="11" name="TextBox 10"/>
          <p:cNvSpPr txBox="1"/>
          <p:nvPr/>
        </p:nvSpPr>
        <p:spPr>
          <a:xfrm>
            <a:off x="6122099" y="6517344"/>
            <a:ext cx="1327300" cy="261610"/>
          </a:xfrm>
          <a:prstGeom prst="rect">
            <a:avLst/>
          </a:prstGeom>
          <a:noFill/>
        </p:spPr>
        <p:txBody>
          <a:bodyPr wrap="none" rtlCol="0">
            <a:spAutoFit/>
          </a:bodyPr>
          <a:lstStyle/>
          <a:p>
            <a:r>
              <a:rPr lang="en-US" sz="1100" dirty="0" smtClean="0">
                <a:solidFill>
                  <a:srgbClr val="BFBFBF"/>
                </a:solidFill>
              </a:rPr>
              <a:t>Photo: Nora </a:t>
            </a:r>
            <a:r>
              <a:rPr lang="en-US" sz="1100" dirty="0" err="1" smtClean="0">
                <a:solidFill>
                  <a:srgbClr val="BFBFBF"/>
                </a:solidFill>
              </a:rPr>
              <a:t>Jagielo</a:t>
            </a:r>
            <a:endParaRPr lang="en-US" sz="1100" dirty="0">
              <a:solidFill>
                <a:srgbClr val="BFBFBF"/>
              </a:solidFill>
            </a:endParaRPr>
          </a:p>
        </p:txBody>
      </p:sp>
      <p:cxnSp>
        <p:nvCxnSpPr>
          <p:cNvPr id="4" name="Straight Arrow Connector 3"/>
          <p:cNvCxnSpPr/>
          <p:nvPr/>
        </p:nvCxnSpPr>
        <p:spPr>
          <a:xfrm flipV="1">
            <a:off x="5292332" y="4353930"/>
            <a:ext cx="1347537" cy="1183907"/>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831991" y="5743315"/>
            <a:ext cx="3873500" cy="830997"/>
          </a:xfrm>
          <a:prstGeom prst="rect">
            <a:avLst/>
          </a:prstGeom>
          <a:noFill/>
        </p:spPr>
        <p:txBody>
          <a:bodyPr wrap="square" rtlCol="0">
            <a:spAutoFit/>
          </a:bodyPr>
          <a:lstStyle/>
          <a:p>
            <a:pPr algn="ctr"/>
            <a:r>
              <a:rPr lang="en-US" sz="1600" dirty="0" smtClean="0"/>
              <a:t>This house in New Orleans has had its foundation raised so that flood water can run underneath.</a:t>
            </a:r>
            <a:endParaRPr lang="en-US" sz="1600" dirty="0"/>
          </a:p>
        </p:txBody>
      </p:sp>
      <p:sp>
        <p:nvSpPr>
          <p:cNvPr id="5" name="TextBox 4"/>
          <p:cNvSpPr txBox="1"/>
          <p:nvPr/>
        </p:nvSpPr>
        <p:spPr>
          <a:xfrm>
            <a:off x="666526" y="5749531"/>
            <a:ext cx="3586768" cy="830997"/>
          </a:xfrm>
          <a:prstGeom prst="rect">
            <a:avLst/>
          </a:prstGeom>
          <a:noFill/>
        </p:spPr>
        <p:txBody>
          <a:bodyPr wrap="square" rtlCol="0">
            <a:spAutoFit/>
          </a:bodyPr>
          <a:lstStyle/>
          <a:p>
            <a:pPr algn="ctr"/>
            <a:r>
              <a:rPr lang="en-US" sz="1600" dirty="0" smtClean="0"/>
              <a:t>The owners of these homes did not take measures to protect their property from flood water.</a:t>
            </a:r>
            <a:endParaRPr lang="en-US" sz="1600" dirty="0"/>
          </a:p>
        </p:txBody>
      </p:sp>
    </p:spTree>
    <p:extLst>
      <p:ext uri="{BB962C8B-B14F-4D97-AF65-F5344CB8AC3E}">
        <p14:creationId xmlns="" xmlns:p14="http://schemas.microsoft.com/office/powerpoint/2010/main" val="341673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Lines</a:t>
            </a:r>
            <a:endParaRPr lang="en-US" dirty="0"/>
          </a:p>
        </p:txBody>
      </p:sp>
      <p:pic>
        <p:nvPicPr>
          <p:cNvPr id="4" name="Content Placeholder 3"/>
          <p:cNvPicPr>
            <a:picLocks noGrp="1" noChangeAspect="1"/>
          </p:cNvPicPr>
          <p:nvPr>
            <p:ph sz="quarter" idx="1"/>
          </p:nvPr>
        </p:nvPicPr>
        <p:blipFill>
          <a:blip r:embed="rId3" cstate="email">
            <a:extLst>
              <a:ext uri="{28A0092B-C50C-407E-A947-70E740481C1C}">
                <a14:useLocalDpi xmlns="" xmlns:a14="http://schemas.microsoft.com/office/drawing/2010/main"/>
              </a:ext>
            </a:extLst>
          </a:blip>
          <a:srcRect/>
          <a:stretch>
            <a:fillRect/>
          </a:stretch>
        </p:blipFill>
        <p:spPr>
          <a:xfrm>
            <a:off x="612648" y="1596372"/>
            <a:ext cx="3003499" cy="3765923"/>
          </a:xfrm>
        </p:spPr>
      </p:pic>
      <p:sp>
        <p:nvSpPr>
          <p:cNvPr id="7" name="TextBox 6"/>
          <p:cNvSpPr txBox="1"/>
          <p:nvPr/>
        </p:nvSpPr>
        <p:spPr>
          <a:xfrm>
            <a:off x="612648" y="6269064"/>
            <a:ext cx="3475029" cy="415498"/>
          </a:xfrm>
          <a:prstGeom prst="rect">
            <a:avLst/>
          </a:prstGeom>
          <a:noFill/>
        </p:spPr>
        <p:txBody>
          <a:bodyPr wrap="square" rtlCol="0">
            <a:spAutoFit/>
          </a:bodyPr>
          <a:lstStyle/>
          <a:p>
            <a:r>
              <a:rPr lang="en-US" sz="1050" dirty="0" smtClean="0">
                <a:solidFill>
                  <a:srgbClr val="BFBFBF"/>
                </a:solidFill>
              </a:rPr>
              <a:t>http://</a:t>
            </a:r>
            <a:r>
              <a:rPr lang="en-US" sz="1050" dirty="0" err="1" smtClean="0">
                <a:solidFill>
                  <a:srgbClr val="BFBFBF"/>
                </a:solidFill>
              </a:rPr>
              <a:t>images.nationalgeographic.com</a:t>
            </a:r>
            <a:r>
              <a:rPr lang="en-US" sz="1050" dirty="0" smtClean="0">
                <a:solidFill>
                  <a:srgbClr val="BFBFBF"/>
                </a:solidFill>
              </a:rPr>
              <a:t>/</a:t>
            </a:r>
            <a:r>
              <a:rPr lang="en-US" sz="1050" dirty="0" err="1" smtClean="0">
                <a:solidFill>
                  <a:srgbClr val="BFBFBF"/>
                </a:solidFill>
              </a:rPr>
              <a:t>wpf</a:t>
            </a:r>
            <a:r>
              <a:rPr lang="en-US" sz="1050" dirty="0" smtClean="0">
                <a:solidFill>
                  <a:srgbClr val="BFBFBF"/>
                </a:solidFill>
              </a:rPr>
              <a:t>/media-live/photos/000/000/cache/san-andreas-fault_19_600x450.jpg</a:t>
            </a:r>
            <a:endParaRPr lang="en-US" sz="1050" dirty="0">
              <a:solidFill>
                <a:srgbClr val="BFBFBF"/>
              </a:solidFill>
            </a:endParaRPr>
          </a:p>
        </p:txBody>
      </p:sp>
      <p:sp>
        <p:nvSpPr>
          <p:cNvPr id="3" name="TextBox 2"/>
          <p:cNvSpPr txBox="1"/>
          <p:nvPr/>
        </p:nvSpPr>
        <p:spPr>
          <a:xfrm>
            <a:off x="4681070" y="5663480"/>
            <a:ext cx="3590228" cy="646331"/>
          </a:xfrm>
          <a:prstGeom prst="rect">
            <a:avLst/>
          </a:prstGeom>
          <a:noFill/>
        </p:spPr>
        <p:txBody>
          <a:bodyPr wrap="square" rtlCol="0">
            <a:spAutoFit/>
          </a:bodyPr>
          <a:lstStyle/>
          <a:p>
            <a:r>
              <a:rPr lang="en-US" sz="1200" dirty="0" smtClean="0"/>
              <a:t>The Seattle area has many faults running through it, on which cities and neighborhoods are built. Some of these faults were only discovered in the last few decades.</a:t>
            </a:r>
            <a:endParaRPr lang="en-US" sz="1200" dirty="0"/>
          </a:p>
        </p:txBody>
      </p:sp>
      <p:sp>
        <p:nvSpPr>
          <p:cNvPr id="5" name="TextBox 4"/>
          <p:cNvSpPr txBox="1"/>
          <p:nvPr/>
        </p:nvSpPr>
        <p:spPr>
          <a:xfrm>
            <a:off x="457200" y="5484233"/>
            <a:ext cx="3301496" cy="830997"/>
          </a:xfrm>
          <a:prstGeom prst="rect">
            <a:avLst/>
          </a:prstGeom>
          <a:noFill/>
        </p:spPr>
        <p:txBody>
          <a:bodyPr wrap="square" rtlCol="0">
            <a:spAutoFit/>
          </a:bodyPr>
          <a:lstStyle/>
          <a:p>
            <a:pPr algn="ctr"/>
            <a:r>
              <a:rPr lang="en-US" sz="1200" dirty="0"/>
              <a:t>The San Andreas Fault is visible on the surface of the open field in California. This fault line has caused several large earthquake in southern California in the last century. </a:t>
            </a:r>
          </a:p>
        </p:txBody>
      </p:sp>
      <p:pic>
        <p:nvPicPr>
          <p:cNvPr id="9" name="Picture 8"/>
          <p:cNvPicPr>
            <a:picLocks noChangeAspect="1"/>
          </p:cNvPicPr>
          <p:nvPr/>
        </p:nvPicPr>
        <p:blipFill>
          <a:blip r:embed="rId4"/>
          <a:stretch>
            <a:fillRect/>
          </a:stretch>
        </p:blipFill>
        <p:spPr>
          <a:xfrm>
            <a:off x="5099626" y="1596372"/>
            <a:ext cx="2862685" cy="4067108"/>
          </a:xfrm>
          <a:prstGeom prst="rect">
            <a:avLst/>
          </a:prstGeom>
        </p:spPr>
      </p:pic>
      <p:sp>
        <p:nvSpPr>
          <p:cNvPr id="11" name="TextBox 10"/>
          <p:cNvSpPr txBox="1"/>
          <p:nvPr/>
        </p:nvSpPr>
        <p:spPr>
          <a:xfrm>
            <a:off x="4681070" y="6315230"/>
            <a:ext cx="3475029" cy="415498"/>
          </a:xfrm>
          <a:prstGeom prst="rect">
            <a:avLst/>
          </a:prstGeom>
          <a:noFill/>
        </p:spPr>
        <p:txBody>
          <a:bodyPr wrap="square" rtlCol="0">
            <a:spAutoFit/>
          </a:bodyPr>
          <a:lstStyle/>
          <a:p>
            <a:pPr algn="ctr"/>
            <a:r>
              <a:rPr lang="en-US" sz="1050" dirty="0">
                <a:solidFill>
                  <a:srgbClr val="BFBFBF"/>
                </a:solidFill>
              </a:rPr>
              <a:t>http://</a:t>
            </a:r>
            <a:r>
              <a:rPr lang="en-US" sz="1050" dirty="0" err="1">
                <a:solidFill>
                  <a:srgbClr val="BFBFBF"/>
                </a:solidFill>
              </a:rPr>
              <a:t>www.healthy</a:t>
            </a:r>
            <a:r>
              <a:rPr lang="en-US" sz="1050" dirty="0">
                <a:solidFill>
                  <a:srgbClr val="BFBFBF"/>
                </a:solidFill>
              </a:rPr>
              <a:t>-diet-</a:t>
            </a:r>
            <a:r>
              <a:rPr lang="en-US" sz="1050" dirty="0" err="1">
                <a:solidFill>
                  <a:srgbClr val="BFBFBF"/>
                </a:solidFill>
              </a:rPr>
              <a:t>habits.com</a:t>
            </a:r>
            <a:r>
              <a:rPr lang="en-US" sz="1050" dirty="0">
                <a:solidFill>
                  <a:srgbClr val="BFBFBF"/>
                </a:solidFill>
              </a:rPr>
              <a:t>/images/</a:t>
            </a:r>
            <a:r>
              <a:rPr lang="en-US" sz="1050" dirty="0" err="1">
                <a:solidFill>
                  <a:srgbClr val="BFBFBF"/>
                </a:solidFill>
              </a:rPr>
              <a:t>puget_sound_earthquakes.gif</a:t>
            </a:r>
            <a:endParaRPr lang="en-US" sz="1050" dirty="0">
              <a:solidFill>
                <a:srgbClr val="BFBFBF"/>
              </a:solidFill>
            </a:endParaRPr>
          </a:p>
        </p:txBody>
      </p:sp>
    </p:spTree>
    <p:extLst>
      <p:ext uri="{BB962C8B-B14F-4D97-AF65-F5344CB8AC3E}">
        <p14:creationId xmlns="" xmlns:p14="http://schemas.microsoft.com/office/powerpoint/2010/main" val="343566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normAutofit/>
          </a:bodyPr>
          <a:lstStyle/>
          <a:p>
            <a:pPr>
              <a:buNone/>
            </a:pPr>
            <a:endParaRPr lang="en-US" sz="2000" i="1" dirty="0" smtClean="0"/>
          </a:p>
          <a:p>
            <a:pPr>
              <a:buNone/>
            </a:pPr>
            <a:endParaRPr lang="en-US" sz="2000" dirty="0" smtClean="0"/>
          </a:p>
          <a:p>
            <a:pPr>
              <a:buNone/>
            </a:pPr>
            <a:r>
              <a:rPr lang="en-US" sz="2000" dirty="0" smtClean="0"/>
              <a:t>Outsmart the Quake! lesson plans are intended to support 6th-8th grade student learning about disaster preparedness in conjunction with the Washington State ShakeOut drill. The lessons were developed in 2012 by Western Washington University students Nora Jagielo, Pamela Griswold, Spencer Andrich, Pat </a:t>
            </a:r>
            <a:r>
              <a:rPr lang="en-US" sz="2000" dirty="0" err="1" smtClean="0"/>
              <a:t>Chappelle</a:t>
            </a:r>
            <a:r>
              <a:rPr lang="en-US" sz="2000" dirty="0" smtClean="0"/>
              <a:t> and Ryan Bainbridge as part of the Disaster Risk Reduction Planning Studio. </a:t>
            </a:r>
          </a:p>
          <a:p>
            <a:pPr>
              <a:buNone/>
            </a:pPr>
            <a:endParaRPr lang="en-US" sz="2000" dirty="0" smtClean="0"/>
          </a:p>
          <a:p>
            <a:pPr>
              <a:buNone/>
            </a:pPr>
            <a:r>
              <a:rPr lang="en-US" sz="2000" dirty="0" smtClean="0"/>
              <a:t>If you have questions, comments or concerns, please contact Dr. Rebekah Green at Western Washington University’s Resilience Institute. </a:t>
            </a:r>
            <a:r>
              <a:rPr lang="en-US" sz="2000" dirty="0" smtClean="0">
                <a:hlinkClick r:id="rId2"/>
              </a:rPr>
              <a:t>Rebekah.green@wwu.edu</a:t>
            </a:r>
            <a:r>
              <a:rPr lang="en-US" sz="2000" dirty="0" smtClean="0"/>
              <a:t>.</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2420</TotalTime>
  <Words>1122</Words>
  <Application>Microsoft Office PowerPoint</Application>
  <PresentationFormat>On-screen Show (4:3)</PresentationFormat>
  <Paragraphs>98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Median</vt:lpstr>
      <vt:lpstr>Hazards and Disasters</vt:lpstr>
      <vt:lpstr>HAZARD</vt:lpstr>
      <vt:lpstr>Examples of Hazards</vt:lpstr>
      <vt:lpstr>DISASTER</vt:lpstr>
      <vt:lpstr>Tsunami Damage</vt:lpstr>
      <vt:lpstr>Flood Damage</vt:lpstr>
      <vt:lpstr>Flood Damage</vt:lpstr>
      <vt:lpstr>Fault Lines</vt:lpstr>
      <vt:lpstr>Acknowledgements</vt:lpstr>
    </vt:vector>
  </TitlesOfParts>
  <Company>Western Washington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and Disasters</dc:title>
  <dc:creator>Ryan Bainbridge</dc:creator>
  <cp:lastModifiedBy> </cp:lastModifiedBy>
  <cp:revision>29</cp:revision>
  <dcterms:created xsi:type="dcterms:W3CDTF">2012-05-30T21:10:40Z</dcterms:created>
  <dcterms:modified xsi:type="dcterms:W3CDTF">2012-08-31T17:26:57Z</dcterms:modified>
</cp:coreProperties>
</file>