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9" r:id="rId2"/>
    <p:sldId id="276" r:id="rId3"/>
    <p:sldId id="261" r:id="rId4"/>
    <p:sldId id="260" r:id="rId5"/>
    <p:sldId id="258" r:id="rId6"/>
    <p:sldId id="263" r:id="rId7"/>
    <p:sldId id="262" r:id="rId8"/>
    <p:sldId id="279" r:id="rId9"/>
    <p:sldId id="27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2" clrIdx="0"/>
  <p:cmAuthor id="1" name="Rebekah Green" initials="R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47" autoAdjust="0"/>
  </p:normalViewPr>
  <p:slideViewPr>
    <p:cSldViewPr snapToGrid="0" snapToObjects="1">
      <p:cViewPr>
        <p:scale>
          <a:sx n="61" d="100"/>
          <a:sy n="61" d="100"/>
        </p:scale>
        <p:origin x="-1326" y="-7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1DC17-D8DB-6142-84F8-2F2C4C15CD0C}" type="datetimeFigureOut">
              <a:rPr lang="en-US" smtClean="0"/>
              <a:pPr/>
              <a:t>8/31/2012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F286E-3D4D-8E4D-B4F8-6C952046CFA6}" type="slidenum">
              <a:rPr lang="en-US" smtClean="0"/>
              <a:pPr/>
              <a:t>‹#›</a:t>
            </a:fld>
            <a:endParaRPr lang="en-US" dirty="0"/>
          </a:p>
        </p:txBody>
      </p:sp>
    </p:spTree>
    <p:extLst>
      <p:ext uri="{BB962C8B-B14F-4D97-AF65-F5344CB8AC3E}">
        <p14:creationId xmlns="" xmlns:p14="http://schemas.microsoft.com/office/powerpoint/2010/main" val="36835284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3C930BA4-8010-5846-8158-531A80FDBCC1}" type="slidenum">
              <a:rPr lang="en-US" smtClean="0"/>
              <a:pPr/>
              <a:t>1</a:t>
            </a:fld>
            <a:endParaRPr lang="en-US" dirty="0"/>
          </a:p>
        </p:txBody>
      </p:sp>
    </p:spTree>
    <p:extLst>
      <p:ext uri="{BB962C8B-B14F-4D97-AF65-F5344CB8AC3E}">
        <p14:creationId xmlns="" xmlns:p14="http://schemas.microsoft.com/office/powerpoint/2010/main" val="3975544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smtClean="0"/>
              <a:t>See</a:t>
            </a:r>
            <a:r>
              <a:rPr lang="es-ES_tradnl" baseline="0" dirty="0" smtClean="0"/>
              <a:t> </a:t>
            </a:r>
            <a:r>
              <a:rPr lang="es-ES_tradnl" baseline="0" dirty="0" err="1" smtClean="0"/>
              <a:t>step</a:t>
            </a:r>
            <a:r>
              <a:rPr lang="es-ES_tradnl" baseline="0" dirty="0" smtClean="0"/>
              <a:t> </a:t>
            </a:r>
            <a:r>
              <a:rPr lang="es-ES_tradnl" baseline="0" dirty="0" err="1" smtClean="0"/>
              <a:t>six</a:t>
            </a:r>
            <a:r>
              <a:rPr lang="es-ES_tradnl" baseline="0" dirty="0" smtClean="0"/>
              <a:t> in </a:t>
            </a:r>
            <a:r>
              <a:rPr lang="es-ES_tradnl" baseline="0" dirty="0" err="1" smtClean="0"/>
              <a:t>Appendix</a:t>
            </a:r>
            <a:r>
              <a:rPr lang="es-ES_tradnl" baseline="0" dirty="0" smtClean="0"/>
              <a:t> B </a:t>
            </a:r>
            <a:r>
              <a:rPr lang="es-ES_tradnl" baseline="0" dirty="0" err="1" smtClean="0"/>
              <a:t>for</a:t>
            </a:r>
            <a:r>
              <a:rPr lang="es-ES_tradnl" baseline="0" dirty="0" smtClean="0"/>
              <a:t> a </a:t>
            </a:r>
            <a:r>
              <a:rPr lang="es-ES_tradnl" baseline="0" dirty="0" err="1" smtClean="0"/>
              <a:t>detailed</a:t>
            </a:r>
            <a:r>
              <a:rPr lang="es-ES_tradnl" baseline="0" dirty="0" smtClean="0"/>
              <a:t> </a:t>
            </a:r>
            <a:r>
              <a:rPr lang="es-ES_tradnl" baseline="0" dirty="0" err="1" smtClean="0"/>
              <a:t>explanation</a:t>
            </a:r>
            <a:r>
              <a:rPr lang="es-ES_tradnl" baseline="0" dirty="0" smtClean="0"/>
              <a:t> of </a:t>
            </a:r>
            <a:r>
              <a:rPr lang="es-ES_tradnl" baseline="0" dirty="0" err="1" smtClean="0"/>
              <a:t>activity</a:t>
            </a:r>
            <a:r>
              <a:rPr lang="es-ES_tradnl" baseline="0" dirty="0" smtClean="0"/>
              <a:t>. </a:t>
            </a:r>
          </a:p>
          <a:p>
            <a:endParaRPr lang="es-ES_tradnl" baseline="0" dirty="0" smtClean="0"/>
          </a:p>
          <a:p>
            <a:r>
              <a:rPr lang="en-US" sz="1200" kern="1200" dirty="0" smtClean="0">
                <a:solidFill>
                  <a:schemeClr val="tx1"/>
                </a:solidFill>
                <a:effectLst/>
                <a:latin typeface="+mn-lt"/>
                <a:ea typeface="+mn-ea"/>
                <a:cs typeface="+mn-cs"/>
              </a:rPr>
              <a:t>The teacher </a:t>
            </a:r>
            <a:r>
              <a:rPr lang="en-US" sz="1200" kern="1200" smtClean="0">
                <a:solidFill>
                  <a:schemeClr val="tx1"/>
                </a:solidFill>
                <a:effectLst/>
                <a:latin typeface="+mn-lt"/>
                <a:ea typeface="+mn-ea"/>
                <a:cs typeface="+mn-cs"/>
              </a:rPr>
              <a:t>shouldinstruct</a:t>
            </a:r>
            <a:r>
              <a:rPr lang="en-US" sz="1200" kern="1200" dirty="0" smtClean="0">
                <a:solidFill>
                  <a:schemeClr val="tx1"/>
                </a:solidFill>
                <a:effectLst/>
                <a:latin typeface="+mn-lt"/>
                <a:ea typeface="+mn-ea"/>
                <a:cs typeface="+mn-cs"/>
              </a:rPr>
              <a:t> the students to raise their hand and identify any possible dangers in the classroom (The students have already brainstormed the dangers from their own classroom so this should be very similar). The instructor will record the answers on the whiteboard. Next, the instructor will call on students to identify all the “safe places”, such as desks or up against a wall. Once the students have a list of both “dangers” and “safe places” compiled on the whiteboard, the instructor will move to the next slide. </a:t>
            </a:r>
            <a:endParaRPr lang="en-US" dirty="0"/>
          </a:p>
        </p:txBody>
      </p:sp>
      <p:sp>
        <p:nvSpPr>
          <p:cNvPr id="4" name="Slide Number Placeholder 3"/>
          <p:cNvSpPr>
            <a:spLocks noGrp="1"/>
          </p:cNvSpPr>
          <p:nvPr>
            <p:ph type="sldNum" sz="quarter" idx="10"/>
          </p:nvPr>
        </p:nvSpPr>
        <p:spPr/>
        <p:txBody>
          <a:bodyPr/>
          <a:lstStyle/>
          <a:p>
            <a:fld id="{6DEF286E-3D4D-8E4D-B4F8-6C952046CFA6}" type="slidenum">
              <a:rPr lang="en-US" smtClean="0"/>
              <a:pPr/>
              <a:t>10</a:t>
            </a:fld>
            <a:endParaRPr lang="en-US" dirty="0"/>
          </a:p>
        </p:txBody>
      </p:sp>
    </p:spTree>
    <p:extLst>
      <p:ext uri="{BB962C8B-B14F-4D97-AF65-F5344CB8AC3E}">
        <p14:creationId xmlns="" xmlns:p14="http://schemas.microsoft.com/office/powerpoint/2010/main" val="353814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aseline="0" dirty="0" smtClean="0"/>
              <a:t>See </a:t>
            </a:r>
            <a:r>
              <a:rPr lang="en-US" dirty="0" smtClean="0"/>
              <a:t>“Locations</a:t>
            </a:r>
            <a:r>
              <a:rPr lang="en-US" baseline="0" dirty="0" smtClean="0"/>
              <a:t> 1-6” in Step 6 of Appendix B to assist with the activity. Each location in the appendix will have a detailed description of the safe locations circled in green as well as the dangers circled in red. </a:t>
            </a:r>
            <a:endParaRPr lang="en-US" dirty="0" smtClean="0"/>
          </a:p>
          <a:p>
            <a:pPr eaLnBrk="1" hangingPunct="1"/>
            <a:endParaRPr lang="en-US" dirty="0" smtClean="0"/>
          </a:p>
          <a:p>
            <a:pPr eaLnBrk="1" hangingPunct="1"/>
            <a:r>
              <a:rPr lang="en-US" dirty="0" smtClean="0"/>
              <a:t>Dangers: light fixtures, air-conditioning system (can</a:t>
            </a:r>
            <a:r>
              <a:rPr lang="en-US" baseline="0" dirty="0" smtClean="0"/>
              <a:t> dislodge from their ceiling mounts and come </a:t>
            </a:r>
            <a:r>
              <a:rPr lang="en-US" baseline="0" smtClean="0"/>
              <a:t>crashing down)</a:t>
            </a:r>
            <a:r>
              <a:rPr lang="en-US" smtClean="0"/>
              <a:t>, </a:t>
            </a:r>
            <a:r>
              <a:rPr lang="en-US" dirty="0" smtClean="0"/>
              <a:t>glass from windows and ceiling reinforcements</a:t>
            </a:r>
          </a:p>
          <a:p>
            <a:pPr eaLnBrk="1" hangingPunct="1"/>
            <a:r>
              <a:rPr lang="en-US" dirty="0" smtClean="0"/>
              <a:t>Safe locations: under desks</a:t>
            </a:r>
          </a:p>
        </p:txBody>
      </p:sp>
      <p:sp>
        <p:nvSpPr>
          <p:cNvPr id="4" name="Slide Number Placeholder 3"/>
          <p:cNvSpPr>
            <a:spLocks noGrp="1"/>
          </p:cNvSpPr>
          <p:nvPr>
            <p:ph type="sldNum" sz="quarter" idx="5"/>
          </p:nvPr>
        </p:nvSpPr>
        <p:spPr/>
        <p:txBody>
          <a:bodyPr/>
          <a:lstStyle/>
          <a:p>
            <a:pPr>
              <a:defRPr/>
            </a:pPr>
            <a:fld id="{219643CF-9839-4241-BEC8-FDD1C88AB0C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F286E-3D4D-8E4D-B4F8-6C952046CFA6}" type="slidenum">
              <a:rPr lang="en-US" smtClean="0"/>
              <a:pPr/>
              <a:t>12</a:t>
            </a:fld>
            <a:endParaRPr lang="en-US" dirty="0"/>
          </a:p>
        </p:txBody>
      </p:sp>
    </p:spTree>
    <p:extLst>
      <p:ext uri="{BB962C8B-B14F-4D97-AF65-F5344CB8AC3E}">
        <p14:creationId xmlns="" xmlns:p14="http://schemas.microsoft.com/office/powerpoint/2010/main" val="245964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Dangers: Glass from windows and light fixtures, basketball hoops and scoreboards (could shake loose from weak</a:t>
            </a:r>
            <a:r>
              <a:rPr lang="en-US" baseline="0" dirty="0" smtClean="0"/>
              <a:t> wall mounts) </a:t>
            </a:r>
            <a:endParaRPr lang="en-US" dirty="0" smtClean="0"/>
          </a:p>
          <a:p>
            <a:pPr eaLnBrk="1" hangingPunct="1"/>
            <a:r>
              <a:rPr lang="en-US" dirty="0" smtClean="0"/>
              <a:t>Safe locations: Against the wall away from falling hazards, bleachers</a:t>
            </a:r>
          </a:p>
        </p:txBody>
      </p:sp>
      <p:sp>
        <p:nvSpPr>
          <p:cNvPr id="4" name="Slide Number Placeholder 3"/>
          <p:cNvSpPr>
            <a:spLocks noGrp="1"/>
          </p:cNvSpPr>
          <p:nvPr>
            <p:ph type="sldNum" sz="quarter" idx="5"/>
          </p:nvPr>
        </p:nvSpPr>
        <p:spPr/>
        <p:txBody>
          <a:bodyPr/>
          <a:lstStyle/>
          <a:p>
            <a:pPr>
              <a:defRPr/>
            </a:pPr>
            <a:fld id="{5E65E13B-EC45-409B-89A2-AE17B575CEF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Dangers: Light fixtures and </a:t>
            </a:r>
            <a:r>
              <a:rPr lang="en-US" dirty="0" err="1" smtClean="0"/>
              <a:t>accoustic</a:t>
            </a:r>
            <a:r>
              <a:rPr lang="en-US" baseline="0" dirty="0" smtClean="0"/>
              <a:t> ceiling tiles (if not tied appropriately to the ceiling, fixtures and tiles can fall during shaking)</a:t>
            </a:r>
            <a:r>
              <a:rPr lang="en-US" dirty="0" smtClean="0"/>
              <a:t>, bookshelves (unrestrained shelves can topple</a:t>
            </a:r>
            <a:r>
              <a:rPr lang="en-US" baseline="0" dirty="0" smtClean="0"/>
              <a:t> over)</a:t>
            </a:r>
            <a:r>
              <a:rPr lang="en-US" dirty="0" smtClean="0"/>
              <a:t>, books (falling books could bruise children kneeling</a:t>
            </a:r>
            <a:r>
              <a:rPr lang="en-US" baseline="0" dirty="0" smtClean="0"/>
              <a:t> near shelves, especially smaller children)</a:t>
            </a:r>
            <a:r>
              <a:rPr lang="en-US" dirty="0" smtClean="0"/>
              <a:t>, glass from windows (can shatter)</a:t>
            </a:r>
          </a:p>
          <a:p>
            <a:pPr eaLnBrk="1" hangingPunct="1"/>
            <a:r>
              <a:rPr lang="en-US" dirty="0" smtClean="0"/>
              <a:t>Safe Locations: Underneath tables</a:t>
            </a:r>
          </a:p>
        </p:txBody>
      </p:sp>
      <p:sp>
        <p:nvSpPr>
          <p:cNvPr id="4" name="Slide Number Placeholder 3"/>
          <p:cNvSpPr>
            <a:spLocks noGrp="1"/>
          </p:cNvSpPr>
          <p:nvPr>
            <p:ph type="sldNum" sz="quarter" idx="5"/>
          </p:nvPr>
        </p:nvSpPr>
        <p:spPr/>
        <p:txBody>
          <a:bodyPr/>
          <a:lstStyle/>
          <a:p>
            <a:pPr>
              <a:defRPr/>
            </a:pPr>
            <a:fld id="{2D32D6BD-7228-48AB-8EA8-8A61AE228C5D}"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Dangers: Glass from skylights and light fixtures, stairway (shaking</a:t>
            </a:r>
            <a:r>
              <a:rPr lang="en-US" baseline="0" dirty="0" smtClean="0"/>
              <a:t> could cause students to slip and fall)</a:t>
            </a:r>
            <a:r>
              <a:rPr lang="en-US" dirty="0" smtClean="0"/>
              <a:t>, elevator (could become jammed</a:t>
            </a:r>
            <a:r>
              <a:rPr lang="en-US" baseline="0" dirty="0" smtClean="0"/>
              <a:t> and inoperable during the shaking).</a:t>
            </a:r>
            <a:endParaRPr lang="en-US" dirty="0" smtClean="0"/>
          </a:p>
          <a:p>
            <a:pPr eaLnBrk="1" hangingPunct="1"/>
            <a:r>
              <a:rPr lang="en-US" dirty="0" smtClean="0"/>
              <a:t>Safe Locations: Kneel against the wall away from skylight and light fixtures</a:t>
            </a:r>
          </a:p>
        </p:txBody>
      </p:sp>
      <p:sp>
        <p:nvSpPr>
          <p:cNvPr id="4" name="Slide Number Placeholder 3"/>
          <p:cNvSpPr>
            <a:spLocks noGrp="1"/>
          </p:cNvSpPr>
          <p:nvPr>
            <p:ph type="sldNum" sz="quarter" idx="5"/>
          </p:nvPr>
        </p:nvSpPr>
        <p:spPr/>
        <p:txBody>
          <a:bodyPr/>
          <a:lstStyle/>
          <a:p>
            <a:pPr>
              <a:defRPr/>
            </a:pPr>
            <a:fld id="{61B4C955-78BF-42B3-92D9-39D2BFFDF419}"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Dangers: Hanging speakers, glass from windows, framed pictures, light fixtures.</a:t>
            </a:r>
          </a:p>
          <a:p>
            <a:pPr eaLnBrk="1" hangingPunct="1"/>
            <a:r>
              <a:rPr lang="en-US" dirty="0" smtClean="0"/>
              <a:t>Safe Locations: Underneath  tables</a:t>
            </a:r>
          </a:p>
        </p:txBody>
      </p:sp>
      <p:sp>
        <p:nvSpPr>
          <p:cNvPr id="4" name="Slide Number Placeholder 3"/>
          <p:cNvSpPr>
            <a:spLocks noGrp="1"/>
          </p:cNvSpPr>
          <p:nvPr>
            <p:ph type="sldNum" sz="quarter" idx="5"/>
          </p:nvPr>
        </p:nvSpPr>
        <p:spPr/>
        <p:txBody>
          <a:bodyPr/>
          <a:lstStyle/>
          <a:p>
            <a:pPr>
              <a:defRPr/>
            </a:pPr>
            <a:fld id="{AE6AB84D-DC6D-4BF3-9F45-00B74D8EEC50}"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Dangers: Glass from doors, windows and light fixtures</a:t>
            </a:r>
          </a:p>
          <a:p>
            <a:pPr eaLnBrk="1" hangingPunct="1"/>
            <a:r>
              <a:rPr lang="en-US" dirty="0" smtClean="0"/>
              <a:t>Safe Locations: Open Areas away from buildings</a:t>
            </a:r>
          </a:p>
        </p:txBody>
      </p:sp>
      <p:sp>
        <p:nvSpPr>
          <p:cNvPr id="4" name="Slide Number Placeholder 3"/>
          <p:cNvSpPr>
            <a:spLocks noGrp="1"/>
          </p:cNvSpPr>
          <p:nvPr>
            <p:ph type="sldNum" sz="quarter" idx="5"/>
          </p:nvPr>
        </p:nvSpPr>
        <p:spPr/>
        <p:txBody>
          <a:bodyPr/>
          <a:lstStyle/>
          <a:p>
            <a:pPr>
              <a:defRPr/>
            </a:pPr>
            <a:fld id="{71ACD530-6988-48AA-BBB9-30AF20162807}"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Three</a:t>
            </a:r>
            <a:r>
              <a:rPr lang="en-US" i="1" baseline="0" dirty="0" smtClean="0"/>
              <a:t> types of earthquakes can occur in Western Washington: subduction, deep, and shallow. We will discuss each in more detail on the following slides.</a:t>
            </a:r>
            <a:endParaRPr lang="en-US" i="1" dirty="0"/>
          </a:p>
        </p:txBody>
      </p:sp>
      <p:sp>
        <p:nvSpPr>
          <p:cNvPr id="4" name="Slide Number Placeholder 3"/>
          <p:cNvSpPr>
            <a:spLocks noGrp="1"/>
          </p:cNvSpPr>
          <p:nvPr>
            <p:ph type="sldNum" sz="quarter" idx="10"/>
          </p:nvPr>
        </p:nvSpPr>
        <p:spPr/>
        <p:txBody>
          <a:bodyPr/>
          <a:lstStyle/>
          <a:p>
            <a:fld id="{6DEF286E-3D4D-8E4D-B4F8-6C952046CFA6}" type="slidenum">
              <a:rPr lang="en-US" smtClean="0"/>
              <a:pPr/>
              <a:t>2</a:t>
            </a:fld>
            <a:endParaRPr lang="en-US" dirty="0"/>
          </a:p>
        </p:txBody>
      </p:sp>
    </p:spTree>
    <p:extLst>
      <p:ext uri="{BB962C8B-B14F-4D97-AF65-F5344CB8AC3E}">
        <p14:creationId xmlns="" xmlns:p14="http://schemas.microsoft.com/office/powerpoint/2010/main" val="375811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spcAft>
                <a:spcPts val="0"/>
              </a:spcAft>
              <a:buFont typeface="Arial" pitchFamily="34" charset="0"/>
              <a:buChar char="•"/>
              <a:defRPr/>
            </a:pPr>
            <a:r>
              <a:rPr lang="en-US" i="1" dirty="0" smtClean="0">
                <a:ea typeface="+mn-ea"/>
                <a:cs typeface="+mn-cs"/>
              </a:rPr>
              <a:t> </a:t>
            </a:r>
            <a:r>
              <a:rPr lang="en-US" sz="1200" i="1" dirty="0" smtClean="0">
                <a:ea typeface="+mn-ea"/>
                <a:cs typeface="+mn-cs"/>
              </a:rPr>
              <a:t>Subduction zone earthquakes occur where one tectonic plate moves under another tectonic plate.</a:t>
            </a:r>
          </a:p>
          <a:p>
            <a:pPr eaLnBrk="1" fontAlgn="auto" hangingPunct="1">
              <a:spcAft>
                <a:spcPts val="0"/>
              </a:spcAft>
              <a:buFont typeface="Arial" pitchFamily="34" charset="0"/>
              <a:buChar char="•"/>
              <a:defRPr/>
            </a:pPr>
            <a:r>
              <a:rPr lang="en-US" sz="1200" i="1" dirty="0" smtClean="0">
                <a:ea typeface="+mn-ea"/>
                <a:cs typeface="+mn-cs"/>
              </a:rPr>
              <a:t>In Washington, this could occur where the Juan de Fuca Plate sinks under the North America plate.</a:t>
            </a:r>
            <a:endParaRPr lang="en-US" sz="1200" i="1" baseline="0" dirty="0" smtClean="0">
              <a:ea typeface="+mn-ea"/>
              <a:cs typeface="+mn-cs"/>
            </a:endParaRPr>
          </a:p>
          <a:p>
            <a:pPr eaLnBrk="1" fontAlgn="auto" hangingPunct="1">
              <a:spcAft>
                <a:spcPts val="0"/>
              </a:spcAft>
              <a:buFont typeface="Arial" pitchFamily="34" charset="0"/>
              <a:buChar char="•"/>
              <a:defRPr/>
            </a:pPr>
            <a:r>
              <a:rPr lang="en-US" sz="1200" i="1" kern="1200" dirty="0" smtClean="0">
                <a:solidFill>
                  <a:schemeClr val="tx1"/>
                </a:solidFill>
                <a:effectLst/>
                <a:latin typeface="+mn-lt"/>
                <a:ea typeface="+mn-ea"/>
                <a:cs typeface="+mn-cs"/>
              </a:rPr>
              <a:t>The Cascadia Subduction Zone is a convergent plate boundary off the Washington coast. The subduction zone extends from Northern California to British Columbia. In 2011, Japan experienced a subduction zone earthquake similar to what could occur on the Cascadia Subduction Zone. Damage to buildings designed for earthquakes was minor but damage to cell phone towers, bridges and water pipes was severe; infrastructure damage included thousands of damaged sections of roads and damage to over 70 bridges. </a:t>
            </a:r>
            <a:endParaRPr lang="en-US" sz="1200" i="1" baseline="30000" dirty="0" smtClean="0">
              <a:ea typeface="+mn-ea"/>
              <a:cs typeface="+mn-cs"/>
            </a:endParaRP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6CD56-18D8-4240-A044-D61A6420702B}" type="slidenum">
              <a:rPr lang="en-US">
                <a:ea typeface="ＭＳ Ｐゴシック" pitchFamily="84" charset="-128"/>
                <a:cs typeface="ＭＳ Ｐゴシック" pitchFamily="84" charset="-128"/>
              </a:rPr>
              <a:pPr fontAlgn="base">
                <a:spcBef>
                  <a:spcPct val="0"/>
                </a:spcBef>
                <a:spcAft>
                  <a:spcPct val="0"/>
                </a:spcAft>
                <a:defRPr/>
              </a:pPr>
              <a:t>3</a:t>
            </a:fld>
            <a:endParaRPr lang="en-US">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ceholder 2"/>
          <p:cNvSpPr>
            <a:spLocks noGrp="1" noRot="1" noChangeAspec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Step-2</a:t>
            </a:r>
          </a:p>
          <a:p>
            <a:r>
              <a:rPr lang="en-US" dirty="0" smtClean="0"/>
              <a:t>The</a:t>
            </a:r>
            <a:r>
              <a:rPr lang="en-US" baseline="0" dirty="0" smtClean="0"/>
              <a:t> image demonstrates where deep earthquakes occur (orange dots)</a:t>
            </a:r>
          </a:p>
          <a:p>
            <a:endParaRPr lang="en-US" baseline="0" dirty="0" smtClean="0"/>
          </a:p>
          <a:p>
            <a:pPr eaLnBrk="1" hangingPunct="1"/>
            <a:r>
              <a:rPr lang="en-US" sz="1200" i="1" dirty="0" smtClean="0"/>
              <a:t>Deep earthquakes occur 21-43 miles below the earth’s surface.</a:t>
            </a:r>
          </a:p>
          <a:p>
            <a:pPr eaLnBrk="1" hangingPunct="1"/>
            <a:r>
              <a:rPr lang="en-US" sz="1200" i="1" dirty="0" smtClean="0"/>
              <a:t>Due to their depth, deep earthquakes are felt over a large area.</a:t>
            </a:r>
            <a:r>
              <a:rPr lang="en-US" sz="1200" i="1" baseline="0" dirty="0" smtClean="0"/>
              <a:t> The Nisqually earthquake in 2001 was felt from Salem Oregon to British Columbia.</a:t>
            </a:r>
            <a:endParaRPr lang="en-US" sz="1200" i="1" dirty="0" smtClean="0"/>
          </a:p>
          <a:p>
            <a:pPr eaLnBrk="1" hangingPunct="1"/>
            <a:r>
              <a:rPr lang="en-US" sz="1200" i="1" dirty="0" smtClean="0"/>
              <a:t>The Nisqually earthquake lasted about 40 seconds</a:t>
            </a:r>
            <a:r>
              <a:rPr lang="en-US" sz="1200" i="1" baseline="0" dirty="0" smtClean="0"/>
              <a:t>. </a:t>
            </a:r>
            <a:r>
              <a:rPr lang="en-US" sz="1200" i="1" kern="1200" dirty="0" smtClean="0">
                <a:solidFill>
                  <a:schemeClr val="tx1"/>
                </a:solidFill>
                <a:effectLst/>
                <a:latin typeface="+mn-lt"/>
                <a:ea typeface="+mn-ea"/>
                <a:cs typeface="+mn-cs"/>
              </a:rPr>
              <a:t>In the greater Seattle area, sections of roads were damaged; fissures opened up in the ground, and older masonry buildings were damaged. Inside buildings unsecured furniture was overturned and books and other items fell off of shelves.</a:t>
            </a:r>
            <a:r>
              <a:rPr lang="en-US" i="1" dirty="0" smtClean="0">
                <a:effectLst/>
              </a:rPr>
              <a:t> </a:t>
            </a:r>
            <a:endParaRPr lang="en-US" i="1"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Step 2-</a:t>
            </a:r>
          </a:p>
          <a:p>
            <a:pPr eaLnBrk="1" hangingPunct="1"/>
            <a:r>
              <a:rPr lang="en-US" i="1" dirty="0" smtClean="0"/>
              <a:t>This purple lines in this picture illustrate the locations of the Seattle Fault.</a:t>
            </a:r>
          </a:p>
          <a:p>
            <a:pPr eaLnBrk="1" hangingPunct="1"/>
            <a:endParaRPr lang="en-US" i="1" dirty="0" smtClean="0"/>
          </a:p>
          <a:p>
            <a:pPr eaLnBrk="1" fontAlgn="auto" hangingPunct="1">
              <a:spcAft>
                <a:spcPts val="0"/>
              </a:spcAft>
              <a:buFont typeface="Arial" pitchFamily="34" charset="0"/>
              <a:buChar char="•"/>
              <a:defRPr/>
            </a:pPr>
            <a:r>
              <a:rPr lang="en-US" sz="1200" i="1" dirty="0" smtClean="0">
                <a:ea typeface="+mn-ea"/>
                <a:cs typeface="+mn-cs"/>
              </a:rPr>
              <a:t>Shallow fault earthquakes occur 0-18 miles bellow the earth’s surface and </a:t>
            </a:r>
            <a:r>
              <a:rPr lang="en-US" sz="1200" i="1" dirty="0" smtClean="0"/>
              <a:t>are</a:t>
            </a:r>
            <a:r>
              <a:rPr lang="en-US" sz="1200" i="1" dirty="0" smtClean="0">
                <a:ea typeface="+mn-ea"/>
                <a:cs typeface="+mn-cs"/>
              </a:rPr>
              <a:t> felt strongly at the surface. </a:t>
            </a:r>
          </a:p>
          <a:p>
            <a:pPr eaLnBrk="1" fontAlgn="auto" hangingPunct="1">
              <a:spcAft>
                <a:spcPts val="0"/>
              </a:spcAft>
              <a:buFont typeface="Arial" pitchFamily="34" charset="0"/>
              <a:buChar char="•"/>
              <a:defRPr/>
            </a:pPr>
            <a:r>
              <a:rPr lang="en-US" sz="1200" i="1" dirty="0" smtClean="0">
                <a:ea typeface="+mn-ea"/>
                <a:cs typeface="+mn-cs"/>
              </a:rPr>
              <a:t>A local example is the Seattle fault, which runs through Seattle. </a:t>
            </a:r>
          </a:p>
          <a:p>
            <a:pPr eaLnBrk="1" fontAlgn="auto" hangingPunct="1">
              <a:spcAft>
                <a:spcPts val="0"/>
              </a:spcAft>
              <a:buFont typeface="Arial" pitchFamily="34" charset="0"/>
              <a:buChar char="•"/>
              <a:defRPr/>
            </a:pPr>
            <a:r>
              <a:rPr lang="en-US" sz="1200" i="1" dirty="0" smtClean="0">
                <a:ea typeface="+mn-ea"/>
                <a:cs typeface="+mn-cs"/>
              </a:rPr>
              <a:t>Ground motions could be two to five times more intense than a deep earthquake. </a:t>
            </a:r>
          </a:p>
          <a:p>
            <a:pPr eaLnBrk="1" fontAlgn="auto" hangingPunct="1">
              <a:spcAft>
                <a:spcPts val="0"/>
              </a:spcAft>
              <a:buFont typeface="Arial" pitchFamily="34" charset="0"/>
              <a:buChar char="•"/>
              <a:defRPr/>
            </a:pPr>
            <a:r>
              <a:rPr lang="en-US" sz="1200" i="1" dirty="0" smtClean="0"/>
              <a:t>S</a:t>
            </a:r>
            <a:r>
              <a:rPr lang="en-US" sz="1200" i="1" dirty="0" smtClean="0">
                <a:ea typeface="+mn-ea"/>
                <a:cs typeface="+mn-cs"/>
              </a:rPr>
              <a:t>haking would be powerful and there could be considerable damage to structures.</a:t>
            </a:r>
          </a:p>
          <a:p>
            <a:pPr eaLnBrk="1" fontAlgn="auto" hangingPunct="1">
              <a:spcAft>
                <a:spcPts val="0"/>
              </a:spcAft>
              <a:buFont typeface="Arial" pitchFamily="34" charset="0"/>
              <a:buChar char="•"/>
              <a:defRPr/>
            </a:pPr>
            <a:r>
              <a:rPr lang="en-US" sz="1200" i="1" kern="1200" dirty="0" smtClean="0">
                <a:solidFill>
                  <a:schemeClr val="tx1"/>
                </a:solidFill>
                <a:effectLst/>
                <a:latin typeface="+mn-lt"/>
                <a:ea typeface="+mn-ea"/>
                <a:cs typeface="+mn-cs"/>
              </a:rPr>
              <a:t>The Northridge earthquake in California, a shallow fault earthquake, caused the closure of several major highways and caused severe damage to bridges, electrical facilities and pipelines. Inside buildings, unsecured furniture was overturned and there was broken glass from light fixtures.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D3CD660-23FF-4BC0-8959-BACDBEF2A66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Northridge, California earthquake in 1994. This picture is taken after an earthquake event in California and shows fallen light fixtures and broken glass on student desks in a Northridge</a:t>
            </a:r>
            <a:r>
              <a:rPr lang="en-US" i="1" baseline="0" dirty="0" smtClean="0"/>
              <a:t> school room. </a:t>
            </a:r>
            <a:r>
              <a:rPr lang="en-US" i="1" dirty="0" smtClean="0"/>
              <a:t>Luckily,</a:t>
            </a:r>
            <a:r>
              <a:rPr lang="en-US" i="1" baseline="0" dirty="0" smtClean="0"/>
              <a:t> the school was closed when this event happened. </a:t>
            </a:r>
            <a:r>
              <a:rPr lang="en-US" i="1" dirty="0" smtClean="0"/>
              <a:t>If a student had engaged in “drop, cover and hold on” and had been under one of these desks they would have been protected from the falling lights/glass. Students remaining in their</a:t>
            </a:r>
            <a:r>
              <a:rPr lang="en-US" i="1" baseline="0" dirty="0" smtClean="0"/>
              <a:t> seats or trying to exit the classroom during shaking could have been injured.</a:t>
            </a:r>
            <a:endParaRPr lang="en-US" i="1"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0AB62C-9273-47F0-B818-823C9FD184C2}" type="slidenum">
              <a:rPr lang="en-US">
                <a:ea typeface="ＭＳ Ｐゴシック" pitchFamily="84" charset="-128"/>
                <a:cs typeface="ＭＳ Ｐゴシック" pitchFamily="84" charset="-128"/>
              </a:rPr>
              <a:pPr fontAlgn="base">
                <a:spcBef>
                  <a:spcPct val="0"/>
                </a:spcBef>
                <a:spcAft>
                  <a:spcPct val="0"/>
                </a:spcAft>
                <a:defRPr/>
              </a:pPr>
              <a:t>6</a:t>
            </a:fld>
            <a:endParaRPr lang="en-US">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STEP 4- Review the proper technique for “Drop Cover and Hold on”. Have the students practice </a:t>
            </a:r>
            <a:r>
              <a:rPr lang="en-US" dirty="0" smtClean="0"/>
              <a:t>drop, cover, and hold on.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 2011, New Zealand experienced</a:t>
            </a:r>
            <a:r>
              <a:rPr lang="en-US" baseline="0" dirty="0" smtClean="0"/>
              <a:t> the large Christchurch earthquake. </a:t>
            </a:r>
            <a:r>
              <a:rPr lang="en-US" dirty="0" smtClean="0"/>
              <a:t>Here is a video from New Zealand teaching New</a:t>
            </a:r>
            <a:r>
              <a:rPr lang="en-US" baseline="0" dirty="0" smtClean="0"/>
              <a:t> Zealander’s </a:t>
            </a:r>
            <a:r>
              <a:rPr lang="en-US" dirty="0" smtClean="0"/>
              <a:t>how to protect</a:t>
            </a:r>
            <a:r>
              <a:rPr lang="en-US" baseline="0" dirty="0" smtClean="0"/>
              <a:t> themselves during earthquakes.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-“Before we begin the next activity, I want you to be thinking of the</a:t>
            </a:r>
            <a:r>
              <a:rPr lang="en-US" i="1" baseline="0" dirty="0" smtClean="0"/>
              <a:t> different ways you can remain safe during an earthquake. For example, what should you do in a room where there are no tables to get under?” </a:t>
            </a:r>
          </a:p>
          <a:p>
            <a:r>
              <a:rPr lang="en-US" i="0" baseline="0" dirty="0" smtClean="0"/>
              <a:t>-In a room with no tables or desks, students should  kneel against an interior wall and cover their neck, head and eyes away from light fixtures or falling debris. </a:t>
            </a:r>
            <a:r>
              <a:rPr lang="en-US" sz="1200" i="0" kern="1200" dirty="0" smtClean="0">
                <a:solidFill>
                  <a:schemeClr val="tx1"/>
                </a:solidFill>
                <a:effectLst/>
                <a:latin typeface="+mn-lt"/>
                <a:ea typeface="+mn-ea"/>
                <a:cs typeface="+mn-cs"/>
              </a:rPr>
              <a:t>Glass can cut exposed skin and get into eyes.</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 the next several slides,</a:t>
            </a:r>
            <a:r>
              <a:rPr lang="en-US" sz="1200" i="1" kern="1200" baseline="0" dirty="0" smtClean="0">
                <a:solidFill>
                  <a:schemeClr val="tx1"/>
                </a:solidFill>
                <a:effectLst/>
                <a:latin typeface="+mn-lt"/>
                <a:ea typeface="+mn-ea"/>
                <a:cs typeface="+mn-cs"/>
              </a:rPr>
              <a:t> we’ll examine pictures taken in a local high school. Let’s imagine a nearby earthquake occurs while students are in this high school. We are going to look for potentially dangerous locations and where and how students could best protect themselves during the shaking. </a:t>
            </a:r>
            <a:endParaRPr lang="en-US" i="1" dirty="0"/>
          </a:p>
        </p:txBody>
      </p:sp>
      <p:sp>
        <p:nvSpPr>
          <p:cNvPr id="4" name="Slide Number Placeholder 3"/>
          <p:cNvSpPr>
            <a:spLocks noGrp="1"/>
          </p:cNvSpPr>
          <p:nvPr>
            <p:ph type="sldNum" sz="quarter" idx="10"/>
          </p:nvPr>
        </p:nvSpPr>
        <p:spPr/>
        <p:txBody>
          <a:bodyPr/>
          <a:lstStyle/>
          <a:p>
            <a:fld id="{6DEF286E-3D4D-8E4D-B4F8-6C952046CFA6}" type="slidenum">
              <a:rPr lang="en-US" smtClean="0"/>
              <a:pPr/>
              <a:t>9</a:t>
            </a:fld>
            <a:endParaRPr lang="en-US"/>
          </a:p>
        </p:txBody>
      </p:sp>
    </p:spTree>
    <p:extLst>
      <p:ext uri="{BB962C8B-B14F-4D97-AF65-F5344CB8AC3E}">
        <p14:creationId xmlns="" xmlns:p14="http://schemas.microsoft.com/office/powerpoint/2010/main" val="332691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8048AD9-9E64-204E-BE36-0535A0DF86B7}" type="datetimeFigureOut">
              <a:rPr lang="en-US" smtClean="0"/>
              <a:pPr/>
              <a:t>8/31/2012</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47847D-1CE9-4041-A2BB-3FE698E7C23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048AD9-9E64-204E-BE36-0535A0DF86B7}" type="datetimeFigureOut">
              <a:rPr lang="en-US" smtClean="0"/>
              <a:pPr/>
              <a:t>8/31/2012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47847D-1CE9-4041-A2BB-3FE698E7C2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8048AD9-9E64-204E-BE36-0535A0DF86B7}" type="datetimeFigureOut">
              <a:rPr lang="en-US" smtClean="0"/>
              <a:pPr/>
              <a:t>8/31/2012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F47847D-1CE9-4041-A2BB-3FE698E7C2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048AD9-9E64-204E-BE36-0535A0DF86B7}" type="datetimeFigureOut">
              <a:rPr lang="en-US" smtClean="0"/>
              <a:pPr/>
              <a:t>8/31/2012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F47847D-1CE9-4041-A2BB-3FE698E7C237}"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8048AD9-9E64-204E-BE36-0535A0DF86B7}" type="datetimeFigureOut">
              <a:rPr lang="en-US" smtClean="0"/>
              <a:pPr/>
              <a:t>8/31/2012</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F47847D-1CE9-4041-A2BB-3FE698E7C237}"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8048AD9-9E64-204E-BE36-0535A0DF86B7}" type="datetimeFigureOut">
              <a:rPr lang="en-US" smtClean="0"/>
              <a:pPr/>
              <a:t>8/31/2012</a:t>
            </a:fld>
            <a:endParaRPr lang="en-US" dirty="0"/>
          </a:p>
        </p:txBody>
      </p:sp>
      <p:sp>
        <p:nvSpPr>
          <p:cNvPr id="10" name="Slide Number Placeholder 9"/>
          <p:cNvSpPr>
            <a:spLocks noGrp="1"/>
          </p:cNvSpPr>
          <p:nvPr>
            <p:ph type="sldNum" sz="quarter" idx="16"/>
          </p:nvPr>
        </p:nvSpPr>
        <p:spPr/>
        <p:txBody>
          <a:bodyPr rtlCol="0"/>
          <a:lstStyle/>
          <a:p>
            <a:fld id="{6F47847D-1CE9-4041-A2BB-3FE698E7C237}"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8048AD9-9E64-204E-BE36-0535A0DF86B7}" type="datetimeFigureOut">
              <a:rPr lang="en-US" smtClean="0"/>
              <a:pPr/>
              <a:t>8/31/2012</a:t>
            </a:fld>
            <a:endParaRPr lang="en-US" dirty="0"/>
          </a:p>
        </p:txBody>
      </p:sp>
      <p:sp>
        <p:nvSpPr>
          <p:cNvPr id="12" name="Slide Number Placeholder 11"/>
          <p:cNvSpPr>
            <a:spLocks noGrp="1"/>
          </p:cNvSpPr>
          <p:nvPr>
            <p:ph type="sldNum" sz="quarter" idx="16"/>
          </p:nvPr>
        </p:nvSpPr>
        <p:spPr/>
        <p:txBody>
          <a:bodyPr rtlCol="0"/>
          <a:lstStyle/>
          <a:p>
            <a:fld id="{6F47847D-1CE9-4041-A2BB-3FE698E7C237}"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048AD9-9E64-204E-BE36-0535A0DF86B7}" type="datetimeFigureOut">
              <a:rPr lang="en-US" smtClean="0"/>
              <a:pPr/>
              <a:t>8/31/2012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F47847D-1CE9-4041-A2BB-3FE698E7C2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48AD9-9E64-204E-BE36-0535A0DF86B7}" type="datetimeFigureOut">
              <a:rPr lang="en-US" smtClean="0"/>
              <a:pPr/>
              <a:t>8/31/2012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F47847D-1CE9-4041-A2BB-3FE698E7C2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8048AD9-9E64-204E-BE36-0535A0DF86B7}" type="datetimeFigureOut">
              <a:rPr lang="en-US" smtClean="0"/>
              <a:pPr/>
              <a:t>8/31/2012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F47847D-1CE9-4041-A2BB-3FE698E7C237}"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8048AD9-9E64-204E-BE36-0535A0DF86B7}" type="datetimeFigureOut">
              <a:rPr lang="en-US" smtClean="0"/>
              <a:pPr/>
              <a:t>8/31/2012</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F47847D-1CE9-4041-A2BB-3FE698E7C237}"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8048AD9-9E64-204E-BE36-0535A0DF86B7}" type="datetimeFigureOut">
              <a:rPr lang="en-US" smtClean="0"/>
              <a:pPr/>
              <a:t>8/31/2012</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F47847D-1CE9-4041-A2BB-3FE698E7C2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Rebekah.green@ww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a7T9Uf-JB4&amp;list=PL3C56E6070F6E1C81&amp;index=6&amp;feature=plpp_vide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984" y="5323599"/>
            <a:ext cx="9144000" cy="695100"/>
          </a:xfrm>
        </p:spPr>
        <p:txBody>
          <a:bodyPr>
            <a:noAutofit/>
          </a:bodyPr>
          <a:lstStyle/>
          <a:p>
            <a:pPr algn="ctr"/>
            <a:r>
              <a:rPr lang="en-US" sz="3600" b="1" dirty="0" smtClean="0">
                <a:solidFill>
                  <a:schemeClr val="bg1"/>
                </a:solidFill>
              </a:rPr>
              <a:t>Protect </a:t>
            </a:r>
            <a:r>
              <a:rPr lang="en-US" sz="3600" b="1" dirty="0" smtClean="0">
                <a:solidFill>
                  <a:schemeClr val="bg1"/>
                </a:solidFill>
              </a:rPr>
              <a:t>yourself</a:t>
            </a:r>
            <a:endParaRPr lang="en-US" sz="3600" b="1" dirty="0">
              <a:solidFill>
                <a:schemeClr val="bg1"/>
              </a:solidFill>
            </a:endParaRPr>
          </a:p>
        </p:txBody>
      </p:sp>
      <p:pic>
        <p:nvPicPr>
          <p:cNvPr id="4" name="Content Placeholder 3" descr="Outsmart the Quakeedit-1.jpg"/>
          <p:cNvPicPr>
            <a:picLocks noChangeAspect="1"/>
          </p:cNvPicPr>
          <p:nvPr/>
        </p:nvPicPr>
        <p:blipFill rotWithShape="1">
          <a:blip r:embed="rId3">
            <a:extLst>
              <a:ext uri="{28A0092B-C50C-407E-A947-70E740481C1C}">
                <a14:useLocalDpi xmlns="" xmlns:a14="http://schemas.microsoft.com/office/drawing/2010/main" val="0"/>
              </a:ext>
            </a:extLst>
          </a:blip>
          <a:srcRect l="4999" t="4684" b="3731"/>
          <a:stretch/>
        </p:blipFill>
        <p:spPr>
          <a:xfrm>
            <a:off x="1003960" y="335250"/>
            <a:ext cx="7147502" cy="4864362"/>
          </a:xfrm>
          <a:prstGeom prst="rect">
            <a:avLst/>
          </a:prstGeom>
        </p:spPr>
      </p:pic>
      <p:sp>
        <p:nvSpPr>
          <p:cNvPr id="5" name="TextBox 4"/>
          <p:cNvSpPr txBox="1"/>
          <p:nvPr/>
        </p:nvSpPr>
        <p:spPr>
          <a:xfrm>
            <a:off x="6024091" y="4588972"/>
            <a:ext cx="1676976" cy="246221"/>
          </a:xfrm>
          <a:prstGeom prst="rect">
            <a:avLst/>
          </a:prstGeom>
          <a:noFill/>
        </p:spPr>
        <p:txBody>
          <a:bodyPr wrap="square" rtlCol="0">
            <a:spAutoFit/>
          </a:bodyPr>
          <a:lstStyle/>
          <a:p>
            <a:r>
              <a:rPr lang="en-US" sz="1000" dirty="0" smtClean="0">
                <a:solidFill>
                  <a:schemeClr val="tx1">
                    <a:lumMod val="50000"/>
                  </a:schemeClr>
                </a:solidFill>
              </a:rPr>
              <a:t>Image by Megan Waddell</a:t>
            </a:r>
            <a:endParaRPr lang="en-US" sz="1000" dirty="0">
              <a:solidFill>
                <a:schemeClr val="tx1">
                  <a:lumMod val="50000"/>
                </a:schemeClr>
              </a:solidFill>
            </a:endParaRPr>
          </a:p>
        </p:txBody>
      </p:sp>
      <p:sp>
        <p:nvSpPr>
          <p:cNvPr id="7" name="TextBox 6"/>
          <p:cNvSpPr txBox="1"/>
          <p:nvPr/>
        </p:nvSpPr>
        <p:spPr>
          <a:xfrm>
            <a:off x="0" y="6142683"/>
            <a:ext cx="2216258" cy="646331"/>
          </a:xfrm>
          <a:prstGeom prst="rect">
            <a:avLst/>
          </a:prstGeom>
          <a:noFill/>
        </p:spPr>
        <p:txBody>
          <a:bodyPr wrap="square" rtlCol="0">
            <a:spAutoFit/>
          </a:bodyPr>
          <a:lstStyle/>
          <a:p>
            <a:r>
              <a:rPr lang="en-US" dirty="0" smtClean="0"/>
              <a:t>Outsmart the Quake!  Lesson 2</a:t>
            </a:r>
            <a:endParaRPr lang="en-US" dirty="0"/>
          </a:p>
        </p:txBody>
      </p:sp>
      <p:sp>
        <p:nvSpPr>
          <p:cNvPr id="8" name="TextBox 7"/>
          <p:cNvSpPr txBox="1"/>
          <p:nvPr/>
        </p:nvSpPr>
        <p:spPr>
          <a:xfrm>
            <a:off x="2495222" y="6034197"/>
            <a:ext cx="6927742" cy="707886"/>
          </a:xfrm>
          <a:prstGeom prst="rect">
            <a:avLst/>
          </a:prstGeom>
          <a:noFill/>
        </p:spPr>
        <p:txBody>
          <a:bodyPr wrap="square" rtlCol="0">
            <a:spAutoFit/>
          </a:bodyPr>
          <a:lstStyle/>
          <a:p>
            <a:r>
              <a:rPr lang="en-US" sz="4000" dirty="0" smtClean="0"/>
              <a:t>Staying safe in school</a:t>
            </a:r>
            <a:endParaRPr lang="en-US" sz="3200" dirty="0"/>
          </a:p>
        </p:txBody>
      </p:sp>
    </p:spTree>
    <p:extLst>
      <p:ext uri="{BB962C8B-B14F-4D97-AF65-F5344CB8AC3E}">
        <p14:creationId xmlns="" xmlns:p14="http://schemas.microsoft.com/office/powerpoint/2010/main" val="253519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ea typeface="+mj-ea"/>
              <a:cs typeface="+mj-cs"/>
            </a:endParaRPr>
          </a:p>
        </p:txBody>
      </p:sp>
      <p:sp>
        <p:nvSpPr>
          <p:cNvPr id="23554" name="Content Placeholder 2"/>
          <p:cNvSpPr>
            <a:spLocks noGrp="1"/>
          </p:cNvSpPr>
          <p:nvPr>
            <p:ph sz="quarter" idx="1"/>
          </p:nvPr>
        </p:nvSpPr>
        <p:spPr/>
        <p:txBody>
          <a:bodyPr/>
          <a:lstStyle/>
          <a:p>
            <a:pPr eaLnBrk="1" hangingPunct="1"/>
            <a:endParaRPr lang="en-US"/>
          </a:p>
        </p:txBody>
      </p:sp>
      <p:pic>
        <p:nvPicPr>
          <p:cNvPr id="23555" name="Picture 3" descr="DSC01796.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324225" y="6253163"/>
            <a:ext cx="2754313" cy="588962"/>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3200" dirty="0">
                <a:latin typeface="+mn-lt"/>
                <a:ea typeface="+mn-ea"/>
                <a:cs typeface="+mn-cs"/>
              </a:rPr>
              <a:t>Classroom</a:t>
            </a:r>
          </a:p>
        </p:txBody>
      </p:sp>
      <p:sp>
        <p:nvSpPr>
          <p:cNvPr id="6" name="TextBox 5"/>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65000"/>
                    <a:lumOff val="35000"/>
                  </a:schemeClr>
                </a:solidFill>
              </a:rPr>
              <a:t>Photo by Nora Jagielo</a:t>
            </a:r>
            <a:endParaRPr lang="en-US" sz="1200" dirty="0">
              <a:solidFill>
                <a:schemeClr val="tx1">
                  <a:lumMod val="65000"/>
                  <a:lumOff val="35000"/>
                </a:schemeClr>
              </a:solidFill>
            </a:endParaRPr>
          </a:p>
        </p:txBody>
      </p:sp>
    </p:spTree>
    <p:extLst>
      <p:ext uri="{BB962C8B-B14F-4D97-AF65-F5344CB8AC3E}">
        <p14:creationId xmlns="" xmlns:p14="http://schemas.microsoft.com/office/powerpoint/2010/main" val="3979061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ea typeface="+mj-ea"/>
              <a:cs typeface="+mj-cs"/>
            </a:endParaRPr>
          </a:p>
        </p:txBody>
      </p:sp>
      <p:sp>
        <p:nvSpPr>
          <p:cNvPr id="24578" name="Content Placeholder 2"/>
          <p:cNvSpPr>
            <a:spLocks noGrp="1"/>
          </p:cNvSpPr>
          <p:nvPr>
            <p:ph sz="quarter" idx="1"/>
          </p:nvPr>
        </p:nvSpPr>
        <p:spPr/>
        <p:txBody>
          <a:bodyPr/>
          <a:lstStyle/>
          <a:p>
            <a:pPr eaLnBrk="1" hangingPunct="1"/>
            <a:endParaRPr lang="en-US" dirty="0"/>
          </a:p>
        </p:txBody>
      </p:sp>
      <p:pic>
        <p:nvPicPr>
          <p:cNvPr id="24579" name="Picture 3" descr="DSC01796.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324225" y="6253163"/>
            <a:ext cx="2754313" cy="588962"/>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3200" dirty="0">
                <a:latin typeface="+mn-lt"/>
                <a:ea typeface="+mn-ea"/>
                <a:cs typeface="+mn-cs"/>
              </a:rPr>
              <a:t>Classroom</a:t>
            </a:r>
          </a:p>
        </p:txBody>
      </p:sp>
      <p:sp>
        <p:nvSpPr>
          <p:cNvPr id="6" name="Oval 5"/>
          <p:cNvSpPr/>
          <p:nvPr/>
        </p:nvSpPr>
        <p:spPr>
          <a:xfrm rot="622140">
            <a:off x="1806575" y="4659313"/>
            <a:ext cx="3411538" cy="60801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rot="677062">
            <a:off x="6480175" y="5568950"/>
            <a:ext cx="2663825" cy="45085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6707188" y="0"/>
            <a:ext cx="2405062" cy="10001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Oval 13"/>
          <p:cNvSpPr/>
          <p:nvPr/>
        </p:nvSpPr>
        <p:spPr>
          <a:xfrm>
            <a:off x="152400" y="538163"/>
            <a:ext cx="1717675" cy="87947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Oval 14"/>
          <p:cNvSpPr/>
          <p:nvPr/>
        </p:nvSpPr>
        <p:spPr>
          <a:xfrm>
            <a:off x="304800" y="1858963"/>
            <a:ext cx="1308100" cy="50958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Oval 15"/>
          <p:cNvSpPr/>
          <p:nvPr/>
        </p:nvSpPr>
        <p:spPr>
          <a:xfrm rot="10138228">
            <a:off x="1520825" y="1073150"/>
            <a:ext cx="5462588" cy="74930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Oval 16"/>
          <p:cNvSpPr/>
          <p:nvPr/>
        </p:nvSpPr>
        <p:spPr>
          <a:xfrm rot="10400175">
            <a:off x="1873250" y="2276475"/>
            <a:ext cx="7205663" cy="4667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8" name="Oval 17"/>
          <p:cNvSpPr/>
          <p:nvPr/>
        </p:nvSpPr>
        <p:spPr>
          <a:xfrm>
            <a:off x="7178675" y="3160713"/>
            <a:ext cx="1903413" cy="103663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 name="Oval 18"/>
          <p:cNvSpPr/>
          <p:nvPr/>
        </p:nvSpPr>
        <p:spPr>
          <a:xfrm>
            <a:off x="5737225" y="3313113"/>
            <a:ext cx="1268413" cy="61118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0" name="Oval 19"/>
          <p:cNvSpPr/>
          <p:nvPr/>
        </p:nvSpPr>
        <p:spPr>
          <a:xfrm>
            <a:off x="8077200" y="2582863"/>
            <a:ext cx="1004888" cy="214312"/>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1" name="Oval 20"/>
          <p:cNvSpPr/>
          <p:nvPr/>
        </p:nvSpPr>
        <p:spPr>
          <a:xfrm>
            <a:off x="4024313" y="3313113"/>
            <a:ext cx="1712912" cy="61118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Oval 21"/>
          <p:cNvSpPr/>
          <p:nvPr/>
        </p:nvSpPr>
        <p:spPr>
          <a:xfrm>
            <a:off x="4238625" y="2982913"/>
            <a:ext cx="684213" cy="444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3" name="Oval 22"/>
          <p:cNvSpPr/>
          <p:nvPr/>
        </p:nvSpPr>
        <p:spPr>
          <a:xfrm rot="622140">
            <a:off x="2863850" y="4208463"/>
            <a:ext cx="3646488" cy="53181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rot="677062">
            <a:off x="6859588" y="4295775"/>
            <a:ext cx="2254250" cy="989013"/>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4538663" y="0"/>
            <a:ext cx="1198562" cy="82708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78538" y="1417638"/>
            <a:ext cx="927100" cy="7080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7" name="Oval 26"/>
          <p:cNvSpPr/>
          <p:nvPr/>
        </p:nvSpPr>
        <p:spPr>
          <a:xfrm>
            <a:off x="2054225" y="690563"/>
            <a:ext cx="790575" cy="72707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9" name="Oval 28"/>
          <p:cNvSpPr/>
          <p:nvPr/>
        </p:nvSpPr>
        <p:spPr>
          <a:xfrm rot="706695">
            <a:off x="2074863" y="2254250"/>
            <a:ext cx="1093787" cy="21590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Box 2"/>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65000"/>
                    <a:lumOff val="35000"/>
                  </a:schemeClr>
                </a:solidFill>
              </a:rPr>
              <a:t>Photo by Nora Jagielo</a:t>
            </a:r>
            <a:endParaRPr lang="en-US" sz="1200" dirty="0">
              <a:solidFill>
                <a:schemeClr val="tx1">
                  <a:lumMod val="65000"/>
                  <a:lumOff val="35000"/>
                </a:schemeClr>
              </a:solidFill>
            </a:endParaRPr>
          </a:p>
        </p:txBody>
      </p:sp>
    </p:spTree>
    <p:extLst>
      <p:ext uri="{BB962C8B-B14F-4D97-AF65-F5344CB8AC3E}">
        <p14:creationId xmlns="" xmlns:p14="http://schemas.microsoft.com/office/powerpoint/2010/main" val="66010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endParaRPr lang="en-US" dirty="0">
              <a:ea typeface="+mj-ea"/>
              <a:cs typeface="+mj-cs"/>
            </a:endParaRPr>
          </a:p>
        </p:txBody>
      </p:sp>
      <p:sp>
        <p:nvSpPr>
          <p:cNvPr id="3" name="Subtitle 2"/>
          <p:cNvSpPr>
            <a:spLocks noGrp="1"/>
          </p:cNvSpPr>
          <p:nvPr>
            <p:ph type="subTitle" idx="1"/>
          </p:nvPr>
        </p:nvSpPr>
        <p:spPr>
          <a:xfrm>
            <a:off x="685800" y="4572000"/>
            <a:ext cx="6461125" cy="1066800"/>
          </a:xfrm>
        </p:spPr>
        <p:txBody>
          <a:bodyPr rtlCol="0"/>
          <a:lstStyle/>
          <a:p>
            <a:pPr eaLnBrk="1" fontAlgn="auto" hangingPunct="1">
              <a:spcAft>
                <a:spcPts val="0"/>
              </a:spcAft>
              <a:buFont typeface="Arial" pitchFamily="34" charset="0"/>
              <a:buNone/>
              <a:defRPr/>
            </a:pPr>
            <a:endParaRPr lang="en-US" dirty="0">
              <a:ea typeface="+mn-ea"/>
              <a:cs typeface="+mn-cs"/>
            </a:endParaRPr>
          </a:p>
        </p:txBody>
      </p:sp>
      <p:pic>
        <p:nvPicPr>
          <p:cNvPr id="26627" name="Picture 3" descr="DSC01781.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324225" y="6253163"/>
            <a:ext cx="2754313" cy="588962"/>
          </a:xfrm>
          <a:prstGeom prst="rect">
            <a:avLst/>
          </a:prstGeom>
          <a:solidFill>
            <a:schemeClr val="accent2">
              <a:lumMod val="60000"/>
              <a:lumOff val="40000"/>
            </a:schemeClr>
          </a:solidFill>
          <a:ln>
            <a:solidFill>
              <a:schemeClr val="bg1"/>
            </a:solidFill>
          </a:ln>
        </p:spPr>
        <p:txBody>
          <a:bodyPr>
            <a:spAutoFit/>
          </a:bodyPr>
          <a:lstStyle/>
          <a:p>
            <a:pPr algn="ctr" fontAlgn="auto">
              <a:spcBef>
                <a:spcPts val="0"/>
              </a:spcBef>
              <a:spcAft>
                <a:spcPts val="0"/>
              </a:spcAft>
              <a:defRPr/>
            </a:pPr>
            <a:r>
              <a:rPr lang="en-US" sz="3200" dirty="0">
                <a:solidFill>
                  <a:schemeClr val="bg1"/>
                </a:solidFill>
                <a:latin typeface="+mn-lt"/>
                <a:ea typeface="+mn-ea"/>
                <a:cs typeface="+mn-cs"/>
              </a:rPr>
              <a:t>Gymnasium</a:t>
            </a:r>
          </a:p>
        </p:txBody>
      </p:sp>
      <p:sp>
        <p:nvSpPr>
          <p:cNvPr id="6" name="TextBox 5"/>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bg1">
                    <a:lumMod val="65000"/>
                    <a:lumOff val="35000"/>
                  </a:schemeClr>
                </a:solidFill>
              </a:rPr>
              <a:t>Photo by Nora Jagielo</a:t>
            </a:r>
            <a:endParaRPr lang="en-US" sz="1200" dirty="0">
              <a:solidFill>
                <a:schemeClr val="bg1">
                  <a:lumMod val="65000"/>
                  <a:lumOff val="35000"/>
                </a:schemeClr>
              </a:solidFill>
            </a:endParaRPr>
          </a:p>
        </p:txBody>
      </p:sp>
    </p:spTree>
    <p:extLst>
      <p:ext uri="{BB962C8B-B14F-4D97-AF65-F5344CB8AC3E}">
        <p14:creationId xmlns="" xmlns:p14="http://schemas.microsoft.com/office/powerpoint/2010/main" val="3166301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endParaRPr lang="en-US" dirty="0">
              <a:ea typeface="+mj-ea"/>
              <a:cs typeface="+mj-cs"/>
            </a:endParaRPr>
          </a:p>
        </p:txBody>
      </p:sp>
      <p:sp>
        <p:nvSpPr>
          <p:cNvPr id="3" name="Subtitle 2"/>
          <p:cNvSpPr>
            <a:spLocks noGrp="1"/>
          </p:cNvSpPr>
          <p:nvPr>
            <p:ph type="subTitle" idx="1"/>
          </p:nvPr>
        </p:nvSpPr>
        <p:spPr>
          <a:xfrm>
            <a:off x="685800" y="4572000"/>
            <a:ext cx="6461125" cy="1066800"/>
          </a:xfrm>
        </p:spPr>
        <p:txBody>
          <a:bodyPr rtlCol="0"/>
          <a:lstStyle/>
          <a:p>
            <a:pPr eaLnBrk="1" fontAlgn="auto" hangingPunct="1">
              <a:spcAft>
                <a:spcPts val="0"/>
              </a:spcAft>
              <a:buFont typeface="Arial" pitchFamily="34" charset="0"/>
              <a:buNone/>
              <a:defRPr/>
            </a:pPr>
            <a:endParaRPr lang="en-US" dirty="0">
              <a:ea typeface="+mn-ea"/>
              <a:cs typeface="+mn-cs"/>
            </a:endParaRPr>
          </a:p>
        </p:txBody>
      </p:sp>
      <p:pic>
        <p:nvPicPr>
          <p:cNvPr id="27651" name="Picture 3" descr="DSC01781.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23951"/>
            <a:ext cx="9144000" cy="6858001"/>
          </a:xfrm>
          <a:prstGeom prst="rect">
            <a:avLst/>
          </a:prstGeom>
          <a:noFill/>
          <a:ln w="9525">
            <a:solidFill>
              <a:schemeClr val="tx1"/>
            </a:solidFill>
            <a:prstDash val="dash"/>
            <a:miter lim="800000"/>
            <a:headEnd/>
            <a:tailEnd/>
          </a:ln>
        </p:spPr>
      </p:pic>
      <p:sp>
        <p:nvSpPr>
          <p:cNvPr id="6" name="TextBox 5"/>
          <p:cNvSpPr txBox="1"/>
          <p:nvPr/>
        </p:nvSpPr>
        <p:spPr>
          <a:xfrm>
            <a:off x="3324225" y="6253163"/>
            <a:ext cx="2754313" cy="588962"/>
          </a:xfrm>
          <a:prstGeom prst="rect">
            <a:avLst/>
          </a:prstGeom>
          <a:solidFill>
            <a:schemeClr val="accent2">
              <a:lumMod val="60000"/>
              <a:lumOff val="40000"/>
            </a:schemeClr>
          </a:solidFill>
          <a:ln>
            <a:solidFill>
              <a:srgbClr val="2F2B20"/>
            </a:solidFill>
          </a:ln>
        </p:spPr>
        <p:txBody>
          <a:bodyPr>
            <a:spAutoFit/>
          </a:bodyPr>
          <a:lstStyle/>
          <a:p>
            <a:pPr algn="ctr" fontAlgn="auto">
              <a:spcBef>
                <a:spcPts val="0"/>
              </a:spcBef>
              <a:spcAft>
                <a:spcPts val="0"/>
              </a:spcAft>
              <a:defRPr/>
            </a:pPr>
            <a:r>
              <a:rPr lang="en-US" sz="3200" dirty="0">
                <a:solidFill>
                  <a:schemeClr val="bg1"/>
                </a:solidFill>
                <a:latin typeface="+mn-lt"/>
                <a:ea typeface="+mn-ea"/>
                <a:cs typeface="+mn-cs"/>
              </a:rPr>
              <a:t>Gymnasium</a:t>
            </a:r>
          </a:p>
        </p:txBody>
      </p:sp>
      <p:sp>
        <p:nvSpPr>
          <p:cNvPr id="7" name="Oval 6"/>
          <p:cNvSpPr/>
          <p:nvPr/>
        </p:nvSpPr>
        <p:spPr>
          <a:xfrm>
            <a:off x="1739900" y="1863725"/>
            <a:ext cx="1779588" cy="59372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rot="978633">
            <a:off x="917575" y="238125"/>
            <a:ext cx="1643063" cy="8223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Oval 15"/>
          <p:cNvSpPr/>
          <p:nvPr/>
        </p:nvSpPr>
        <p:spPr>
          <a:xfrm>
            <a:off x="481013" y="6223000"/>
            <a:ext cx="1781175" cy="579438"/>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Oval 16"/>
          <p:cNvSpPr/>
          <p:nvPr/>
        </p:nvSpPr>
        <p:spPr>
          <a:xfrm>
            <a:off x="6677025" y="6226175"/>
            <a:ext cx="1781175" cy="63182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8" name="Oval 17"/>
          <p:cNvSpPr/>
          <p:nvPr/>
        </p:nvSpPr>
        <p:spPr>
          <a:xfrm>
            <a:off x="4654550" y="1014413"/>
            <a:ext cx="895350" cy="411162"/>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 name="Oval 18"/>
          <p:cNvSpPr/>
          <p:nvPr/>
        </p:nvSpPr>
        <p:spPr>
          <a:xfrm rot="978633">
            <a:off x="4624388" y="144463"/>
            <a:ext cx="633412" cy="7969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0" name="Oval 19"/>
          <p:cNvSpPr/>
          <p:nvPr/>
        </p:nvSpPr>
        <p:spPr>
          <a:xfrm rot="21121468">
            <a:off x="3252788" y="835025"/>
            <a:ext cx="1343025" cy="9366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1" name="Oval 20"/>
          <p:cNvSpPr/>
          <p:nvPr/>
        </p:nvSpPr>
        <p:spPr>
          <a:xfrm rot="8545142">
            <a:off x="5365750" y="352425"/>
            <a:ext cx="874713" cy="544513"/>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Oval 21"/>
          <p:cNvSpPr/>
          <p:nvPr/>
        </p:nvSpPr>
        <p:spPr>
          <a:xfrm>
            <a:off x="6078538" y="757238"/>
            <a:ext cx="852487" cy="5175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3" name="Oval 22"/>
          <p:cNvSpPr/>
          <p:nvPr/>
        </p:nvSpPr>
        <p:spPr>
          <a:xfrm>
            <a:off x="6230938" y="141288"/>
            <a:ext cx="1541462" cy="6159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rot="19489792">
            <a:off x="6950075" y="923925"/>
            <a:ext cx="1089025" cy="4127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rot="20260231">
            <a:off x="8034338" y="457200"/>
            <a:ext cx="1185862" cy="557213"/>
          </a:xfrm>
          <a:prstGeom prst="ellipse">
            <a:avLst/>
          </a:prstGeom>
          <a:noFill/>
          <a:ln w="25400" cmpd="sng">
            <a:solidFill>
              <a:srgbClr val="FF0000"/>
            </a:solidFill>
            <a:prstDash val="dashDot"/>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7" name="Oval 26"/>
          <p:cNvSpPr/>
          <p:nvPr/>
        </p:nvSpPr>
        <p:spPr>
          <a:xfrm>
            <a:off x="-38058" y="1882383"/>
            <a:ext cx="1603218" cy="59372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8" name="TextBox 27"/>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bg1">
                    <a:lumMod val="65000"/>
                    <a:lumOff val="35000"/>
                  </a:schemeClr>
                </a:solidFill>
              </a:rPr>
              <a:t>Photo by Nora Jagielo</a:t>
            </a:r>
            <a:endParaRPr lang="en-US" sz="1200" dirty="0">
              <a:solidFill>
                <a:schemeClr val="bg1">
                  <a:lumMod val="65000"/>
                  <a:lumOff val="35000"/>
                </a:schemeClr>
              </a:solidFill>
            </a:endParaRPr>
          </a:p>
        </p:txBody>
      </p:sp>
      <p:sp>
        <p:nvSpPr>
          <p:cNvPr id="29" name="Oval 28"/>
          <p:cNvSpPr/>
          <p:nvPr/>
        </p:nvSpPr>
        <p:spPr>
          <a:xfrm>
            <a:off x="6806032" y="1882383"/>
            <a:ext cx="2033168" cy="727467"/>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 xmlns:p14="http://schemas.microsoft.com/office/powerpoint/2010/main" val="1011140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ea typeface="+mj-ea"/>
              <a:cs typeface="+mj-cs"/>
            </a:endParaRPr>
          </a:p>
        </p:txBody>
      </p:sp>
      <p:sp>
        <p:nvSpPr>
          <p:cNvPr id="29698" name="Content Placeholder 2"/>
          <p:cNvSpPr>
            <a:spLocks noGrp="1"/>
          </p:cNvSpPr>
          <p:nvPr>
            <p:ph sz="quarter" idx="1"/>
          </p:nvPr>
        </p:nvSpPr>
        <p:spPr/>
        <p:txBody>
          <a:bodyPr/>
          <a:lstStyle/>
          <a:p>
            <a:pPr eaLnBrk="1" hangingPunct="1"/>
            <a:endParaRPr lang="en-US" dirty="0"/>
          </a:p>
        </p:txBody>
      </p:sp>
      <p:pic>
        <p:nvPicPr>
          <p:cNvPr id="29699" name="Picture 3" descr="DSC01786.JPG"/>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324225" y="6253163"/>
            <a:ext cx="2754313" cy="588962"/>
          </a:xfrm>
          <a:prstGeom prst="rect">
            <a:avLst/>
          </a:prstGeom>
          <a:solidFill>
            <a:schemeClr val="accent2">
              <a:lumMod val="60000"/>
              <a:lumOff val="40000"/>
            </a:schemeClr>
          </a:solidFill>
          <a:ln>
            <a:solidFill>
              <a:srgbClr val="2F2B20"/>
            </a:solidFill>
          </a:ln>
        </p:spPr>
        <p:txBody>
          <a:bodyPr>
            <a:spAutoFit/>
          </a:bodyPr>
          <a:lstStyle/>
          <a:p>
            <a:pPr algn="ctr" fontAlgn="auto">
              <a:spcBef>
                <a:spcPts val="0"/>
              </a:spcBef>
              <a:spcAft>
                <a:spcPts val="0"/>
              </a:spcAft>
              <a:defRPr/>
            </a:pPr>
            <a:r>
              <a:rPr lang="en-US" sz="3200" dirty="0">
                <a:latin typeface="+mn-lt"/>
                <a:ea typeface="+mn-ea"/>
                <a:cs typeface="+mn-cs"/>
              </a:rPr>
              <a:t>Library</a:t>
            </a:r>
          </a:p>
        </p:txBody>
      </p:sp>
      <p:sp>
        <p:nvSpPr>
          <p:cNvPr id="6" name="TextBox 5"/>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50000"/>
                    <a:lumOff val="50000"/>
                  </a:schemeClr>
                </a:solidFill>
              </a:rPr>
              <a:t>Photo by Nora Jagielo</a:t>
            </a:r>
            <a:endParaRPr lang="en-US" sz="1200" dirty="0">
              <a:solidFill>
                <a:schemeClr val="tx1">
                  <a:lumMod val="50000"/>
                  <a:lumOff val="50000"/>
                </a:schemeClr>
              </a:solidFill>
            </a:endParaRPr>
          </a:p>
        </p:txBody>
      </p:sp>
    </p:spTree>
    <p:extLst>
      <p:ext uri="{BB962C8B-B14F-4D97-AF65-F5344CB8AC3E}">
        <p14:creationId xmlns="" xmlns:p14="http://schemas.microsoft.com/office/powerpoint/2010/main" val="4070141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ea typeface="+mj-ea"/>
              <a:cs typeface="+mj-cs"/>
            </a:endParaRPr>
          </a:p>
        </p:txBody>
      </p:sp>
      <p:sp>
        <p:nvSpPr>
          <p:cNvPr id="30722" name="Content Placeholder 2"/>
          <p:cNvSpPr>
            <a:spLocks noGrp="1"/>
          </p:cNvSpPr>
          <p:nvPr>
            <p:ph sz="quarter" idx="1"/>
          </p:nvPr>
        </p:nvSpPr>
        <p:spPr/>
        <p:txBody>
          <a:bodyPr/>
          <a:lstStyle/>
          <a:p>
            <a:pPr eaLnBrk="1" hangingPunct="1"/>
            <a:endParaRPr lang="en-US" dirty="0"/>
          </a:p>
        </p:txBody>
      </p:sp>
      <p:pic>
        <p:nvPicPr>
          <p:cNvPr id="30723" name="Picture 3" descr="DSC01786.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324225" y="6253163"/>
            <a:ext cx="2754313" cy="584200"/>
          </a:xfrm>
          <a:prstGeom prst="rect">
            <a:avLst/>
          </a:prstGeom>
          <a:solidFill>
            <a:schemeClr val="accent2">
              <a:lumMod val="60000"/>
              <a:lumOff val="40000"/>
            </a:schemeClr>
          </a:solidFill>
          <a:ln>
            <a:solidFill>
              <a:srgbClr val="2F2B20"/>
            </a:solidFill>
          </a:ln>
        </p:spPr>
        <p:txBody>
          <a:bodyPr>
            <a:spAutoFit/>
          </a:bodyPr>
          <a:lstStyle/>
          <a:p>
            <a:pPr algn="ctr" fontAlgn="auto">
              <a:spcBef>
                <a:spcPts val="0"/>
              </a:spcBef>
              <a:spcAft>
                <a:spcPts val="0"/>
              </a:spcAft>
              <a:defRPr/>
            </a:pPr>
            <a:r>
              <a:rPr lang="en-US" sz="3200" dirty="0">
                <a:latin typeface="+mn-lt"/>
                <a:ea typeface="+mn-ea"/>
                <a:cs typeface="+mn-cs"/>
              </a:rPr>
              <a:t>Library</a:t>
            </a:r>
          </a:p>
        </p:txBody>
      </p:sp>
      <p:sp>
        <p:nvSpPr>
          <p:cNvPr id="6" name="Oval 5"/>
          <p:cNvSpPr/>
          <p:nvPr/>
        </p:nvSpPr>
        <p:spPr>
          <a:xfrm>
            <a:off x="1916113" y="4197350"/>
            <a:ext cx="2816225" cy="1214438"/>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Oval 6"/>
          <p:cNvSpPr/>
          <p:nvPr/>
        </p:nvSpPr>
        <p:spPr>
          <a:xfrm>
            <a:off x="0" y="3589338"/>
            <a:ext cx="2125663" cy="8001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rot="845660">
            <a:off x="242888" y="1484313"/>
            <a:ext cx="4749800" cy="722312"/>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Oval 10"/>
          <p:cNvSpPr/>
          <p:nvPr/>
        </p:nvSpPr>
        <p:spPr>
          <a:xfrm>
            <a:off x="4224338" y="401638"/>
            <a:ext cx="3009900" cy="103187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Oval 11"/>
          <p:cNvSpPr/>
          <p:nvPr/>
        </p:nvSpPr>
        <p:spPr>
          <a:xfrm flipH="1">
            <a:off x="7688263" y="2268538"/>
            <a:ext cx="46037" cy="132080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Oval 12"/>
          <p:cNvSpPr/>
          <p:nvPr/>
        </p:nvSpPr>
        <p:spPr>
          <a:xfrm>
            <a:off x="8077200" y="1433513"/>
            <a:ext cx="884238" cy="24193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Oval 13"/>
          <p:cNvSpPr/>
          <p:nvPr/>
        </p:nvSpPr>
        <p:spPr>
          <a:xfrm>
            <a:off x="3324225" y="2773363"/>
            <a:ext cx="2997200" cy="81597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Oval 14"/>
          <p:cNvSpPr/>
          <p:nvPr/>
        </p:nvSpPr>
        <p:spPr>
          <a:xfrm>
            <a:off x="3938588" y="3741738"/>
            <a:ext cx="1527175" cy="45561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Oval 15"/>
          <p:cNvSpPr/>
          <p:nvPr/>
        </p:nvSpPr>
        <p:spPr>
          <a:xfrm>
            <a:off x="2278063" y="3589338"/>
            <a:ext cx="1274762" cy="26352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Oval 16"/>
          <p:cNvSpPr/>
          <p:nvPr/>
        </p:nvSpPr>
        <p:spPr>
          <a:xfrm>
            <a:off x="5465763" y="1600200"/>
            <a:ext cx="1768475" cy="26828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8" name="Oval 17"/>
          <p:cNvSpPr/>
          <p:nvPr/>
        </p:nvSpPr>
        <p:spPr>
          <a:xfrm>
            <a:off x="6078538" y="2068513"/>
            <a:ext cx="1155700" cy="7048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 name="TextBox 18"/>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50000"/>
                    <a:lumOff val="50000"/>
                  </a:schemeClr>
                </a:solidFill>
              </a:rPr>
              <a:t>Photo by Nora Jagielo</a:t>
            </a:r>
            <a:endParaRPr lang="en-US" sz="1200" dirty="0">
              <a:solidFill>
                <a:schemeClr val="tx1">
                  <a:lumMod val="50000"/>
                  <a:lumOff val="50000"/>
                </a:schemeClr>
              </a:solidFill>
            </a:endParaRPr>
          </a:p>
        </p:txBody>
      </p:sp>
    </p:spTree>
    <p:extLst>
      <p:ext uri="{BB962C8B-B14F-4D97-AF65-F5344CB8AC3E}">
        <p14:creationId xmlns="" xmlns:p14="http://schemas.microsoft.com/office/powerpoint/2010/main" val="3339513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ea typeface="+mj-ea"/>
              <a:cs typeface="+mj-cs"/>
            </a:endParaRPr>
          </a:p>
        </p:txBody>
      </p:sp>
      <p:sp>
        <p:nvSpPr>
          <p:cNvPr id="32770" name="Content Placeholder 2"/>
          <p:cNvSpPr>
            <a:spLocks noGrp="1"/>
          </p:cNvSpPr>
          <p:nvPr>
            <p:ph sz="quarter" idx="1"/>
          </p:nvPr>
        </p:nvSpPr>
        <p:spPr/>
        <p:txBody>
          <a:bodyPr/>
          <a:lstStyle/>
          <a:p>
            <a:pPr eaLnBrk="1" hangingPunct="1"/>
            <a:endParaRPr lang="en-US" dirty="0"/>
          </a:p>
        </p:txBody>
      </p:sp>
      <p:pic>
        <p:nvPicPr>
          <p:cNvPr id="32771" name="Picture 3" descr="DSC01774.JPG"/>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324225" y="6253163"/>
            <a:ext cx="2754313" cy="588962"/>
          </a:xfrm>
          <a:prstGeom prst="rect">
            <a:avLst/>
          </a:prstGeom>
          <a:solidFill>
            <a:schemeClr val="accent2">
              <a:lumMod val="60000"/>
              <a:lumOff val="40000"/>
            </a:schemeClr>
          </a:solidFill>
          <a:ln>
            <a:solidFill>
              <a:srgbClr val="2F2B20"/>
            </a:solidFill>
          </a:ln>
        </p:spPr>
        <p:txBody>
          <a:bodyPr>
            <a:spAutoFit/>
          </a:bodyPr>
          <a:lstStyle/>
          <a:p>
            <a:pPr algn="ctr" fontAlgn="auto">
              <a:spcBef>
                <a:spcPts val="0"/>
              </a:spcBef>
              <a:spcAft>
                <a:spcPts val="0"/>
              </a:spcAft>
              <a:defRPr/>
            </a:pPr>
            <a:r>
              <a:rPr lang="en-US" sz="3200" dirty="0">
                <a:latin typeface="+mn-lt"/>
                <a:ea typeface="+mn-ea"/>
                <a:cs typeface="+mn-cs"/>
              </a:rPr>
              <a:t>Hallway</a:t>
            </a:r>
          </a:p>
        </p:txBody>
      </p:sp>
      <p:sp>
        <p:nvSpPr>
          <p:cNvPr id="6" name="TextBox 5"/>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50000"/>
                    <a:lumOff val="50000"/>
                  </a:schemeClr>
                </a:solidFill>
              </a:rPr>
              <a:t>Photo by Nora Jagielo</a:t>
            </a:r>
            <a:endParaRPr lang="en-US" sz="1200" dirty="0">
              <a:solidFill>
                <a:schemeClr val="tx1">
                  <a:lumMod val="50000"/>
                  <a:lumOff val="50000"/>
                </a:schemeClr>
              </a:solidFill>
            </a:endParaRPr>
          </a:p>
        </p:txBody>
      </p:sp>
    </p:spTree>
    <p:extLst>
      <p:ext uri="{BB962C8B-B14F-4D97-AF65-F5344CB8AC3E}">
        <p14:creationId xmlns="" xmlns:p14="http://schemas.microsoft.com/office/powerpoint/2010/main" val="1476657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ea typeface="+mj-ea"/>
              <a:cs typeface="+mj-cs"/>
            </a:endParaRPr>
          </a:p>
        </p:txBody>
      </p:sp>
      <p:sp>
        <p:nvSpPr>
          <p:cNvPr id="33794" name="Content Placeholder 2"/>
          <p:cNvSpPr>
            <a:spLocks noGrp="1"/>
          </p:cNvSpPr>
          <p:nvPr>
            <p:ph sz="quarter" idx="1"/>
          </p:nvPr>
        </p:nvSpPr>
        <p:spPr/>
        <p:txBody>
          <a:bodyPr/>
          <a:lstStyle/>
          <a:p>
            <a:pPr eaLnBrk="1" hangingPunct="1"/>
            <a:endParaRPr lang="en-US" dirty="0"/>
          </a:p>
        </p:txBody>
      </p:sp>
      <p:pic>
        <p:nvPicPr>
          <p:cNvPr id="33795" name="Picture 3" descr="DSC01774.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324225" y="6253163"/>
            <a:ext cx="2754313" cy="584200"/>
          </a:xfrm>
          <a:prstGeom prst="rect">
            <a:avLst/>
          </a:prstGeom>
          <a:solidFill>
            <a:schemeClr val="accent2">
              <a:lumMod val="60000"/>
              <a:lumOff val="40000"/>
            </a:schemeClr>
          </a:solidFill>
          <a:ln>
            <a:solidFill>
              <a:srgbClr val="2F2B20"/>
            </a:solidFill>
          </a:ln>
        </p:spPr>
        <p:txBody>
          <a:bodyPr>
            <a:spAutoFit/>
          </a:bodyPr>
          <a:lstStyle/>
          <a:p>
            <a:pPr algn="ctr" fontAlgn="auto">
              <a:spcBef>
                <a:spcPts val="0"/>
              </a:spcBef>
              <a:spcAft>
                <a:spcPts val="0"/>
              </a:spcAft>
              <a:defRPr/>
            </a:pPr>
            <a:r>
              <a:rPr lang="en-US" sz="3200" dirty="0">
                <a:latin typeface="+mn-lt"/>
                <a:ea typeface="+mn-ea"/>
                <a:cs typeface="+mn-cs"/>
              </a:rPr>
              <a:t>Hallway</a:t>
            </a:r>
          </a:p>
        </p:txBody>
      </p:sp>
      <p:sp>
        <p:nvSpPr>
          <p:cNvPr id="6" name="Oval 5"/>
          <p:cNvSpPr/>
          <p:nvPr/>
        </p:nvSpPr>
        <p:spPr>
          <a:xfrm rot="2254539">
            <a:off x="5872163" y="3303588"/>
            <a:ext cx="769937" cy="242887"/>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Oval 6"/>
          <p:cNvSpPr/>
          <p:nvPr/>
        </p:nvSpPr>
        <p:spPr>
          <a:xfrm rot="1204218">
            <a:off x="7281863" y="4983163"/>
            <a:ext cx="1781175" cy="78581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a:off x="165100" y="0"/>
            <a:ext cx="2001838" cy="121443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5518150" y="2622550"/>
            <a:ext cx="635000" cy="47148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rot="19644064">
            <a:off x="5089525" y="3268663"/>
            <a:ext cx="809625" cy="2921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Oval 10"/>
          <p:cNvSpPr/>
          <p:nvPr/>
        </p:nvSpPr>
        <p:spPr>
          <a:xfrm>
            <a:off x="0" y="4768850"/>
            <a:ext cx="1351722" cy="20891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Oval 11"/>
          <p:cNvSpPr/>
          <p:nvPr/>
        </p:nvSpPr>
        <p:spPr>
          <a:xfrm>
            <a:off x="351367" y="2242359"/>
            <a:ext cx="1308100" cy="245903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TextBox 12"/>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50000"/>
                    <a:lumOff val="50000"/>
                  </a:schemeClr>
                </a:solidFill>
              </a:rPr>
              <a:t>Photo by Nora Jagielo</a:t>
            </a:r>
            <a:endParaRPr lang="en-US" sz="1200" dirty="0">
              <a:solidFill>
                <a:schemeClr val="tx1">
                  <a:lumMod val="50000"/>
                  <a:lumOff val="50000"/>
                </a:schemeClr>
              </a:solidFill>
            </a:endParaRPr>
          </a:p>
        </p:txBody>
      </p:sp>
    </p:spTree>
    <p:extLst>
      <p:ext uri="{BB962C8B-B14F-4D97-AF65-F5344CB8AC3E}">
        <p14:creationId xmlns="" xmlns:p14="http://schemas.microsoft.com/office/powerpoint/2010/main" val="1750041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cafeteria.jpg"/>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175" y="0"/>
            <a:ext cx="9161463" cy="6858000"/>
          </a:xfrm>
          <a:prstGeom prst="rect">
            <a:avLst/>
          </a:prstGeom>
          <a:noFill/>
          <a:ln w="9525">
            <a:noFill/>
            <a:miter lim="800000"/>
            <a:headEnd/>
            <a:tailEnd/>
          </a:ln>
        </p:spPr>
      </p:pic>
      <p:sp>
        <p:nvSpPr>
          <p:cNvPr id="3" name="TextBox 2"/>
          <p:cNvSpPr txBox="1"/>
          <p:nvPr/>
        </p:nvSpPr>
        <p:spPr>
          <a:xfrm>
            <a:off x="3324225" y="6253163"/>
            <a:ext cx="2754313" cy="588962"/>
          </a:xfrm>
          <a:prstGeom prst="rect">
            <a:avLst/>
          </a:prstGeom>
          <a:solidFill>
            <a:schemeClr val="accent2">
              <a:lumMod val="60000"/>
              <a:lumOff val="40000"/>
            </a:schemeClr>
          </a:solidFill>
          <a:ln>
            <a:solidFill>
              <a:srgbClr val="2F2B20"/>
            </a:solidFill>
          </a:ln>
        </p:spPr>
        <p:txBody>
          <a:bodyPr>
            <a:spAutoFit/>
          </a:bodyPr>
          <a:lstStyle/>
          <a:p>
            <a:pPr algn="ctr" fontAlgn="auto">
              <a:spcBef>
                <a:spcPts val="0"/>
              </a:spcBef>
              <a:spcAft>
                <a:spcPts val="0"/>
              </a:spcAft>
              <a:defRPr/>
            </a:pPr>
            <a:r>
              <a:rPr lang="en-US" sz="3200" dirty="0">
                <a:latin typeface="+mn-lt"/>
                <a:ea typeface="+mn-ea"/>
                <a:cs typeface="+mn-cs"/>
              </a:rPr>
              <a:t>Cafeteria </a:t>
            </a:r>
          </a:p>
        </p:txBody>
      </p:sp>
      <p:sp>
        <p:nvSpPr>
          <p:cNvPr id="4" name="TextBox 3"/>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50000"/>
                    <a:lumOff val="50000"/>
                  </a:schemeClr>
                </a:solidFill>
              </a:rPr>
              <a:t>Photo by Nora Jagielo</a:t>
            </a:r>
            <a:endParaRPr lang="en-US" sz="1200" dirty="0">
              <a:solidFill>
                <a:schemeClr val="tx1">
                  <a:lumMod val="50000"/>
                  <a:lumOff val="50000"/>
                </a:schemeClr>
              </a:solidFill>
            </a:endParaRPr>
          </a:p>
        </p:txBody>
      </p:sp>
    </p:spTree>
    <p:extLst>
      <p:ext uri="{BB962C8B-B14F-4D97-AF65-F5344CB8AC3E}">
        <p14:creationId xmlns="" xmlns:p14="http://schemas.microsoft.com/office/powerpoint/2010/main" val="236116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afeteria.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61463" cy="6858001"/>
          </a:xfrm>
          <a:prstGeom prst="rect">
            <a:avLst/>
          </a:prstGeom>
          <a:noFill/>
          <a:ln w="9525">
            <a:noFill/>
            <a:miter lim="800000"/>
            <a:headEnd/>
            <a:tailEnd/>
          </a:ln>
        </p:spPr>
      </p:pic>
      <p:sp>
        <p:nvSpPr>
          <p:cNvPr id="3" name="TextBox 2"/>
          <p:cNvSpPr txBox="1"/>
          <p:nvPr/>
        </p:nvSpPr>
        <p:spPr>
          <a:xfrm>
            <a:off x="3324225" y="6253163"/>
            <a:ext cx="2754313" cy="588962"/>
          </a:xfrm>
          <a:prstGeom prst="rect">
            <a:avLst/>
          </a:prstGeom>
          <a:solidFill>
            <a:schemeClr val="accent2">
              <a:lumMod val="60000"/>
              <a:lumOff val="40000"/>
            </a:schemeClr>
          </a:solidFill>
          <a:ln>
            <a:solidFill>
              <a:srgbClr val="2F2B20"/>
            </a:solidFill>
          </a:ln>
        </p:spPr>
        <p:txBody>
          <a:bodyPr>
            <a:spAutoFit/>
          </a:bodyPr>
          <a:lstStyle/>
          <a:p>
            <a:pPr algn="ctr" fontAlgn="auto">
              <a:spcBef>
                <a:spcPts val="0"/>
              </a:spcBef>
              <a:spcAft>
                <a:spcPts val="0"/>
              </a:spcAft>
              <a:defRPr/>
            </a:pPr>
            <a:r>
              <a:rPr lang="en-US" sz="3200" dirty="0">
                <a:latin typeface="+mn-lt"/>
                <a:ea typeface="+mn-ea"/>
                <a:cs typeface="+mn-cs"/>
              </a:rPr>
              <a:t>Cafeteria </a:t>
            </a:r>
          </a:p>
        </p:txBody>
      </p:sp>
      <p:sp>
        <p:nvSpPr>
          <p:cNvPr id="4" name="Oval 3"/>
          <p:cNvSpPr/>
          <p:nvPr/>
        </p:nvSpPr>
        <p:spPr>
          <a:xfrm rot="21445172">
            <a:off x="7215188" y="2419350"/>
            <a:ext cx="858837" cy="9112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Oval 4"/>
          <p:cNvSpPr/>
          <p:nvPr/>
        </p:nvSpPr>
        <p:spPr>
          <a:xfrm>
            <a:off x="5189538" y="3549650"/>
            <a:ext cx="1779587" cy="407988"/>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Oval 5"/>
          <p:cNvSpPr/>
          <p:nvPr/>
        </p:nvSpPr>
        <p:spPr>
          <a:xfrm rot="1204218">
            <a:off x="7161213" y="4229100"/>
            <a:ext cx="1781175" cy="142875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Oval 6"/>
          <p:cNvSpPr/>
          <p:nvPr/>
        </p:nvSpPr>
        <p:spPr>
          <a:xfrm rot="21445172">
            <a:off x="0" y="4117975"/>
            <a:ext cx="1865313" cy="86995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rot="591713">
            <a:off x="361950" y="776288"/>
            <a:ext cx="3594100" cy="77152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rot="21445172">
            <a:off x="1374775" y="3581400"/>
            <a:ext cx="1403350" cy="496888"/>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Oval 11"/>
          <p:cNvSpPr/>
          <p:nvPr/>
        </p:nvSpPr>
        <p:spPr>
          <a:xfrm rot="21445172">
            <a:off x="2324100" y="211138"/>
            <a:ext cx="858838" cy="56038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6" name="Oval 15"/>
          <p:cNvSpPr/>
          <p:nvPr/>
        </p:nvSpPr>
        <p:spPr>
          <a:xfrm rot="21445172">
            <a:off x="4725988" y="1339850"/>
            <a:ext cx="771525" cy="18573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Oval 16"/>
          <p:cNvSpPr/>
          <p:nvPr/>
        </p:nvSpPr>
        <p:spPr>
          <a:xfrm rot="21445172">
            <a:off x="4735513" y="455613"/>
            <a:ext cx="766762" cy="59213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8" name="Oval 17"/>
          <p:cNvSpPr/>
          <p:nvPr/>
        </p:nvSpPr>
        <p:spPr>
          <a:xfrm rot="21445172" flipV="1">
            <a:off x="3709988" y="787400"/>
            <a:ext cx="692150" cy="531813"/>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 name="Oval 18"/>
          <p:cNvSpPr/>
          <p:nvPr/>
        </p:nvSpPr>
        <p:spPr>
          <a:xfrm rot="21445172">
            <a:off x="7343775" y="484188"/>
            <a:ext cx="1163638" cy="5905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0" name="Oval 19"/>
          <p:cNvSpPr/>
          <p:nvPr/>
        </p:nvSpPr>
        <p:spPr>
          <a:xfrm rot="21445172">
            <a:off x="6097588" y="2460625"/>
            <a:ext cx="858837" cy="89058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1" name="Oval 20"/>
          <p:cNvSpPr/>
          <p:nvPr/>
        </p:nvSpPr>
        <p:spPr>
          <a:xfrm rot="21445172">
            <a:off x="7578725" y="1862138"/>
            <a:ext cx="1357313" cy="549275"/>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Oval 21"/>
          <p:cNvSpPr/>
          <p:nvPr/>
        </p:nvSpPr>
        <p:spPr>
          <a:xfrm rot="21445172">
            <a:off x="5086350" y="2460625"/>
            <a:ext cx="858838" cy="56038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3" name="Oval 22"/>
          <p:cNvSpPr/>
          <p:nvPr/>
        </p:nvSpPr>
        <p:spPr>
          <a:xfrm rot="21445172">
            <a:off x="5773738" y="757238"/>
            <a:ext cx="858837" cy="56038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333375" y="2387600"/>
            <a:ext cx="3667125" cy="9588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rot="21445172">
            <a:off x="2660650" y="4002088"/>
            <a:ext cx="2028825" cy="86995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rot="2045213">
            <a:off x="3711575" y="3008313"/>
            <a:ext cx="803275" cy="93186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7" name="Oval 26"/>
          <p:cNvSpPr/>
          <p:nvPr/>
        </p:nvSpPr>
        <p:spPr>
          <a:xfrm>
            <a:off x="5341938" y="4132263"/>
            <a:ext cx="1779587" cy="78422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8" name="Oval 27"/>
          <p:cNvSpPr/>
          <p:nvPr/>
        </p:nvSpPr>
        <p:spPr>
          <a:xfrm>
            <a:off x="7331075" y="3549650"/>
            <a:ext cx="1189038" cy="417513"/>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9" name="TextBox 28"/>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50000"/>
                    <a:lumOff val="50000"/>
                  </a:schemeClr>
                </a:solidFill>
              </a:rPr>
              <a:t>Photo by Nora Jagielo</a:t>
            </a:r>
            <a:endParaRPr lang="en-US" sz="1200" dirty="0">
              <a:solidFill>
                <a:schemeClr val="tx1">
                  <a:lumMod val="50000"/>
                  <a:lumOff val="50000"/>
                </a:schemeClr>
              </a:solidFill>
            </a:endParaRPr>
          </a:p>
        </p:txBody>
      </p:sp>
    </p:spTree>
    <p:extLst>
      <p:ext uri="{BB962C8B-B14F-4D97-AF65-F5344CB8AC3E}">
        <p14:creationId xmlns="" xmlns:p14="http://schemas.microsoft.com/office/powerpoint/2010/main" val="1386188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Three Types of Earthquakes in Western Washington</a:t>
            </a:r>
            <a:endParaRPr lang="en-US" dirty="0">
              <a:solidFill>
                <a:schemeClr val="tx1"/>
              </a:solidFill>
            </a:endParaRPr>
          </a:p>
        </p:txBody>
      </p:sp>
      <p:sp>
        <p:nvSpPr>
          <p:cNvPr id="3" name="Content Placeholder 2"/>
          <p:cNvSpPr>
            <a:spLocks noGrp="1"/>
          </p:cNvSpPr>
          <p:nvPr>
            <p:ph sz="quarter" idx="1"/>
          </p:nvPr>
        </p:nvSpPr>
        <p:spPr>
          <a:xfrm>
            <a:off x="457200" y="1600200"/>
            <a:ext cx="3337859" cy="4525963"/>
          </a:xfrm>
        </p:spPr>
        <p:txBody>
          <a:bodyPr/>
          <a:lstStyle/>
          <a:p>
            <a:endParaRPr lang="en-US" sz="2400" dirty="0" smtClean="0"/>
          </a:p>
          <a:p>
            <a:r>
              <a:rPr lang="en-US" sz="2400" dirty="0" smtClean="0"/>
              <a:t>Subduction </a:t>
            </a:r>
            <a:r>
              <a:rPr lang="en-US" sz="2400" dirty="0"/>
              <a:t>z</a:t>
            </a:r>
            <a:r>
              <a:rPr lang="en-US" sz="2400" dirty="0" smtClean="0"/>
              <a:t>one earthquakes</a:t>
            </a:r>
          </a:p>
          <a:p>
            <a:pPr marL="0" indent="0">
              <a:buNone/>
            </a:pPr>
            <a:endParaRPr lang="en-US" sz="2400" dirty="0" smtClean="0"/>
          </a:p>
          <a:p>
            <a:r>
              <a:rPr lang="en-US" sz="2400" dirty="0" smtClean="0"/>
              <a:t>Deep earthquakes</a:t>
            </a:r>
          </a:p>
          <a:p>
            <a:pPr marL="0" indent="0">
              <a:buNone/>
            </a:pPr>
            <a:endParaRPr lang="en-US" sz="2400" dirty="0" smtClean="0"/>
          </a:p>
          <a:p>
            <a:r>
              <a:rPr lang="en-US" sz="2400" dirty="0" smtClean="0"/>
              <a:t>Shallow fault earthquakes</a:t>
            </a:r>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rotWithShape="1">
          <a:blip r:embed="rId3"/>
          <a:srcRect t="12771"/>
          <a:stretch/>
        </p:blipFill>
        <p:spPr>
          <a:xfrm>
            <a:off x="3391647" y="2036758"/>
            <a:ext cx="5376995" cy="3222538"/>
          </a:xfrm>
          <a:prstGeom prst="rect">
            <a:avLst/>
          </a:prstGeom>
        </p:spPr>
      </p:pic>
      <p:sp>
        <p:nvSpPr>
          <p:cNvPr id="5" name="Rectangle 4"/>
          <p:cNvSpPr/>
          <p:nvPr/>
        </p:nvSpPr>
        <p:spPr>
          <a:xfrm>
            <a:off x="3541059" y="4679278"/>
            <a:ext cx="1972235" cy="276999"/>
          </a:xfrm>
          <a:prstGeom prst="rect">
            <a:avLst/>
          </a:prstGeom>
        </p:spPr>
        <p:txBody>
          <a:bodyPr wrap="square">
            <a:spAutoFit/>
          </a:bodyPr>
          <a:lstStyle/>
          <a:p>
            <a:r>
              <a:rPr lang="en-US" sz="600" dirty="0">
                <a:solidFill>
                  <a:schemeClr val="bg1">
                    <a:lumMod val="75000"/>
                  </a:schemeClr>
                </a:solidFill>
              </a:rPr>
              <a:t>http://www.ouramazingplanet.com/1694-cascadia-fault-earthquake-monitors.html</a:t>
            </a:r>
          </a:p>
        </p:txBody>
      </p:sp>
    </p:spTree>
    <p:extLst>
      <p:ext uri="{BB962C8B-B14F-4D97-AF65-F5344CB8AC3E}">
        <p14:creationId xmlns="" xmlns:p14="http://schemas.microsoft.com/office/powerpoint/2010/main" val="1105759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outside.jpg"/>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2249488" y="6253163"/>
            <a:ext cx="4694237" cy="588962"/>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3200" dirty="0">
                <a:latin typeface="+mn-lt"/>
                <a:ea typeface="+mn-ea"/>
                <a:cs typeface="+mn-cs"/>
              </a:rPr>
              <a:t>Outside near a building</a:t>
            </a:r>
          </a:p>
        </p:txBody>
      </p:sp>
      <p:sp>
        <p:nvSpPr>
          <p:cNvPr id="5" name="TextBox 4"/>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50000"/>
                    <a:lumOff val="50000"/>
                  </a:schemeClr>
                </a:solidFill>
              </a:rPr>
              <a:t>Photo by Nora Jagielo</a:t>
            </a:r>
            <a:endParaRPr lang="en-US" sz="1200" dirty="0">
              <a:solidFill>
                <a:schemeClr val="tx1">
                  <a:lumMod val="50000"/>
                  <a:lumOff val="50000"/>
                </a:schemeClr>
              </a:solidFill>
            </a:endParaRPr>
          </a:p>
        </p:txBody>
      </p:sp>
    </p:spTree>
    <p:extLst>
      <p:ext uri="{BB962C8B-B14F-4D97-AF65-F5344CB8AC3E}">
        <p14:creationId xmlns="" xmlns:p14="http://schemas.microsoft.com/office/powerpoint/2010/main" val="146147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outside.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2249488" y="6253163"/>
            <a:ext cx="4694237" cy="588962"/>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3200" dirty="0">
                <a:latin typeface="+mn-lt"/>
                <a:ea typeface="+mn-ea"/>
                <a:cs typeface="+mn-cs"/>
              </a:rPr>
              <a:t>Outside near a building</a:t>
            </a:r>
          </a:p>
        </p:txBody>
      </p:sp>
      <p:sp>
        <p:nvSpPr>
          <p:cNvPr id="5" name="Oval 4"/>
          <p:cNvSpPr/>
          <p:nvPr/>
        </p:nvSpPr>
        <p:spPr>
          <a:xfrm rot="21445172">
            <a:off x="1735138" y="182563"/>
            <a:ext cx="1030287" cy="755650"/>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Oval 5"/>
          <p:cNvSpPr/>
          <p:nvPr/>
        </p:nvSpPr>
        <p:spPr>
          <a:xfrm rot="21445172">
            <a:off x="4006850" y="2928938"/>
            <a:ext cx="1231900" cy="72548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Oval 6"/>
          <p:cNvSpPr/>
          <p:nvPr/>
        </p:nvSpPr>
        <p:spPr>
          <a:xfrm rot="21445172">
            <a:off x="6640513" y="2627313"/>
            <a:ext cx="835025" cy="1430337"/>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rot="21445172">
            <a:off x="-206375" y="4227513"/>
            <a:ext cx="1058863" cy="56197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Left Arrow 2"/>
          <p:cNvSpPr/>
          <p:nvPr/>
        </p:nvSpPr>
        <p:spPr>
          <a:xfrm rot="20582511">
            <a:off x="38100" y="3686175"/>
            <a:ext cx="911225" cy="393700"/>
          </a:xfrm>
          <a:prstGeom prst="lef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rot="21445172">
            <a:off x="1911350" y="3000375"/>
            <a:ext cx="857250" cy="560388"/>
          </a:xfrm>
          <a:prstGeom prst="ellipse">
            <a:avLst/>
          </a:prstGeom>
          <a:noFill/>
          <a:ln w="254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TextBox 9"/>
          <p:cNvSpPr txBox="1"/>
          <p:nvPr/>
        </p:nvSpPr>
        <p:spPr>
          <a:xfrm>
            <a:off x="7461614" y="6559653"/>
            <a:ext cx="1727199" cy="276999"/>
          </a:xfrm>
          <a:prstGeom prst="rect">
            <a:avLst/>
          </a:prstGeom>
          <a:noFill/>
        </p:spPr>
        <p:txBody>
          <a:bodyPr wrap="square" rtlCol="0">
            <a:spAutoFit/>
          </a:bodyPr>
          <a:lstStyle/>
          <a:p>
            <a:pPr algn="r"/>
            <a:r>
              <a:rPr lang="en-US" sz="1200" dirty="0" smtClean="0">
                <a:solidFill>
                  <a:schemeClr val="tx1">
                    <a:lumMod val="50000"/>
                    <a:lumOff val="50000"/>
                  </a:schemeClr>
                </a:solidFill>
              </a:rPr>
              <a:t>Photo by Nora Jagielo</a:t>
            </a:r>
            <a:endParaRPr lang="en-US" sz="1200" dirty="0">
              <a:solidFill>
                <a:schemeClr val="tx1">
                  <a:lumMod val="50000"/>
                  <a:lumOff val="50000"/>
                </a:schemeClr>
              </a:solidFill>
            </a:endParaRPr>
          </a:p>
        </p:txBody>
      </p:sp>
    </p:spTree>
    <p:extLst>
      <p:ext uri="{BB962C8B-B14F-4D97-AF65-F5344CB8AC3E}">
        <p14:creationId xmlns="" xmlns:p14="http://schemas.microsoft.com/office/powerpoint/2010/main" val="372328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p:txBody>
          <a:bodyPr>
            <a:normAutofit/>
          </a:bodyPr>
          <a:lstStyle/>
          <a:p>
            <a:pPr>
              <a:buNone/>
            </a:pPr>
            <a:endParaRPr lang="en-US" sz="2000" i="1" dirty="0" smtClean="0"/>
          </a:p>
          <a:p>
            <a:pPr>
              <a:buNone/>
            </a:pPr>
            <a:endParaRPr lang="en-US" sz="2000" dirty="0" smtClean="0"/>
          </a:p>
          <a:p>
            <a:pPr>
              <a:buNone/>
            </a:pPr>
            <a:r>
              <a:rPr lang="en-US" sz="2000" dirty="0" smtClean="0"/>
              <a:t>Outsmart the Quake! lesson plans are intended to support 6th-8th grade student learning about disaster preparedness in conjunction with the Washington State ShakeOut drill. The lessons were developed in 2012 by Western Washington University students Nora Jagielo, Pamela Griswold, Spencer Andrich, Pat </a:t>
            </a:r>
            <a:r>
              <a:rPr lang="en-US" sz="2000" dirty="0" err="1" smtClean="0"/>
              <a:t>Chappelle</a:t>
            </a:r>
            <a:r>
              <a:rPr lang="en-US" sz="2000" dirty="0" smtClean="0"/>
              <a:t> and Ryan Bainbridge as part of the Disaster Risk Reduction Planning Studio. </a:t>
            </a:r>
          </a:p>
          <a:p>
            <a:pPr>
              <a:buNone/>
            </a:pPr>
            <a:endParaRPr lang="en-US" sz="2000" dirty="0" smtClean="0"/>
          </a:p>
          <a:p>
            <a:pPr>
              <a:buNone/>
            </a:pPr>
            <a:r>
              <a:rPr lang="en-US" sz="2000" dirty="0" smtClean="0"/>
              <a:t>If you have questions, comments or concerns, please contact Dr. Rebekah Green at Western Washington University’s Resilience Institute. </a:t>
            </a:r>
            <a:r>
              <a:rPr lang="en-US" sz="2000" dirty="0" smtClean="0">
                <a:hlinkClick r:id="rId2"/>
              </a:rPr>
              <a:t>Rebekah.green@wwu.edu</a:t>
            </a:r>
            <a:r>
              <a:rPr lang="en-US" sz="2000" dirty="0" smtClean="0"/>
              <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ea typeface="+mj-ea"/>
                <a:cs typeface="+mj-cs"/>
              </a:rPr>
              <a:t>Subduction Zone Earthquakes</a:t>
            </a:r>
            <a:endParaRPr lang="en-US" dirty="0">
              <a:solidFill>
                <a:schemeClr val="tx1"/>
              </a:solidFill>
              <a:ea typeface="+mj-ea"/>
              <a:cs typeface="+mj-cs"/>
            </a:endParaRPr>
          </a:p>
        </p:txBody>
      </p:sp>
      <p:pic>
        <p:nvPicPr>
          <p:cNvPr id="6" name="Picture 5"/>
          <p:cNvPicPr>
            <a:picLocks noChangeAspect="1"/>
          </p:cNvPicPr>
          <p:nvPr/>
        </p:nvPicPr>
        <p:blipFill rotWithShape="1">
          <a:blip r:embed="rId3"/>
          <a:srcRect t="13987"/>
          <a:stretch/>
        </p:blipFill>
        <p:spPr>
          <a:xfrm>
            <a:off x="1488697" y="1866539"/>
            <a:ext cx="6719180" cy="4207362"/>
          </a:xfrm>
          <a:prstGeom prst="rect">
            <a:avLst/>
          </a:prstGeom>
        </p:spPr>
      </p:pic>
      <p:sp>
        <p:nvSpPr>
          <p:cNvPr id="7" name="Rectangle 6"/>
          <p:cNvSpPr/>
          <p:nvPr/>
        </p:nvSpPr>
        <p:spPr>
          <a:xfrm rot="235922">
            <a:off x="2867426" y="5104501"/>
            <a:ext cx="4572000" cy="184666"/>
          </a:xfrm>
          <a:prstGeom prst="rect">
            <a:avLst/>
          </a:prstGeom>
        </p:spPr>
        <p:txBody>
          <a:bodyPr>
            <a:spAutoFit/>
          </a:bodyPr>
          <a:lstStyle/>
          <a:p>
            <a:pPr algn="r"/>
            <a:r>
              <a:rPr lang="en-US" sz="600" dirty="0">
                <a:solidFill>
                  <a:schemeClr val="bg1">
                    <a:lumMod val="75000"/>
                  </a:schemeClr>
                </a:solidFill>
              </a:rPr>
              <a:t>http://</a:t>
            </a:r>
            <a:r>
              <a:rPr lang="en-US" sz="600" dirty="0" err="1">
                <a:solidFill>
                  <a:schemeClr val="bg1">
                    <a:lumMod val="75000"/>
                  </a:schemeClr>
                </a:solidFill>
              </a:rPr>
              <a:t>www.nwseismic.com</a:t>
            </a:r>
            <a:r>
              <a:rPr lang="en-US" sz="600" dirty="0">
                <a:solidFill>
                  <a:schemeClr val="bg1">
                    <a:lumMod val="75000"/>
                  </a:schemeClr>
                </a:solidFill>
              </a:rPr>
              <a:t>/</a:t>
            </a:r>
            <a:r>
              <a:rPr lang="en-US" sz="600" dirty="0" err="1">
                <a:solidFill>
                  <a:schemeClr val="bg1">
                    <a:lumMod val="75000"/>
                  </a:schemeClr>
                </a:solidFill>
              </a:rPr>
              <a:t>wp</a:t>
            </a:r>
            <a:r>
              <a:rPr lang="en-US" sz="600" dirty="0">
                <a:solidFill>
                  <a:schemeClr val="bg1">
                    <a:lumMod val="75000"/>
                  </a:schemeClr>
                </a:solidFill>
              </a:rPr>
              <a:t>-content/uploads/2011/12/Cascadia-Subduction-</a:t>
            </a:r>
            <a:r>
              <a:rPr lang="en-US" sz="600" dirty="0" err="1">
                <a:solidFill>
                  <a:schemeClr val="bg1">
                    <a:lumMod val="75000"/>
                  </a:schemeClr>
                </a:solidFill>
              </a:rPr>
              <a:t>Zone.jpg</a:t>
            </a:r>
            <a:endParaRPr lang="en-US" sz="600" dirty="0">
              <a:solidFill>
                <a:schemeClr val="bg1">
                  <a:lumMod val="75000"/>
                </a:schemeClr>
              </a:solidFill>
            </a:endParaRPr>
          </a:p>
        </p:txBody>
      </p:sp>
    </p:spTree>
    <p:extLst>
      <p:ext uri="{BB962C8B-B14F-4D97-AF65-F5344CB8AC3E}">
        <p14:creationId xmlns="" xmlns:p14="http://schemas.microsoft.com/office/powerpoint/2010/main" val="99851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ea typeface="+mj-ea"/>
                <a:cs typeface="+mj-cs"/>
              </a:rPr>
              <a:t> Deep Earthquakes</a:t>
            </a:r>
            <a:endParaRPr lang="en-US" dirty="0">
              <a:solidFill>
                <a:schemeClr val="tx1"/>
              </a:solidFill>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32853" y="1665351"/>
            <a:ext cx="5210025" cy="51926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26226" y="6466418"/>
            <a:ext cx="3616652" cy="215444"/>
          </a:xfrm>
          <a:prstGeom prst="rect">
            <a:avLst/>
          </a:prstGeom>
          <a:noFill/>
        </p:spPr>
        <p:txBody>
          <a:bodyPr wrap="square" rtlCol="0">
            <a:spAutoFit/>
          </a:bodyPr>
          <a:lstStyle/>
          <a:p>
            <a:pPr algn="r"/>
            <a:r>
              <a:rPr lang="en-US" sz="800" dirty="0">
                <a:solidFill>
                  <a:schemeClr val="bg1">
                    <a:lumMod val="75000"/>
                  </a:schemeClr>
                </a:solidFill>
              </a:rPr>
              <a:t>http://blue.utb.edu/paullgj/physci1417/Lectures/Plate_Tectonics.html</a:t>
            </a:r>
          </a:p>
        </p:txBody>
      </p:sp>
    </p:spTree>
    <p:extLst>
      <p:ext uri="{BB962C8B-B14F-4D97-AF65-F5344CB8AC3E}">
        <p14:creationId xmlns="" xmlns:p14="http://schemas.microsoft.com/office/powerpoint/2010/main" val="1689361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ea typeface="+mj-ea"/>
                <a:cs typeface="+mj-cs"/>
              </a:rPr>
              <a:t>Shallow Fault Earthquakes</a:t>
            </a:r>
            <a:endParaRPr lang="en-US" dirty="0">
              <a:solidFill>
                <a:schemeClr val="tx1"/>
              </a:solidFill>
              <a:ea typeface="+mj-ea"/>
              <a:cs typeface="+mj-cs"/>
            </a:endParaRPr>
          </a:p>
        </p:txBody>
      </p:sp>
      <p:pic>
        <p:nvPicPr>
          <p:cNvPr id="16387" name="Content Placeholder 4" descr="Picture 2.png"/>
          <p:cNvPicPr>
            <a:picLocks noGrp="1" noChangeAspect="1"/>
          </p:cNvPicPr>
          <p:nvPr>
            <p:ph sz="quarter" idx="2"/>
          </p:nvPr>
        </p:nvPicPr>
        <p:blipFill>
          <a:blip r:embed="rId3" cstate="email">
            <a:extLst>
              <a:ext uri="{28A0092B-C50C-407E-A947-70E740481C1C}">
                <a14:useLocalDpi xmlns="" xmlns:a14="http://schemas.microsoft.com/office/drawing/2010/main"/>
              </a:ext>
            </a:extLst>
          </a:blip>
          <a:srcRect t="-21165" b="-21165"/>
          <a:stretch>
            <a:fillRect/>
          </a:stretch>
        </p:blipFill>
        <p:spPr>
          <a:xfrm>
            <a:off x="1921196" y="722695"/>
            <a:ext cx="5488469" cy="6886791"/>
          </a:xfrm>
        </p:spPr>
      </p:pic>
      <p:sp>
        <p:nvSpPr>
          <p:cNvPr id="4" name="Rectangle 3"/>
          <p:cNvSpPr/>
          <p:nvPr/>
        </p:nvSpPr>
        <p:spPr>
          <a:xfrm>
            <a:off x="5322602" y="6581001"/>
            <a:ext cx="2087063" cy="184666"/>
          </a:xfrm>
          <a:prstGeom prst="rect">
            <a:avLst/>
          </a:prstGeom>
        </p:spPr>
        <p:txBody>
          <a:bodyPr wrap="square">
            <a:spAutoFit/>
          </a:bodyPr>
          <a:lstStyle/>
          <a:p>
            <a:r>
              <a:rPr lang="en-US" sz="600" dirty="0">
                <a:solidFill>
                  <a:schemeClr val="bg1">
                    <a:lumMod val="65000"/>
                  </a:schemeClr>
                </a:solidFill>
              </a:rPr>
              <a:t>https://</a:t>
            </a:r>
            <a:r>
              <a:rPr lang="en-US" sz="600" dirty="0" err="1">
                <a:solidFill>
                  <a:schemeClr val="bg1">
                    <a:lumMod val="65000"/>
                  </a:schemeClr>
                </a:solidFill>
              </a:rPr>
              <a:t>geohazards.usgs.gov</a:t>
            </a:r>
            <a:r>
              <a:rPr lang="en-US" sz="600" dirty="0">
                <a:solidFill>
                  <a:schemeClr val="bg1">
                    <a:lumMod val="65000"/>
                  </a:schemeClr>
                </a:solidFill>
              </a:rPr>
              <a:t>/</a:t>
            </a:r>
            <a:r>
              <a:rPr lang="en-US" sz="600" dirty="0" err="1">
                <a:solidFill>
                  <a:schemeClr val="bg1">
                    <a:lumMod val="65000"/>
                  </a:schemeClr>
                </a:solidFill>
              </a:rPr>
              <a:t>hazfaults</a:t>
            </a:r>
            <a:r>
              <a:rPr lang="en-US" sz="600" dirty="0">
                <a:solidFill>
                  <a:schemeClr val="bg1">
                    <a:lumMod val="65000"/>
                  </a:schemeClr>
                </a:solidFill>
              </a:rPr>
              <a:t>/map2008.php</a:t>
            </a:r>
          </a:p>
        </p:txBody>
      </p:sp>
    </p:spTree>
    <p:extLst>
      <p:ext uri="{BB962C8B-B14F-4D97-AF65-F5344CB8AC3E}">
        <p14:creationId xmlns="" xmlns:p14="http://schemas.microsoft.com/office/powerpoint/2010/main" val="1427585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solidFill>
                <a:ea typeface="+mj-ea"/>
                <a:cs typeface="+mj-cs"/>
              </a:rPr>
              <a:t>Earthquake Damage</a:t>
            </a:r>
            <a:endParaRPr lang="en-US" dirty="0">
              <a:solidFill>
                <a:schemeClr val="tx1"/>
              </a:solidFill>
              <a:ea typeface="+mj-ea"/>
              <a:cs typeface="+mj-cs"/>
            </a:endParaRPr>
          </a:p>
        </p:txBody>
      </p:sp>
      <p:pic>
        <p:nvPicPr>
          <p:cNvPr id="21506" name="Picture 3"/>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782243" y="1828054"/>
            <a:ext cx="5578377" cy="4184420"/>
          </a:xfrm>
          <a:prstGeom prst="rect">
            <a:avLst/>
          </a:prstGeom>
          <a:noFill/>
          <a:ln w="9525">
            <a:noFill/>
            <a:miter lim="800000"/>
            <a:headEnd/>
            <a:tailEnd/>
          </a:ln>
        </p:spPr>
      </p:pic>
      <p:sp>
        <p:nvSpPr>
          <p:cNvPr id="21507" name="TextBox 4"/>
          <p:cNvSpPr txBox="1">
            <a:spLocks noChangeArrowheads="1"/>
          </p:cNvSpPr>
          <p:nvPr/>
        </p:nvSpPr>
        <p:spPr bwMode="auto">
          <a:xfrm>
            <a:off x="1859932" y="6539053"/>
            <a:ext cx="5500688" cy="307777"/>
          </a:xfrm>
          <a:prstGeom prst="rect">
            <a:avLst/>
          </a:prstGeom>
          <a:noFill/>
          <a:ln w="9525">
            <a:noFill/>
            <a:miter lim="800000"/>
            <a:headEnd/>
            <a:tailEnd/>
          </a:ln>
        </p:spPr>
        <p:txBody>
          <a:bodyPr>
            <a:prstTxWarp prst="textNoShape">
              <a:avLst/>
            </a:prstTxWarp>
            <a:spAutoFit/>
          </a:bodyPr>
          <a:lstStyle/>
          <a:p>
            <a:pPr algn="ctr"/>
            <a:r>
              <a:rPr lang="en-US" sz="1400" dirty="0">
                <a:solidFill>
                  <a:schemeClr val="bg1">
                    <a:lumMod val="50000"/>
                  </a:schemeClr>
                </a:solidFill>
                <a:latin typeface="Calibri" pitchFamily="84" charset="0"/>
              </a:rPr>
              <a:t>COGGS Mother Slide Show, 2008 </a:t>
            </a:r>
          </a:p>
        </p:txBody>
      </p:sp>
      <p:sp>
        <p:nvSpPr>
          <p:cNvPr id="3" name="TextBox 2"/>
          <p:cNvSpPr txBox="1"/>
          <p:nvPr/>
        </p:nvSpPr>
        <p:spPr>
          <a:xfrm>
            <a:off x="1782243" y="6012474"/>
            <a:ext cx="5578377" cy="369332"/>
          </a:xfrm>
          <a:prstGeom prst="rect">
            <a:avLst/>
          </a:prstGeom>
          <a:noFill/>
        </p:spPr>
        <p:txBody>
          <a:bodyPr wrap="square" rtlCol="0">
            <a:spAutoFit/>
          </a:bodyPr>
          <a:lstStyle/>
          <a:p>
            <a:pPr algn="ctr"/>
            <a:r>
              <a:rPr lang="en-US" dirty="0" smtClean="0"/>
              <a:t>Northridge, California earthquake</a:t>
            </a:r>
            <a:endParaRPr lang="en-US" dirty="0"/>
          </a:p>
        </p:txBody>
      </p:sp>
    </p:spTree>
    <p:extLst>
      <p:ext uri="{BB962C8B-B14F-4D97-AF65-F5344CB8AC3E}">
        <p14:creationId xmlns="" xmlns:p14="http://schemas.microsoft.com/office/powerpoint/2010/main" val="195545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2500" y="1567438"/>
            <a:ext cx="8628299" cy="3785652"/>
          </a:xfrm>
          <a:prstGeom prst="rect">
            <a:avLst/>
          </a:prstGeom>
        </p:spPr>
        <p:txBody>
          <a:bodyPr wrap="square">
            <a:spAutoFit/>
          </a:bodyPr>
          <a:lstStyle/>
          <a:p>
            <a:pPr marL="457200" indent="-342900">
              <a:buFont typeface="Arial"/>
              <a:buChar char="•"/>
            </a:pPr>
            <a:r>
              <a:rPr lang="en-US" sz="2400" b="1" dirty="0"/>
              <a:t>DROP</a:t>
            </a:r>
            <a:r>
              <a:rPr lang="en-US" sz="2400" dirty="0"/>
              <a:t> – Drop to the ground! Do not </a:t>
            </a:r>
            <a:r>
              <a:rPr lang="en-US" sz="2400" dirty="0" smtClean="0"/>
              <a:t>run.</a:t>
            </a:r>
          </a:p>
          <a:p>
            <a:pPr marL="114300"/>
            <a:endParaRPr lang="en-US" sz="2400" dirty="0" smtClean="0"/>
          </a:p>
          <a:p>
            <a:pPr marL="457200" indent="-342900">
              <a:buFont typeface="Arial"/>
              <a:buChar char="•"/>
            </a:pPr>
            <a:r>
              <a:rPr lang="en-US" sz="2400" b="1" dirty="0" smtClean="0"/>
              <a:t>COVER</a:t>
            </a:r>
            <a:r>
              <a:rPr lang="en-US" sz="2400" dirty="0" smtClean="0"/>
              <a:t> </a:t>
            </a:r>
            <a:r>
              <a:rPr lang="en-US" sz="2400" dirty="0"/>
              <a:t>– Get under your desk! </a:t>
            </a:r>
            <a:r>
              <a:rPr lang="en-US" sz="2400" dirty="0" smtClean="0"/>
              <a:t>Take </a:t>
            </a:r>
            <a:r>
              <a:rPr lang="en-US" sz="2400" dirty="0"/>
              <a:t>cover under your desk</a:t>
            </a:r>
            <a:r>
              <a:rPr lang="en-US" sz="2400" dirty="0" smtClean="0"/>
              <a:t>. Cover </a:t>
            </a:r>
            <a:r>
              <a:rPr lang="en-US" sz="2400" dirty="0"/>
              <a:t>your neck with your </a:t>
            </a:r>
            <a:r>
              <a:rPr lang="en-US" sz="2400" dirty="0" smtClean="0"/>
              <a:t>arm</a:t>
            </a:r>
            <a:r>
              <a:rPr lang="en-US" sz="2400" dirty="0"/>
              <a:t>. </a:t>
            </a:r>
            <a:endParaRPr lang="en-US" sz="2400" dirty="0" smtClean="0"/>
          </a:p>
          <a:p>
            <a:pPr marL="114300"/>
            <a:endParaRPr lang="en-US" sz="2400" dirty="0" smtClean="0"/>
          </a:p>
          <a:p>
            <a:pPr marL="457200" indent="-342900">
              <a:buFont typeface="Arial"/>
              <a:buChar char="•"/>
            </a:pPr>
            <a:r>
              <a:rPr lang="en-US" sz="2400" b="1" dirty="0"/>
              <a:t>HOLD ON </a:t>
            </a:r>
            <a:r>
              <a:rPr lang="en-US" sz="2400" dirty="0"/>
              <a:t>– Hold on to the desk! </a:t>
            </a:r>
            <a:r>
              <a:rPr lang="en-US" sz="2400" dirty="0" smtClean="0"/>
              <a:t>Hold </a:t>
            </a:r>
            <a:r>
              <a:rPr lang="en-US" sz="2400" dirty="0"/>
              <a:t>on to the desk leg until the ground </a:t>
            </a:r>
            <a:r>
              <a:rPr lang="en-US" sz="2400" dirty="0" smtClean="0"/>
              <a:t>stops shaking</a:t>
            </a:r>
            <a:r>
              <a:rPr lang="en-US" sz="2400" dirty="0"/>
              <a:t>. </a:t>
            </a:r>
          </a:p>
          <a:p>
            <a:pPr marL="114300"/>
            <a:endParaRPr lang="en-US" sz="2400" dirty="0" smtClean="0"/>
          </a:p>
          <a:p>
            <a:pPr marL="114300"/>
            <a:endParaRPr lang="en-US" sz="2400" dirty="0"/>
          </a:p>
          <a:p>
            <a:pPr marL="114300"/>
            <a:endParaRPr lang="en-US" sz="2400" dirty="0"/>
          </a:p>
        </p:txBody>
      </p:sp>
      <p:sp>
        <p:nvSpPr>
          <p:cNvPr id="11" name="Title 1"/>
          <p:cNvSpPr>
            <a:spLocks noGrp="1"/>
          </p:cNvSpPr>
          <p:nvPr>
            <p:ph type="title"/>
          </p:nvPr>
        </p:nvSpPr>
        <p:spPr/>
        <p:txBody>
          <a:bodyPr/>
          <a:lstStyle/>
          <a:p>
            <a:r>
              <a:rPr lang="en-US" dirty="0">
                <a:solidFill>
                  <a:schemeClr val="tx1"/>
                </a:solidFill>
              </a:rPr>
              <a:t>Drop, Cover and Hold </a:t>
            </a:r>
            <a:r>
              <a:rPr lang="en-US" dirty="0" smtClean="0">
                <a:solidFill>
                  <a:schemeClr val="tx1"/>
                </a:solidFill>
              </a:rPr>
              <a:t>On!</a:t>
            </a:r>
            <a:endParaRPr lang="en-US" dirty="0">
              <a:solidFill>
                <a:schemeClr val="tx1"/>
              </a:solidFill>
            </a:endParaRPr>
          </a:p>
        </p:txBody>
      </p:sp>
      <p:pic>
        <p:nvPicPr>
          <p:cNvPr id="10" name="Picture 9"/>
          <p:cNvPicPr>
            <a:picLocks noChangeAspect="1"/>
          </p:cNvPicPr>
          <p:nvPr/>
        </p:nvPicPr>
        <p:blipFill>
          <a:blip r:embed="rId3"/>
          <a:stretch>
            <a:fillRect/>
          </a:stretch>
        </p:blipFill>
        <p:spPr>
          <a:xfrm>
            <a:off x="2324719" y="4433946"/>
            <a:ext cx="4819999" cy="1992266"/>
          </a:xfrm>
          <a:prstGeom prst="rect">
            <a:avLst/>
          </a:prstGeom>
        </p:spPr>
      </p:pic>
      <p:sp>
        <p:nvSpPr>
          <p:cNvPr id="12" name="Rectangle 11"/>
          <p:cNvSpPr/>
          <p:nvPr/>
        </p:nvSpPr>
        <p:spPr>
          <a:xfrm>
            <a:off x="2150534" y="6467888"/>
            <a:ext cx="5994400" cy="215444"/>
          </a:xfrm>
          <a:prstGeom prst="rect">
            <a:avLst/>
          </a:prstGeom>
        </p:spPr>
        <p:txBody>
          <a:bodyPr wrap="square">
            <a:spAutoFit/>
          </a:bodyPr>
          <a:lstStyle/>
          <a:p>
            <a:pPr marL="114300"/>
            <a:r>
              <a:rPr lang="en-US" sz="800" dirty="0">
                <a:solidFill>
                  <a:schemeClr val="bg1">
                    <a:lumMod val="65000"/>
                  </a:schemeClr>
                </a:solidFill>
              </a:rPr>
              <a:t>http://</a:t>
            </a:r>
            <a:r>
              <a:rPr lang="en-US" sz="800" dirty="0" err="1">
                <a:solidFill>
                  <a:schemeClr val="bg1">
                    <a:lumMod val="65000"/>
                  </a:schemeClr>
                </a:solidFill>
              </a:rPr>
              <a:t>www.smgov.net</a:t>
            </a:r>
            <a:r>
              <a:rPr lang="en-US" sz="800" dirty="0">
                <a:solidFill>
                  <a:schemeClr val="bg1">
                    <a:lumMod val="65000"/>
                  </a:schemeClr>
                </a:solidFill>
              </a:rPr>
              <a:t>/</a:t>
            </a:r>
            <a:r>
              <a:rPr lang="en-US" sz="800" dirty="0" err="1">
                <a:solidFill>
                  <a:schemeClr val="bg1">
                    <a:lumMod val="65000"/>
                  </a:schemeClr>
                </a:solidFill>
              </a:rPr>
              <a:t>uploadedImages</a:t>
            </a:r>
            <a:r>
              <a:rPr lang="en-US" sz="800" dirty="0">
                <a:solidFill>
                  <a:schemeClr val="bg1">
                    <a:lumMod val="65000"/>
                  </a:schemeClr>
                </a:solidFill>
              </a:rPr>
              <a:t>/Departments/OEM/Events/Drop%20Cover%</a:t>
            </a:r>
            <a:r>
              <a:rPr lang="en-US" sz="800" dirty="0" smtClean="0">
                <a:solidFill>
                  <a:schemeClr val="bg1">
                    <a:lumMod val="65000"/>
                  </a:schemeClr>
                </a:solidFill>
              </a:rPr>
              <a:t>20%</a:t>
            </a:r>
            <a:r>
              <a:rPr lang="en-US" sz="800" dirty="0">
                <a:solidFill>
                  <a:schemeClr val="bg1">
                    <a:lumMod val="65000"/>
                  </a:schemeClr>
                </a:solidFill>
              </a:rPr>
              <a:t>20Hold%20On.jpg</a:t>
            </a:r>
          </a:p>
        </p:txBody>
      </p:sp>
    </p:spTree>
    <p:extLst>
      <p:ext uri="{BB962C8B-B14F-4D97-AF65-F5344CB8AC3E}">
        <p14:creationId xmlns="" xmlns:p14="http://schemas.microsoft.com/office/powerpoint/2010/main" val="268847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solidFill>
                  <a:schemeClr val="tx1"/>
                </a:solidFill>
              </a:rPr>
              <a:t>Drop, Cover and Hold </a:t>
            </a:r>
            <a:r>
              <a:rPr lang="en-US" dirty="0" smtClean="0">
                <a:solidFill>
                  <a:schemeClr val="tx1"/>
                </a:solidFill>
              </a:rPr>
              <a:t>On!</a:t>
            </a:r>
            <a:endParaRPr lang="en-US" dirty="0">
              <a:solidFill>
                <a:schemeClr val="tx1"/>
              </a:solidFill>
            </a:endParaRPr>
          </a:p>
        </p:txBody>
      </p:sp>
      <p:pic>
        <p:nvPicPr>
          <p:cNvPr id="1026" name="Picture 2">
            <a:hlinkClick r:id="rId3"/>
          </p:cNvPr>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3525" t="18632" r="39004" b="24057"/>
          <a:stretch/>
        </p:blipFill>
        <p:spPr bwMode="auto">
          <a:xfrm>
            <a:off x="1483743" y="1846052"/>
            <a:ext cx="6176514" cy="4192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6867" y="6159139"/>
            <a:ext cx="7047781" cy="253916"/>
          </a:xfrm>
          <a:prstGeom prst="rect">
            <a:avLst/>
          </a:prstGeom>
        </p:spPr>
        <p:txBody>
          <a:bodyPr wrap="square">
            <a:spAutoFit/>
          </a:bodyPr>
          <a:lstStyle/>
          <a:p>
            <a:r>
              <a:rPr lang="en-US" sz="1050" dirty="0"/>
              <a:t>http://www.youtube.com/watch?v=-a7T9Uf-JB4&amp;list=PL3C56E6070F6E1C81&amp;index=6&amp;feature=plpp_video</a:t>
            </a:r>
          </a:p>
        </p:txBody>
      </p:sp>
    </p:spTree>
    <p:extLst>
      <p:ext uri="{BB962C8B-B14F-4D97-AF65-F5344CB8AC3E}">
        <p14:creationId xmlns="" xmlns:p14="http://schemas.microsoft.com/office/powerpoint/2010/main" val="152949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Safe at School Activity</a:t>
            </a:r>
            <a:endParaRPr lang="en-US" dirty="0"/>
          </a:p>
        </p:txBody>
      </p:sp>
      <p:pic>
        <p:nvPicPr>
          <p:cNvPr id="5" name="Content Placeholder 3" descr="Outsmart the Quakeedit-1.jpg"/>
          <p:cNvPicPr>
            <a:picLocks noChangeAspect="1"/>
          </p:cNvPicPr>
          <p:nvPr/>
        </p:nvPicPr>
        <p:blipFill rotWithShape="1">
          <a:blip r:embed="rId3">
            <a:extLst>
              <a:ext uri="{28A0092B-C50C-407E-A947-70E740481C1C}">
                <a14:useLocalDpi xmlns="" xmlns:a14="http://schemas.microsoft.com/office/drawing/2010/main" val="0"/>
              </a:ext>
            </a:extLst>
          </a:blip>
          <a:srcRect l="4999" t="4684" b="3731"/>
          <a:stretch/>
        </p:blipFill>
        <p:spPr>
          <a:xfrm>
            <a:off x="1042004" y="1654778"/>
            <a:ext cx="7147502" cy="4864362"/>
          </a:xfrm>
          <a:prstGeom prst="rect">
            <a:avLst/>
          </a:prstGeom>
        </p:spPr>
      </p:pic>
      <p:sp>
        <p:nvSpPr>
          <p:cNvPr id="6" name="TextBox 5"/>
          <p:cNvSpPr txBox="1"/>
          <p:nvPr/>
        </p:nvSpPr>
        <p:spPr>
          <a:xfrm>
            <a:off x="6121780" y="5891383"/>
            <a:ext cx="1676976" cy="246221"/>
          </a:xfrm>
          <a:prstGeom prst="rect">
            <a:avLst/>
          </a:prstGeom>
          <a:noFill/>
        </p:spPr>
        <p:txBody>
          <a:bodyPr wrap="square" rtlCol="0">
            <a:spAutoFit/>
          </a:bodyPr>
          <a:lstStyle/>
          <a:p>
            <a:r>
              <a:rPr lang="en-US" sz="1000" dirty="0" smtClean="0">
                <a:solidFill>
                  <a:schemeClr val="bg1">
                    <a:lumMod val="65000"/>
                  </a:schemeClr>
                </a:solidFill>
              </a:rPr>
              <a:t>Image by Megan Waddell</a:t>
            </a:r>
            <a:endParaRPr lang="en-US" sz="1000" dirty="0">
              <a:solidFill>
                <a:schemeClr val="bg1">
                  <a:lumMod val="65000"/>
                </a:schemeClr>
              </a:solidFill>
            </a:endParaRPr>
          </a:p>
        </p:txBody>
      </p:sp>
    </p:spTree>
    <p:extLst>
      <p:ext uri="{BB962C8B-B14F-4D97-AF65-F5344CB8AC3E}">
        <p14:creationId xmlns="" xmlns:p14="http://schemas.microsoft.com/office/powerpoint/2010/main" val="1062263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156</TotalTime>
  <Words>1332</Words>
  <Application>Microsoft Office PowerPoint</Application>
  <PresentationFormat>On-screen Show (4:3)</PresentationFormat>
  <Paragraphs>122</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Protect yourself</vt:lpstr>
      <vt:lpstr>Three Types of Earthquakes in Western Washington</vt:lpstr>
      <vt:lpstr>Subduction Zone Earthquakes</vt:lpstr>
      <vt:lpstr> Deep Earthquakes</vt:lpstr>
      <vt:lpstr>Shallow Fault Earthquakes</vt:lpstr>
      <vt:lpstr>Earthquake Damage</vt:lpstr>
      <vt:lpstr>Drop, Cover and Hold On!</vt:lpstr>
      <vt:lpstr>Drop, Cover and Hold On!</vt:lpstr>
      <vt:lpstr>Stay Safe at School Activity</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Acknowledgements</vt:lpstr>
    </vt:vector>
  </TitlesOfParts>
  <Company>Western Washington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yourself</dc:title>
  <dc:creator>Ryan Bainbridge</dc:creator>
  <cp:lastModifiedBy> </cp:lastModifiedBy>
  <cp:revision>45</cp:revision>
  <dcterms:created xsi:type="dcterms:W3CDTF">2012-05-31T06:20:22Z</dcterms:created>
  <dcterms:modified xsi:type="dcterms:W3CDTF">2012-08-31T17:28:00Z</dcterms:modified>
</cp:coreProperties>
</file>