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23"/>
  </p:notesMasterIdLst>
  <p:sldIdLst>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p:scale>
          <a:sx n="76" d="100"/>
          <a:sy n="76" d="100"/>
        </p:scale>
        <p:origin x="-906" y="-690"/>
      </p:cViewPr>
      <p:guideLst>
        <p:guide orient="horz" pos="2160"/>
        <p:guide pos="2880"/>
      </p:guideLst>
    </p:cSldViewPr>
  </p:slideViewPr>
  <p:notesTextViewPr>
    <p:cViewPr>
      <p:scale>
        <a:sx n="100" d="100"/>
        <a:sy n="100" d="100"/>
      </p:scale>
      <p:origin x="0" y="0"/>
    </p:cViewPr>
  </p:notesTextViewPr>
  <p:gridSpacing cx="93633925" cy="93633925"/>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4CF2E2-0F93-42A3-AED3-76EE772C571F}" type="datetimeFigureOut">
              <a:rPr lang="en-US" smtClean="0"/>
              <a:pPr/>
              <a:t>8/31/2012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B8B0E0-48A2-4887-81A6-D7E8025EC33B}" type="slidenum">
              <a:rPr lang="en-US" smtClean="0"/>
              <a:pPr/>
              <a:t>‹#›</a:t>
            </a:fld>
            <a:endParaRPr lang="en-US"/>
          </a:p>
        </p:txBody>
      </p:sp>
    </p:spTree>
    <p:extLst>
      <p:ext uri="{BB962C8B-B14F-4D97-AF65-F5344CB8AC3E}">
        <p14:creationId xmlns:p14="http://schemas.microsoft.com/office/powerpoint/2010/main" xmlns="" val="4105581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FF7AE1-E854-EF41-B61F-4A6281FBC415}"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xmlns="" val="4258837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OPTION 2 ONLY!</a:t>
            </a:r>
          </a:p>
          <a:p>
            <a:endParaRPr lang="en-US" baseline="0" dirty="0" smtClean="0"/>
          </a:p>
          <a:p>
            <a:r>
              <a:rPr lang="en-US" sz="1200" kern="1200" dirty="0" smtClean="0">
                <a:solidFill>
                  <a:schemeClr val="tx1"/>
                </a:solidFill>
                <a:effectLst/>
                <a:latin typeface="+mn-lt"/>
                <a:ea typeface="+mn-ea"/>
                <a:cs typeface="+mn-cs"/>
              </a:rPr>
              <a:t>Guide the discussion toward resources found on school grounds. Particularly focus on the skills and school’s staff training useful in a disaster. Similarly, encourage the students to brainstorm threats visible on school grounds. Remind the students of the earthquake dangers they identified in lesson two. </a:t>
            </a:r>
          </a:p>
          <a:p>
            <a:endParaRPr lang="en-US" sz="1200" kern="1200" dirty="0" smtClean="0">
              <a:solidFill>
                <a:schemeClr val="tx1"/>
              </a:solidFill>
              <a:effectLst/>
              <a:latin typeface="+mn-lt"/>
              <a:ea typeface="+mn-ea"/>
              <a:cs typeface="+mn-cs"/>
            </a:endParaRPr>
          </a:p>
          <a:p>
            <a:r>
              <a:rPr lang="en-US" sz="1200" b="1" u="sng" kern="1200" dirty="0" smtClean="0">
                <a:solidFill>
                  <a:schemeClr val="tx1"/>
                </a:solidFill>
                <a:effectLst/>
                <a:latin typeface="+mn-lt"/>
                <a:ea typeface="+mn-ea"/>
                <a:cs typeface="+mn-cs"/>
              </a:rPr>
              <a:t>Examples of resources</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water, food, first aid supplies, generators, first aid/CPR skills, communication skills, message delivers, radio operators, look after younger children or the elderly, suppress fire, entertainers (see Appendix D for additional resources/skills)</a:t>
            </a:r>
          </a:p>
          <a:p>
            <a:endParaRPr lang="en-US" sz="1200" kern="1200" baseline="0" dirty="0" smtClean="0">
              <a:solidFill>
                <a:schemeClr val="tx1"/>
              </a:solidFill>
              <a:effectLst/>
              <a:latin typeface="+mn-lt"/>
              <a:ea typeface="+mn-ea"/>
              <a:cs typeface="+mn-cs"/>
            </a:endParaRPr>
          </a:p>
          <a:p>
            <a:r>
              <a:rPr lang="en-US" sz="1200" b="1" u="sng" kern="1200" baseline="0" dirty="0" smtClean="0">
                <a:solidFill>
                  <a:schemeClr val="tx1"/>
                </a:solidFill>
                <a:effectLst/>
                <a:latin typeface="+mn-lt"/>
                <a:ea typeface="+mn-ea"/>
                <a:cs typeface="+mn-cs"/>
              </a:rPr>
              <a:t>Examples of earthquake threats</a:t>
            </a:r>
            <a:r>
              <a:rPr lang="en-US" sz="1200" b="1" kern="1200" baseline="0" dirty="0" smtClean="0">
                <a:solidFill>
                  <a:schemeClr val="tx1"/>
                </a:solidFill>
                <a:effectLst/>
                <a:latin typeface="+mn-lt"/>
                <a:ea typeface="+mn-ea"/>
                <a:cs typeface="+mn-cs"/>
              </a:rPr>
              <a:t>: Broken glass </a:t>
            </a:r>
            <a:r>
              <a:rPr lang="en-US" sz="1200" kern="1200" baseline="0" dirty="0" smtClean="0">
                <a:solidFill>
                  <a:schemeClr val="tx1"/>
                </a:solidFill>
                <a:effectLst/>
                <a:latin typeface="+mn-lt"/>
                <a:ea typeface="+mn-ea"/>
                <a:cs typeface="+mn-cs"/>
              </a:rPr>
              <a:t>(could fall on or pierce a student), </a:t>
            </a:r>
            <a:r>
              <a:rPr lang="en-US" sz="1200" b="1" kern="1200" baseline="0" dirty="0" smtClean="0">
                <a:solidFill>
                  <a:schemeClr val="tx1"/>
                </a:solidFill>
                <a:effectLst/>
                <a:latin typeface="+mn-lt"/>
                <a:ea typeface="+mn-ea"/>
                <a:cs typeface="+mn-cs"/>
              </a:rPr>
              <a:t>unsecured furniture </a:t>
            </a:r>
            <a:r>
              <a:rPr lang="en-US" sz="1200" kern="1200" baseline="0" dirty="0" smtClean="0">
                <a:solidFill>
                  <a:schemeClr val="tx1"/>
                </a:solidFill>
                <a:effectLst/>
                <a:latin typeface="+mn-lt"/>
                <a:ea typeface="+mn-ea"/>
                <a:cs typeface="+mn-cs"/>
              </a:rPr>
              <a:t>(could fall on a student), </a:t>
            </a:r>
            <a:r>
              <a:rPr lang="en-US" sz="1200" b="1" kern="1200" baseline="0" dirty="0" smtClean="0">
                <a:solidFill>
                  <a:schemeClr val="tx1"/>
                </a:solidFill>
                <a:effectLst/>
                <a:latin typeface="+mn-lt"/>
                <a:ea typeface="+mn-ea"/>
                <a:cs typeface="+mn-cs"/>
              </a:rPr>
              <a:t>projectors </a:t>
            </a:r>
            <a:r>
              <a:rPr lang="en-US" sz="1200" kern="1200" baseline="0" dirty="0" smtClean="0">
                <a:solidFill>
                  <a:schemeClr val="tx1"/>
                </a:solidFill>
                <a:effectLst/>
                <a:latin typeface="+mn-lt"/>
                <a:ea typeface="+mn-ea"/>
                <a:cs typeface="+mn-cs"/>
              </a:rPr>
              <a:t>(could fall on a student), </a:t>
            </a:r>
            <a:r>
              <a:rPr lang="en-US" sz="1200" b="1" kern="1200" baseline="0" dirty="0" smtClean="0">
                <a:solidFill>
                  <a:schemeClr val="tx1"/>
                </a:solidFill>
                <a:effectLst/>
                <a:latin typeface="+mn-lt"/>
                <a:ea typeface="+mn-ea"/>
                <a:cs typeface="+mn-cs"/>
              </a:rPr>
              <a:t>speakers</a:t>
            </a:r>
            <a:r>
              <a:rPr lang="en-US" sz="1200" kern="1200" baseline="0" dirty="0" smtClean="0">
                <a:solidFill>
                  <a:schemeClr val="tx1"/>
                </a:solidFill>
                <a:effectLst/>
                <a:latin typeface="+mn-lt"/>
                <a:ea typeface="+mn-ea"/>
                <a:cs typeface="+mn-cs"/>
              </a:rPr>
              <a:t> (could fall on a student), </a:t>
            </a:r>
            <a:r>
              <a:rPr lang="en-US" sz="1200" b="1" kern="1200" baseline="0" dirty="0" smtClean="0">
                <a:solidFill>
                  <a:schemeClr val="tx1"/>
                </a:solidFill>
                <a:effectLst/>
                <a:latin typeface="+mn-lt"/>
                <a:ea typeface="+mn-ea"/>
                <a:cs typeface="+mn-cs"/>
              </a:rPr>
              <a:t>water mains running under or near school </a:t>
            </a:r>
            <a:r>
              <a:rPr lang="en-US" sz="1200" kern="1200" baseline="0" dirty="0" smtClean="0">
                <a:solidFill>
                  <a:schemeClr val="tx1"/>
                </a:solidFill>
                <a:effectLst/>
                <a:latin typeface="+mn-lt"/>
                <a:ea typeface="+mn-ea"/>
                <a:cs typeface="+mn-cs"/>
              </a:rPr>
              <a:t>(if water mains are damaged, limited access to drinking water), </a:t>
            </a:r>
            <a:r>
              <a:rPr lang="en-US" sz="1200" b="1" kern="1200" baseline="0" dirty="0" smtClean="0">
                <a:solidFill>
                  <a:schemeClr val="tx1"/>
                </a:solidFill>
                <a:effectLst/>
                <a:latin typeface="+mn-lt"/>
                <a:ea typeface="+mn-ea"/>
                <a:cs typeface="+mn-cs"/>
              </a:rPr>
              <a:t>gas stations nearby </a:t>
            </a:r>
            <a:r>
              <a:rPr lang="en-US" sz="1200" kern="1200" baseline="0" dirty="0" smtClean="0">
                <a:solidFill>
                  <a:schemeClr val="tx1"/>
                </a:solidFill>
                <a:effectLst/>
                <a:latin typeface="+mn-lt"/>
                <a:ea typeface="+mn-ea"/>
                <a:cs typeface="+mn-cs"/>
              </a:rPr>
              <a:t>(fires), </a:t>
            </a:r>
            <a:r>
              <a:rPr lang="en-US" sz="1200" b="1" kern="1200" baseline="0" dirty="0" smtClean="0">
                <a:solidFill>
                  <a:schemeClr val="tx1"/>
                </a:solidFill>
                <a:effectLst/>
                <a:latin typeface="+mn-lt"/>
                <a:ea typeface="+mn-ea"/>
                <a:cs typeface="+mn-cs"/>
              </a:rPr>
              <a:t>street lights </a:t>
            </a:r>
            <a:r>
              <a:rPr lang="en-US" sz="1200" kern="1200" baseline="0" dirty="0" smtClean="0">
                <a:solidFill>
                  <a:schemeClr val="tx1"/>
                </a:solidFill>
                <a:effectLst/>
                <a:latin typeface="+mn-lt"/>
                <a:ea typeface="+mn-ea"/>
                <a:cs typeface="+mn-cs"/>
              </a:rPr>
              <a:t>(could fall on or electrocute a student), </a:t>
            </a:r>
            <a:r>
              <a:rPr lang="en-US" sz="1200" b="1" kern="1200" baseline="0" dirty="0" smtClean="0">
                <a:solidFill>
                  <a:schemeClr val="tx1"/>
                </a:solidFill>
                <a:effectLst/>
                <a:latin typeface="+mn-lt"/>
                <a:ea typeface="+mn-ea"/>
                <a:cs typeface="+mn-cs"/>
              </a:rPr>
              <a:t>utility wires </a:t>
            </a:r>
            <a:r>
              <a:rPr lang="en-US" sz="1200" kern="1200" baseline="0" dirty="0" smtClean="0">
                <a:solidFill>
                  <a:schemeClr val="tx1"/>
                </a:solidFill>
                <a:effectLst/>
                <a:latin typeface="+mn-lt"/>
                <a:ea typeface="+mn-ea"/>
                <a:cs typeface="+mn-cs"/>
              </a:rPr>
              <a:t>(telephone, cable, electricity – could fall on or electrocute a student), </a:t>
            </a:r>
            <a:r>
              <a:rPr lang="en-US" sz="1200" b="1" kern="1200" baseline="0" dirty="0" smtClean="0">
                <a:solidFill>
                  <a:schemeClr val="tx1"/>
                </a:solidFill>
                <a:effectLst/>
                <a:latin typeface="+mn-lt"/>
                <a:ea typeface="+mn-ea"/>
                <a:cs typeface="+mn-cs"/>
              </a:rPr>
              <a:t>high voltage power lines </a:t>
            </a:r>
            <a:r>
              <a:rPr lang="en-US" sz="1200" kern="1200" baseline="0" dirty="0" smtClean="0">
                <a:solidFill>
                  <a:schemeClr val="tx1"/>
                </a:solidFill>
                <a:effectLst/>
                <a:latin typeface="+mn-lt"/>
                <a:ea typeface="+mn-ea"/>
                <a:cs typeface="+mn-cs"/>
              </a:rPr>
              <a:t>(could fall on or electrocute a student), </a:t>
            </a:r>
            <a:r>
              <a:rPr lang="en-US" sz="1200" b="1" kern="1200" baseline="0" dirty="0" smtClean="0">
                <a:solidFill>
                  <a:schemeClr val="tx1"/>
                </a:solidFill>
                <a:effectLst/>
                <a:latin typeface="+mn-lt"/>
                <a:ea typeface="+mn-ea"/>
                <a:cs typeface="+mn-cs"/>
              </a:rPr>
              <a:t>parapets</a:t>
            </a:r>
            <a:r>
              <a:rPr lang="en-US" sz="1200" kern="1200" baseline="0" dirty="0" smtClean="0">
                <a:solidFill>
                  <a:schemeClr val="tx1"/>
                </a:solidFill>
                <a:effectLst/>
                <a:latin typeface="+mn-lt"/>
                <a:ea typeface="+mn-ea"/>
                <a:cs typeface="+mn-cs"/>
              </a:rPr>
              <a:t> (could fall on a student)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3FF7AE1-E854-EF41-B61F-4A6281FBC415}"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xmlns="" val="3158621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Designed</a:t>
            </a:r>
            <a:r>
              <a:rPr lang="en-US" baseline="0" dirty="0" smtClean="0"/>
              <a:t> for OPTION 1, but can be used as a supplemental activity for OPTION 2</a:t>
            </a:r>
            <a:endParaRPr lang="en-US" dirty="0"/>
          </a:p>
        </p:txBody>
      </p:sp>
      <p:sp>
        <p:nvSpPr>
          <p:cNvPr id="4" name="Slide Number Placeholder 3"/>
          <p:cNvSpPr>
            <a:spLocks noGrp="1"/>
          </p:cNvSpPr>
          <p:nvPr>
            <p:ph type="sldNum" sz="quarter" idx="10"/>
          </p:nvPr>
        </p:nvSpPr>
        <p:spPr/>
        <p:txBody>
          <a:bodyPr/>
          <a:lstStyle/>
          <a:p>
            <a:fld id="{E3FF7AE1-E854-EF41-B61F-4A6281FBC415}"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xmlns="" val="171738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Designed</a:t>
            </a:r>
            <a:r>
              <a:rPr lang="en-US" baseline="0" dirty="0" smtClean="0"/>
              <a:t> for OPTION 1, but can be used as a supplemental activity for OPTION 2</a:t>
            </a:r>
            <a:endParaRPr lang="en-US" dirty="0" smtClean="0"/>
          </a:p>
          <a:p>
            <a:endParaRPr lang="en-US" dirty="0" smtClean="0"/>
          </a:p>
          <a:p>
            <a:r>
              <a:rPr lang="en-US" b="1" u="sng" dirty="0" smtClean="0"/>
              <a:t>Resources</a:t>
            </a:r>
            <a:r>
              <a:rPr lang="en-US" b="1" u="sng" baseline="0" dirty="0" smtClean="0"/>
              <a:t> in this image (green)</a:t>
            </a:r>
            <a:r>
              <a:rPr lang="en-US" baseline="0" dirty="0" smtClean="0"/>
              <a:t>: neighbors, food, convention center, airport, stadium, grade school, lake, river, shopping center, hospital, fire house, Brown’s farm (food), church</a:t>
            </a:r>
          </a:p>
          <a:p>
            <a:endParaRPr lang="en-US" baseline="0" dirty="0" smtClean="0"/>
          </a:p>
          <a:p>
            <a:r>
              <a:rPr lang="en-US" b="1" u="sng" baseline="0" dirty="0" smtClean="0"/>
              <a:t>Threats in this image (red): </a:t>
            </a:r>
            <a:r>
              <a:rPr lang="en-US" baseline="0" dirty="0" smtClean="0"/>
              <a:t>steep hills, gas/oil tanks, floodplain, chemical factory, high tension power lines, nuclear power plant, electric power plant</a:t>
            </a:r>
            <a:endParaRPr lang="en-US" dirty="0"/>
          </a:p>
        </p:txBody>
      </p:sp>
      <p:sp>
        <p:nvSpPr>
          <p:cNvPr id="4" name="Slide Number Placeholder 3"/>
          <p:cNvSpPr>
            <a:spLocks noGrp="1"/>
          </p:cNvSpPr>
          <p:nvPr>
            <p:ph type="sldNum" sz="quarter" idx="10"/>
          </p:nvPr>
        </p:nvSpPr>
        <p:spPr/>
        <p:txBody>
          <a:bodyPr/>
          <a:lstStyle/>
          <a:p>
            <a:fld id="{E3FF7AE1-E854-EF41-B61F-4A6281FBC415}"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xmlns="" val="171738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Suggested Dialog: </a:t>
            </a:r>
          </a:p>
          <a:p>
            <a:r>
              <a:rPr lang="en-US" sz="1200" i="1" kern="1200" dirty="0" smtClean="0">
                <a:solidFill>
                  <a:schemeClr val="tx1"/>
                </a:solidFill>
                <a:effectLst/>
                <a:latin typeface="+mn-lt"/>
                <a:ea typeface="+mn-ea"/>
                <a:cs typeface="+mn-cs"/>
              </a:rPr>
              <a:t>“You may not realize it, but the tasks you perform in your everyday life are incredibly useful in crisis situations. Watching after younger siblings, taking care of pets, and preparing meals are just a few of the contributions you can make to your community during a crisis. Additionally, you have the skills to prepare for earthquakes by moving heavy items to lower shelves, rearranging your bedroom, and encouraging your parents to prepare.”</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E3FF7AE1-E854-EF41-B61F-4A6281FBC415}"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xmlns="" val="34390455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Supplementary homework assignment</a:t>
            </a:r>
            <a:r>
              <a:rPr lang="en-US" baseline="0" dirty="0" smtClean="0"/>
              <a:t> (See Appendix D for details)</a:t>
            </a:r>
            <a:endParaRPr lang="en-US" dirty="0"/>
          </a:p>
        </p:txBody>
      </p:sp>
      <p:sp>
        <p:nvSpPr>
          <p:cNvPr id="4" name="Slide Number Placeholder 3"/>
          <p:cNvSpPr>
            <a:spLocks noGrp="1"/>
          </p:cNvSpPr>
          <p:nvPr>
            <p:ph type="sldNum" sz="quarter" idx="10"/>
          </p:nvPr>
        </p:nvSpPr>
        <p:spPr/>
        <p:txBody>
          <a:bodyPr/>
          <a:lstStyle/>
          <a:p>
            <a:fld id="{E3FF7AE1-E854-EF41-B61F-4A6281FBC415}"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xmlns="" val="2299051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 exampl</a:t>
            </a:r>
            <a:r>
              <a:rPr lang="en-US" baseline="0" dirty="0" smtClean="0"/>
              <a:t>e of a community resource and danger map for the supplemental homework assignment. Notice the map includes the resources, skills, and threats in the neighborhood. </a:t>
            </a:r>
          </a:p>
          <a:p>
            <a:endParaRPr lang="en-US" b="1" u="sng" baseline="0" dirty="0" smtClean="0"/>
          </a:p>
          <a:p>
            <a:r>
              <a:rPr lang="en-US" b="1" u="sng" baseline="0" dirty="0" smtClean="0"/>
              <a:t>Resources in map</a:t>
            </a:r>
            <a:r>
              <a:rPr lang="en-US" baseline="0" dirty="0" smtClean="0"/>
              <a:t>: neighbors, generators, storage sheds, BBQ’s, well (water source), garden, rain barrel, pond, camping supplies, fire extinguisher</a:t>
            </a:r>
          </a:p>
          <a:p>
            <a:endParaRPr lang="en-US" baseline="0" dirty="0" smtClean="0"/>
          </a:p>
          <a:p>
            <a:r>
              <a:rPr lang="en-US" b="1" u="sng" baseline="0" dirty="0" smtClean="0"/>
              <a:t>Dangers in map</a:t>
            </a:r>
            <a:r>
              <a:rPr lang="en-US" baseline="0" dirty="0" smtClean="0"/>
              <a:t>: power lines, steep hill, trees (knocking down power lines or blocking road)</a:t>
            </a:r>
          </a:p>
        </p:txBody>
      </p:sp>
      <p:sp>
        <p:nvSpPr>
          <p:cNvPr id="4" name="Slide Number Placeholder 3"/>
          <p:cNvSpPr>
            <a:spLocks noGrp="1"/>
          </p:cNvSpPr>
          <p:nvPr>
            <p:ph type="sldNum" sz="quarter" idx="10"/>
          </p:nvPr>
        </p:nvSpPr>
        <p:spPr/>
        <p:txBody>
          <a:bodyPr/>
          <a:lstStyle/>
          <a:p>
            <a:fld id="{E3FF7AE1-E854-EF41-B61F-4A6281FBC415}" type="slidenum">
              <a:rPr lang="en-US" smtClean="0"/>
              <a:pPr/>
              <a:t>16</a:t>
            </a:fld>
            <a:endParaRPr lang="en-US"/>
          </a:p>
        </p:txBody>
      </p:sp>
    </p:spTree>
    <p:extLst>
      <p:ext uri="{BB962C8B-B14F-4D97-AF65-F5344CB8AC3E}">
        <p14:creationId xmlns:p14="http://schemas.microsoft.com/office/powerpoint/2010/main" xmlns="" val="30031618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FF7AE1-E854-EF41-B61F-4A6281FBC415}" type="slidenum">
              <a:rPr lang="en-US" smtClean="0"/>
              <a:pPr/>
              <a:t>17</a:t>
            </a:fld>
            <a:endParaRPr lang="en-US"/>
          </a:p>
        </p:txBody>
      </p:sp>
    </p:spTree>
    <p:extLst>
      <p:ext uri="{BB962C8B-B14F-4D97-AF65-F5344CB8AC3E}">
        <p14:creationId xmlns:p14="http://schemas.microsoft.com/office/powerpoint/2010/main" xmlns="" val="29332266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FF7AE1-E854-EF41-B61F-4A6281FBC415}" type="slidenum">
              <a:rPr lang="en-US" smtClean="0"/>
              <a:pPr/>
              <a:t>18</a:t>
            </a:fld>
            <a:endParaRPr lang="en-US"/>
          </a:p>
        </p:txBody>
      </p:sp>
    </p:spTree>
    <p:extLst>
      <p:ext uri="{BB962C8B-B14F-4D97-AF65-F5344CB8AC3E}">
        <p14:creationId xmlns:p14="http://schemas.microsoft.com/office/powerpoint/2010/main" xmlns="" val="41624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types of skills do you neighbors have? It is important to identify what skills your neighbors have now, in order to fully utilize their skills in an emergency. </a:t>
            </a:r>
            <a:endParaRPr lang="en-US" dirty="0"/>
          </a:p>
        </p:txBody>
      </p:sp>
      <p:sp>
        <p:nvSpPr>
          <p:cNvPr id="4" name="Slide Number Placeholder 3"/>
          <p:cNvSpPr>
            <a:spLocks noGrp="1"/>
          </p:cNvSpPr>
          <p:nvPr>
            <p:ph type="sldNum" sz="quarter" idx="10"/>
          </p:nvPr>
        </p:nvSpPr>
        <p:spPr/>
        <p:txBody>
          <a:bodyPr/>
          <a:lstStyle/>
          <a:p>
            <a:fld id="{E3FF7AE1-E854-EF41-B61F-4A6281FBC415}"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xmlns="" val="4169756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Schools can</a:t>
            </a:r>
            <a:r>
              <a:rPr lang="en-US" baseline="0" dirty="0" smtClean="0"/>
              <a:t> be used as shelters, supply distribution centers, and storage facilities</a:t>
            </a:r>
            <a:endParaRPr lang="en-US" dirty="0"/>
          </a:p>
        </p:txBody>
      </p:sp>
      <p:sp>
        <p:nvSpPr>
          <p:cNvPr id="4" name="Slide Number Placeholder 3"/>
          <p:cNvSpPr>
            <a:spLocks noGrp="1"/>
          </p:cNvSpPr>
          <p:nvPr>
            <p:ph type="sldNum" sz="quarter" idx="10"/>
          </p:nvPr>
        </p:nvSpPr>
        <p:spPr/>
        <p:txBody>
          <a:bodyPr/>
          <a:lstStyle/>
          <a:p>
            <a:fld id="{E3FF7AE1-E854-EF41-B61F-4A6281FBC415}"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xmlns="" val="2983034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Stadiums can</a:t>
            </a:r>
            <a:r>
              <a:rPr lang="en-US" baseline="0" dirty="0" smtClean="0"/>
              <a:t> be used as shelters, supply distribution centers, and storage facilities</a:t>
            </a:r>
            <a:endParaRPr lang="en-US" dirty="0"/>
          </a:p>
        </p:txBody>
      </p:sp>
      <p:sp>
        <p:nvSpPr>
          <p:cNvPr id="4" name="Slide Number Placeholder 3"/>
          <p:cNvSpPr>
            <a:spLocks noGrp="1"/>
          </p:cNvSpPr>
          <p:nvPr>
            <p:ph type="sldNum" sz="quarter" idx="10"/>
          </p:nvPr>
        </p:nvSpPr>
        <p:spPr/>
        <p:txBody>
          <a:bodyPr/>
          <a:lstStyle/>
          <a:p>
            <a:fld id="{E3FF7AE1-E854-EF41-B61F-4A6281FBC415}"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xmlns="" val="2449758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Firemen and policemen</a:t>
            </a:r>
            <a:r>
              <a:rPr lang="en-US" baseline="0" dirty="0" smtClean="0"/>
              <a:t> are certainly resources, however, it may take several days for them to arrive. Students and their neighbors are the first responders.</a:t>
            </a:r>
            <a:endParaRPr lang="en-US" dirty="0"/>
          </a:p>
        </p:txBody>
      </p:sp>
      <p:sp>
        <p:nvSpPr>
          <p:cNvPr id="4" name="Slide Number Placeholder 3"/>
          <p:cNvSpPr>
            <a:spLocks noGrp="1"/>
          </p:cNvSpPr>
          <p:nvPr>
            <p:ph type="sldNum" sz="quarter" idx="10"/>
          </p:nvPr>
        </p:nvSpPr>
        <p:spPr/>
        <p:txBody>
          <a:bodyPr/>
          <a:lstStyle/>
          <a:p>
            <a:fld id="{E3FF7AE1-E854-EF41-B61F-4A6281FBC415}"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xmlns="" val="2053535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Deforested hillsides are</a:t>
            </a:r>
            <a:r>
              <a:rPr lang="en-US" baseline="0" dirty="0" smtClean="0"/>
              <a:t> more susceptible to landslides because there is no vegetation to hold the soil in place. When heavy rain, seismic activity, or both, are added to the mix landsides are likely to occur. This is a picture of a landslide in Chehalis, Washington. </a:t>
            </a:r>
            <a:endParaRPr lang="en-US" dirty="0"/>
          </a:p>
        </p:txBody>
      </p:sp>
      <p:sp>
        <p:nvSpPr>
          <p:cNvPr id="4" name="Slide Number Placeholder 3"/>
          <p:cNvSpPr>
            <a:spLocks noGrp="1"/>
          </p:cNvSpPr>
          <p:nvPr>
            <p:ph type="sldNum" sz="quarter" idx="10"/>
          </p:nvPr>
        </p:nvSpPr>
        <p:spPr/>
        <p:txBody>
          <a:bodyPr/>
          <a:lstStyle/>
          <a:p>
            <a:fld id="{E3FF7AE1-E854-EF41-B61F-4A6281FBC415}"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xmlns="" val="5001471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mentioned in</a:t>
            </a:r>
            <a:r>
              <a:rPr lang="en-US" baseline="0" dirty="0" smtClean="0"/>
              <a:t> lesson two</a:t>
            </a:r>
            <a:r>
              <a:rPr lang="en-US" dirty="0" smtClean="0"/>
              <a:t>, earthquakes are a threat to Western Washington. It may be</a:t>
            </a:r>
            <a:r>
              <a:rPr lang="en-US" baseline="0" dirty="0" smtClean="0"/>
              <a:t> beneficial</a:t>
            </a:r>
            <a:r>
              <a:rPr lang="en-US" dirty="0" smtClean="0"/>
              <a:t> to put a “you are here” box around your city.</a:t>
            </a:r>
          </a:p>
          <a:p>
            <a:r>
              <a:rPr lang="en-US" dirty="0" smtClean="0"/>
              <a:t>(orange</a:t>
            </a:r>
            <a:r>
              <a:rPr lang="en-US" baseline="0" dirty="0" smtClean="0"/>
              <a:t> is high seismicity, blue is low seismicity)</a:t>
            </a:r>
          </a:p>
          <a:p>
            <a:endParaRPr lang="en-US" baseline="0" dirty="0" smtClean="0"/>
          </a:p>
          <a:p>
            <a:r>
              <a:rPr lang="en-US" u="sng" baseline="0" dirty="0" smtClean="0"/>
              <a:t>Earthquake dangers</a:t>
            </a:r>
          </a:p>
          <a:p>
            <a:pPr lvl="0"/>
            <a:r>
              <a:rPr lang="en-US" sz="1200" b="1" kern="1200" dirty="0" smtClean="0">
                <a:solidFill>
                  <a:schemeClr val="tx1"/>
                </a:solidFill>
                <a:effectLst/>
                <a:latin typeface="+mn-lt"/>
                <a:ea typeface="+mn-ea"/>
                <a:cs typeface="+mn-cs"/>
              </a:rPr>
              <a:t>Broken glass </a:t>
            </a:r>
            <a:r>
              <a:rPr lang="en-US" sz="1200" kern="1200" dirty="0" smtClean="0">
                <a:solidFill>
                  <a:schemeClr val="tx1"/>
                </a:solidFill>
                <a:effectLst/>
                <a:latin typeface="+mn-lt"/>
                <a:ea typeface="+mn-ea"/>
                <a:cs typeface="+mn-cs"/>
              </a:rPr>
              <a:t>- windows, lights, pictures (could fall or pierce a student during or after an earthquake)</a:t>
            </a:r>
          </a:p>
          <a:p>
            <a:pPr lvl="0"/>
            <a:r>
              <a:rPr lang="en-US" sz="1200" b="1" kern="1200" dirty="0" smtClean="0">
                <a:solidFill>
                  <a:schemeClr val="tx1"/>
                </a:solidFill>
                <a:effectLst/>
                <a:latin typeface="+mn-lt"/>
                <a:ea typeface="+mn-ea"/>
                <a:cs typeface="+mn-cs"/>
              </a:rPr>
              <a:t>Unsecured furniture </a:t>
            </a:r>
            <a:r>
              <a:rPr lang="en-US" sz="1200" kern="1200" dirty="0" smtClean="0">
                <a:solidFill>
                  <a:schemeClr val="tx1"/>
                </a:solidFill>
                <a:effectLst/>
                <a:latin typeface="+mn-lt"/>
                <a:ea typeface="+mn-ea"/>
                <a:cs typeface="+mn-cs"/>
              </a:rPr>
              <a:t>(could fall on a student during or after an earthquake)</a:t>
            </a:r>
          </a:p>
          <a:p>
            <a:pPr lvl="0"/>
            <a:r>
              <a:rPr lang="en-US" sz="1200" b="1" kern="1200" dirty="0" smtClean="0">
                <a:solidFill>
                  <a:schemeClr val="tx1"/>
                </a:solidFill>
                <a:effectLst/>
                <a:latin typeface="+mn-lt"/>
                <a:ea typeface="+mn-ea"/>
                <a:cs typeface="+mn-cs"/>
              </a:rPr>
              <a:t>Projectors</a:t>
            </a:r>
            <a:r>
              <a:rPr lang="en-US" sz="1200" kern="1200" dirty="0" smtClean="0">
                <a:solidFill>
                  <a:schemeClr val="tx1"/>
                </a:solidFill>
                <a:effectLst/>
                <a:latin typeface="+mn-lt"/>
                <a:ea typeface="+mn-ea"/>
                <a:cs typeface="+mn-cs"/>
              </a:rPr>
              <a:t> (could fall or a student during or after an earthquake)</a:t>
            </a:r>
          </a:p>
          <a:p>
            <a:pPr lvl="0"/>
            <a:r>
              <a:rPr lang="en-US" sz="1200" b="1" kern="1200" dirty="0" smtClean="0">
                <a:solidFill>
                  <a:schemeClr val="tx1"/>
                </a:solidFill>
                <a:effectLst/>
                <a:latin typeface="+mn-lt"/>
                <a:ea typeface="+mn-ea"/>
                <a:cs typeface="+mn-cs"/>
              </a:rPr>
              <a:t>High voltage power lines </a:t>
            </a:r>
            <a:r>
              <a:rPr lang="en-US" sz="1200" kern="1200" dirty="0" smtClean="0">
                <a:solidFill>
                  <a:schemeClr val="tx1"/>
                </a:solidFill>
                <a:effectLst/>
                <a:latin typeface="+mn-lt"/>
                <a:ea typeface="+mn-ea"/>
                <a:cs typeface="+mn-cs"/>
              </a:rPr>
              <a:t>(could electrocute or fall on a student during or after an earthquake)</a:t>
            </a:r>
          </a:p>
          <a:p>
            <a:pPr lvl="0"/>
            <a:r>
              <a:rPr lang="en-US" sz="1200" b="1" kern="1200" dirty="0" smtClean="0">
                <a:solidFill>
                  <a:schemeClr val="tx1"/>
                </a:solidFill>
                <a:effectLst/>
                <a:latin typeface="+mn-lt"/>
                <a:ea typeface="+mn-ea"/>
                <a:cs typeface="+mn-cs"/>
              </a:rPr>
              <a:t>Streetlights</a:t>
            </a:r>
            <a:r>
              <a:rPr lang="en-US" sz="1200" kern="1200" dirty="0" smtClean="0">
                <a:solidFill>
                  <a:schemeClr val="tx1"/>
                </a:solidFill>
                <a:effectLst/>
                <a:latin typeface="+mn-lt"/>
                <a:ea typeface="+mn-ea"/>
                <a:cs typeface="+mn-cs"/>
              </a:rPr>
              <a:t> (could fall on a student or potentially electrocute during or after an earthquake)</a:t>
            </a:r>
          </a:p>
          <a:p>
            <a:pPr lvl="0"/>
            <a:r>
              <a:rPr lang="en-US" sz="1200" b="1" kern="1200" dirty="0" smtClean="0">
                <a:solidFill>
                  <a:schemeClr val="tx1"/>
                </a:solidFill>
                <a:effectLst/>
                <a:latin typeface="+mn-lt"/>
                <a:ea typeface="+mn-ea"/>
                <a:cs typeface="+mn-cs"/>
              </a:rPr>
              <a:t>Utility wires </a:t>
            </a:r>
            <a:r>
              <a:rPr lang="en-US" sz="1200" kern="1200" dirty="0" smtClean="0">
                <a:solidFill>
                  <a:schemeClr val="tx1"/>
                </a:solidFill>
                <a:effectLst/>
                <a:latin typeface="+mn-lt"/>
                <a:ea typeface="+mn-ea"/>
                <a:cs typeface="+mn-cs"/>
              </a:rPr>
              <a:t>– telephone, cable, electricity (could fall on or electrocute a student during or after an earthquake)</a:t>
            </a:r>
          </a:p>
          <a:p>
            <a:pPr lvl="0"/>
            <a:r>
              <a:rPr lang="en-US" sz="1200" b="1" kern="1200" dirty="0" smtClean="0">
                <a:solidFill>
                  <a:schemeClr val="tx1"/>
                </a:solidFill>
                <a:effectLst/>
                <a:latin typeface="+mn-lt"/>
                <a:ea typeface="+mn-ea"/>
                <a:cs typeface="+mn-cs"/>
              </a:rPr>
              <a:t>Water mains</a:t>
            </a:r>
            <a:r>
              <a:rPr lang="en-US" sz="1200" kern="1200" dirty="0" smtClean="0">
                <a:solidFill>
                  <a:schemeClr val="tx1"/>
                </a:solidFill>
                <a:effectLst/>
                <a:latin typeface="+mn-lt"/>
                <a:ea typeface="+mn-ea"/>
                <a:cs typeface="+mn-cs"/>
              </a:rPr>
              <a:t> running under or near the school (if water mains are damaged, limited access to potable water)</a:t>
            </a:r>
          </a:p>
          <a:p>
            <a:pPr lvl="0"/>
            <a:r>
              <a:rPr lang="en-US" sz="1200" b="1" kern="1200" dirty="0" smtClean="0">
                <a:solidFill>
                  <a:schemeClr val="tx1"/>
                </a:solidFill>
                <a:effectLst/>
                <a:latin typeface="+mn-lt"/>
                <a:ea typeface="+mn-ea"/>
                <a:cs typeface="+mn-cs"/>
              </a:rPr>
              <a:t>Gas stations </a:t>
            </a:r>
            <a:r>
              <a:rPr lang="en-US" sz="1200" kern="1200" dirty="0" smtClean="0">
                <a:solidFill>
                  <a:schemeClr val="tx1"/>
                </a:solidFill>
                <a:effectLst/>
                <a:latin typeface="+mn-lt"/>
                <a:ea typeface="+mn-ea"/>
                <a:cs typeface="+mn-cs"/>
              </a:rPr>
              <a:t>or industries with potentially explosive materials nearby (fires)</a:t>
            </a:r>
          </a:p>
          <a:p>
            <a:pPr lvl="0"/>
            <a:r>
              <a:rPr lang="en-US" sz="1200" b="1" kern="1200" dirty="0" smtClean="0">
                <a:solidFill>
                  <a:schemeClr val="tx1"/>
                </a:solidFill>
                <a:effectLst/>
                <a:latin typeface="+mn-lt"/>
                <a:ea typeface="+mn-ea"/>
                <a:cs typeface="+mn-cs"/>
              </a:rPr>
              <a:t>Parapets</a:t>
            </a:r>
            <a:r>
              <a:rPr lang="en-US" sz="1200" kern="1200" dirty="0" smtClean="0">
                <a:solidFill>
                  <a:schemeClr val="tx1"/>
                </a:solidFill>
                <a:effectLst/>
                <a:latin typeface="+mn-lt"/>
                <a:ea typeface="+mn-ea"/>
                <a:cs typeface="+mn-cs"/>
              </a:rPr>
              <a:t> (could fall on a student during or after an earthquake)</a:t>
            </a:r>
          </a:p>
          <a:p>
            <a:pPr lvl="0"/>
            <a:r>
              <a:rPr lang="en-US" sz="1200" b="1" kern="1200" dirty="0" smtClean="0">
                <a:solidFill>
                  <a:schemeClr val="tx1"/>
                </a:solidFill>
                <a:effectLst/>
                <a:latin typeface="+mn-lt"/>
                <a:ea typeface="+mn-ea"/>
                <a:cs typeface="+mn-cs"/>
              </a:rPr>
              <a:t>Speakers</a:t>
            </a:r>
            <a:r>
              <a:rPr lang="en-US" sz="1200" kern="1200" dirty="0" smtClean="0">
                <a:solidFill>
                  <a:schemeClr val="tx1"/>
                </a:solidFill>
                <a:effectLst/>
                <a:latin typeface="+mn-lt"/>
                <a:ea typeface="+mn-ea"/>
                <a:cs typeface="+mn-cs"/>
              </a:rPr>
              <a:t> (could fall on a student during or after an earthquake)</a:t>
            </a:r>
          </a:p>
          <a:p>
            <a:endParaRPr lang="en-US" dirty="0"/>
          </a:p>
        </p:txBody>
      </p:sp>
      <p:sp>
        <p:nvSpPr>
          <p:cNvPr id="4" name="Slide Number Placeholder 3"/>
          <p:cNvSpPr>
            <a:spLocks noGrp="1"/>
          </p:cNvSpPr>
          <p:nvPr>
            <p:ph type="sldNum" sz="quarter" idx="10"/>
          </p:nvPr>
        </p:nvSpPr>
        <p:spPr/>
        <p:txBody>
          <a:bodyPr/>
          <a:lstStyle/>
          <a:p>
            <a:fld id="{E3FF7AE1-E854-EF41-B61F-4A6281FBC415}" type="slidenum">
              <a:rPr lang="en-US" smtClean="0"/>
              <a:pPr/>
              <a:t>8</a:t>
            </a:fld>
            <a:endParaRPr lang="en-US"/>
          </a:p>
        </p:txBody>
      </p:sp>
    </p:spTree>
    <p:extLst>
      <p:ext uri="{BB962C8B-B14F-4D97-AF65-F5344CB8AC3E}">
        <p14:creationId xmlns:p14="http://schemas.microsoft.com/office/powerpoint/2010/main" xmlns="" val="16817761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High voltage</a:t>
            </a:r>
            <a:r>
              <a:rPr lang="en-US" baseline="0" dirty="0" smtClean="0"/>
              <a:t> power lines could fall on a student during or after an earthquake and/or electrocute a student</a:t>
            </a:r>
            <a:endParaRPr lang="en-US" dirty="0"/>
          </a:p>
        </p:txBody>
      </p:sp>
      <p:sp>
        <p:nvSpPr>
          <p:cNvPr id="4" name="Slide Number Placeholder 3"/>
          <p:cNvSpPr>
            <a:spLocks noGrp="1"/>
          </p:cNvSpPr>
          <p:nvPr>
            <p:ph type="sldNum" sz="quarter" idx="10"/>
          </p:nvPr>
        </p:nvSpPr>
        <p:spPr/>
        <p:txBody>
          <a:bodyPr/>
          <a:lstStyle/>
          <a:p>
            <a:fld id="{E3FF7AE1-E854-EF41-B61F-4A6281FBC415}" type="slidenum">
              <a:rPr lang="en-US" smtClean="0"/>
              <a:pPr/>
              <a:t>9</a:t>
            </a:fld>
            <a:endParaRPr lang="en-US"/>
          </a:p>
        </p:txBody>
      </p:sp>
    </p:spTree>
    <p:extLst>
      <p:ext uri="{BB962C8B-B14F-4D97-AF65-F5344CB8AC3E}">
        <p14:creationId xmlns:p14="http://schemas.microsoft.com/office/powerpoint/2010/main" xmlns="" val="17641107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OPTION 1 ONLY! </a:t>
            </a:r>
          </a:p>
          <a:p>
            <a:endParaRPr lang="en-US" dirty="0" smtClean="0"/>
          </a:p>
          <a:p>
            <a:r>
              <a:rPr lang="en-US" baseline="0" dirty="0" smtClean="0"/>
              <a:t>Guide the resource and danger discussion towards those that are visible on a map. </a:t>
            </a:r>
          </a:p>
          <a:p>
            <a:pPr lvl="0"/>
            <a:endParaRPr lang="en-US" b="1" u="sng" baseline="0" dirty="0" smtClean="0"/>
          </a:p>
          <a:p>
            <a:pPr lvl="0"/>
            <a:r>
              <a:rPr lang="en-US" b="1" u="sng" baseline="0" dirty="0" smtClean="0"/>
              <a:t>Examples of resources</a:t>
            </a:r>
            <a:r>
              <a:rPr lang="en-US" u="sng" baseline="0" dirty="0" smtClean="0"/>
              <a:t>: </a:t>
            </a:r>
            <a:r>
              <a:rPr lang="en-US" sz="1200" b="1" u="none" kern="1200" baseline="0" dirty="0" smtClean="0">
                <a:solidFill>
                  <a:schemeClr val="tx1"/>
                </a:solidFill>
                <a:effectLst/>
                <a:latin typeface="+mn-lt"/>
                <a:ea typeface="+mn-ea"/>
                <a:cs typeface="+mn-cs"/>
              </a:rPr>
              <a:t>n</a:t>
            </a:r>
            <a:r>
              <a:rPr lang="en-US" sz="1200" b="1" kern="1200" dirty="0" smtClean="0">
                <a:solidFill>
                  <a:schemeClr val="tx1"/>
                </a:solidFill>
                <a:effectLst/>
                <a:latin typeface="+mn-lt"/>
                <a:ea typeface="+mn-ea"/>
                <a:cs typeface="+mn-cs"/>
              </a:rPr>
              <a:t>eighbors</a:t>
            </a:r>
            <a:r>
              <a:rPr lang="en-US" sz="1200" kern="1200" dirty="0" smtClean="0">
                <a:solidFill>
                  <a:schemeClr val="tx1"/>
                </a:solidFill>
                <a:effectLst/>
                <a:latin typeface="+mn-lt"/>
                <a:ea typeface="+mn-ea"/>
                <a:cs typeface="+mn-cs"/>
              </a:rPr>
              <a:t> (first aid, search and rescue, emotional support),</a:t>
            </a:r>
            <a:r>
              <a:rPr lang="en-US" sz="120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a:t>
            </a:r>
            <a:r>
              <a:rPr lang="en-US" sz="1200" b="1" kern="1200" dirty="0" smtClean="0">
                <a:solidFill>
                  <a:schemeClr val="tx1"/>
                </a:solidFill>
                <a:effectLst/>
                <a:latin typeface="+mn-lt"/>
                <a:ea typeface="+mn-ea"/>
                <a:cs typeface="+mn-cs"/>
              </a:rPr>
              <a:t>ommunity centers </a:t>
            </a:r>
            <a:r>
              <a:rPr lang="en-US" sz="1200" kern="1200" dirty="0" smtClean="0">
                <a:solidFill>
                  <a:schemeClr val="tx1"/>
                </a:solidFill>
                <a:effectLst/>
                <a:latin typeface="+mn-lt"/>
                <a:ea typeface="+mn-ea"/>
                <a:cs typeface="+mn-cs"/>
              </a:rPr>
              <a:t>(shelter, supply distribution center, storage),</a:t>
            </a:r>
            <a:r>
              <a:rPr lang="en-US" sz="1200"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schools</a:t>
            </a:r>
            <a:r>
              <a:rPr lang="en-US" sz="1200" kern="1200" dirty="0" smtClean="0">
                <a:solidFill>
                  <a:schemeClr val="tx1"/>
                </a:solidFill>
                <a:effectLst/>
                <a:latin typeface="+mn-lt"/>
                <a:ea typeface="+mn-ea"/>
                <a:cs typeface="+mn-cs"/>
              </a:rPr>
              <a:t> (shelter, supply distribution center, storage),</a:t>
            </a:r>
            <a:r>
              <a:rPr lang="en-US" sz="120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w</a:t>
            </a:r>
            <a:r>
              <a:rPr lang="en-US" sz="1200" b="1" kern="1200" dirty="0" smtClean="0">
                <a:solidFill>
                  <a:schemeClr val="tx1"/>
                </a:solidFill>
                <a:effectLst/>
                <a:latin typeface="+mn-lt"/>
                <a:ea typeface="+mn-ea"/>
                <a:cs typeface="+mn-cs"/>
              </a:rPr>
              <a:t>ater sources </a:t>
            </a:r>
            <a:r>
              <a:rPr lang="en-US" sz="1200" kern="1200" dirty="0" smtClean="0">
                <a:solidFill>
                  <a:schemeClr val="tx1"/>
                </a:solidFill>
                <a:effectLst/>
                <a:latin typeface="+mn-lt"/>
                <a:ea typeface="+mn-ea"/>
                <a:cs typeface="+mn-cs"/>
              </a:rPr>
              <a:t>(drinking water),</a:t>
            </a:r>
            <a:r>
              <a:rPr lang="en-US" sz="120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a:t>
            </a:r>
            <a:r>
              <a:rPr lang="en-US" sz="1200" b="1" kern="1200" dirty="0" smtClean="0">
                <a:solidFill>
                  <a:schemeClr val="tx1"/>
                </a:solidFill>
                <a:effectLst/>
                <a:latin typeface="+mn-lt"/>
                <a:ea typeface="+mn-ea"/>
                <a:cs typeface="+mn-cs"/>
              </a:rPr>
              <a:t>ommunity gardens </a:t>
            </a:r>
            <a:r>
              <a:rPr lang="en-US" sz="1200" kern="1200" dirty="0" smtClean="0">
                <a:solidFill>
                  <a:schemeClr val="tx1"/>
                </a:solidFill>
                <a:effectLst/>
                <a:latin typeface="+mn-lt"/>
                <a:ea typeface="+mn-ea"/>
                <a:cs typeface="+mn-cs"/>
              </a:rPr>
              <a:t>(food),</a:t>
            </a:r>
            <a:r>
              <a:rPr lang="en-US" sz="1200"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grocery stores </a:t>
            </a:r>
            <a:r>
              <a:rPr lang="en-US" sz="1200" kern="1200" dirty="0" smtClean="0">
                <a:solidFill>
                  <a:schemeClr val="tx1"/>
                </a:solidFill>
                <a:effectLst/>
                <a:latin typeface="+mn-lt"/>
                <a:ea typeface="+mn-ea"/>
                <a:cs typeface="+mn-cs"/>
              </a:rPr>
              <a:t>(food, water, shelter, distribution center, storage), </a:t>
            </a:r>
            <a:r>
              <a:rPr lang="en-US" sz="1200" b="1" kern="1200" dirty="0" smtClean="0">
                <a:solidFill>
                  <a:schemeClr val="tx1"/>
                </a:solidFill>
                <a:effectLst/>
                <a:latin typeface="+mn-lt"/>
                <a:ea typeface="+mn-ea"/>
                <a:cs typeface="+mn-cs"/>
              </a:rPr>
              <a:t>health centers </a:t>
            </a:r>
            <a:r>
              <a:rPr lang="en-US" sz="1200" kern="1200" dirty="0" smtClean="0">
                <a:solidFill>
                  <a:schemeClr val="tx1"/>
                </a:solidFill>
                <a:effectLst/>
                <a:latin typeface="+mn-lt"/>
                <a:ea typeface="+mn-ea"/>
                <a:cs typeface="+mn-cs"/>
              </a:rPr>
              <a:t>(medical care, shelter, supply distribution center, storage),</a:t>
            </a:r>
            <a:r>
              <a:rPr lang="en-US" sz="1200"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fire stations </a:t>
            </a:r>
            <a:r>
              <a:rPr lang="en-US" sz="1200" kern="1200" dirty="0" smtClean="0">
                <a:solidFill>
                  <a:schemeClr val="tx1"/>
                </a:solidFill>
                <a:effectLst/>
                <a:latin typeface="+mn-lt"/>
                <a:ea typeface="+mn-ea"/>
                <a:cs typeface="+mn-cs"/>
              </a:rPr>
              <a:t>(shelter, supply distribution center, storage),</a:t>
            </a:r>
            <a:r>
              <a:rPr lang="en-US" sz="1200"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generators</a:t>
            </a:r>
            <a:r>
              <a:rPr lang="en-US" sz="1200" kern="1200" dirty="0" smtClean="0">
                <a:solidFill>
                  <a:schemeClr val="tx1"/>
                </a:solidFill>
                <a:effectLst/>
                <a:latin typeface="+mn-lt"/>
                <a:ea typeface="+mn-ea"/>
                <a:cs typeface="+mn-cs"/>
              </a:rPr>
              <a:t> (temporary electricity for heat, running water, cooking etc.),</a:t>
            </a:r>
            <a:r>
              <a:rPr lang="en-US" sz="120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a:t>
            </a:r>
            <a:r>
              <a:rPr lang="en-US" sz="1200" b="1" kern="1200" dirty="0" smtClean="0">
                <a:solidFill>
                  <a:schemeClr val="tx1"/>
                </a:solidFill>
                <a:effectLst/>
                <a:latin typeface="+mn-lt"/>
                <a:ea typeface="+mn-ea"/>
                <a:cs typeface="+mn-cs"/>
              </a:rPr>
              <a:t>hurches</a:t>
            </a:r>
            <a:r>
              <a:rPr lang="en-US" sz="1200" kern="1200" dirty="0" smtClean="0">
                <a:solidFill>
                  <a:schemeClr val="tx1"/>
                </a:solidFill>
                <a:effectLst/>
                <a:latin typeface="+mn-lt"/>
                <a:ea typeface="+mn-ea"/>
                <a:cs typeface="+mn-cs"/>
              </a:rPr>
              <a:t> (shelter, supply distribution center, storage),</a:t>
            </a:r>
            <a:r>
              <a:rPr lang="en-US" sz="120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a</a:t>
            </a:r>
            <a:r>
              <a:rPr lang="en-US" sz="1200" b="1" kern="1200" dirty="0" smtClean="0">
                <a:solidFill>
                  <a:schemeClr val="tx1"/>
                </a:solidFill>
                <a:effectLst/>
                <a:latin typeface="+mn-lt"/>
                <a:ea typeface="+mn-ea"/>
                <a:cs typeface="+mn-cs"/>
              </a:rPr>
              <a:t>irports</a:t>
            </a:r>
            <a:r>
              <a:rPr lang="en-US" sz="1200" kern="1200" dirty="0" smtClean="0">
                <a:solidFill>
                  <a:schemeClr val="tx1"/>
                </a:solidFill>
                <a:effectLst/>
                <a:latin typeface="+mn-lt"/>
                <a:ea typeface="+mn-ea"/>
                <a:cs typeface="+mn-cs"/>
              </a:rPr>
              <a:t> (shelter, supply distribution center, storage),</a:t>
            </a:r>
            <a:r>
              <a:rPr lang="en-US" sz="120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a:t>
            </a:r>
            <a:r>
              <a:rPr lang="en-US" sz="1200" b="1" kern="1200" dirty="0" smtClean="0">
                <a:solidFill>
                  <a:schemeClr val="tx1"/>
                </a:solidFill>
                <a:effectLst/>
                <a:latin typeface="+mn-lt"/>
                <a:ea typeface="+mn-ea"/>
                <a:cs typeface="+mn-cs"/>
              </a:rPr>
              <a:t>tadiums</a:t>
            </a:r>
            <a:r>
              <a:rPr lang="en-US" sz="1200" kern="1200" dirty="0" smtClean="0">
                <a:solidFill>
                  <a:schemeClr val="tx1"/>
                </a:solidFill>
                <a:effectLst/>
                <a:latin typeface="+mn-lt"/>
                <a:ea typeface="+mn-ea"/>
                <a:cs typeface="+mn-cs"/>
              </a:rPr>
              <a:t> (shelter, supply distribution center, storage)</a:t>
            </a:r>
          </a:p>
          <a:p>
            <a:pPr lvl="0"/>
            <a:endParaRPr lang="en-US" sz="1200" kern="1200" dirty="0" smtClean="0">
              <a:solidFill>
                <a:schemeClr val="tx1"/>
              </a:solidFill>
              <a:effectLst/>
              <a:latin typeface="+mn-lt"/>
              <a:ea typeface="+mn-ea"/>
              <a:cs typeface="+mn-cs"/>
            </a:endParaRPr>
          </a:p>
          <a:p>
            <a:pPr lvl="0"/>
            <a:r>
              <a:rPr lang="en-US" sz="1200" b="1" u="sng" kern="1200" dirty="0" smtClean="0">
                <a:solidFill>
                  <a:schemeClr val="tx1"/>
                </a:solidFill>
                <a:effectLst/>
                <a:latin typeface="+mn-lt"/>
                <a:ea typeface="+mn-ea"/>
                <a:cs typeface="+mn-cs"/>
              </a:rPr>
              <a:t>Examples of dangers:</a:t>
            </a:r>
            <a:r>
              <a:rPr lang="en-US" sz="1200" b="1" u="sng" kern="1200" baseline="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floodable rivers, steep slopes where landslides could occur, toxic waste/hazardous material sites (fire), seismic regions or zones, tsunami flood zones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3FF7AE1-E854-EF41-B61F-4A6281FBC415}" type="slidenum">
              <a:rPr lang="en-US" smtClean="0"/>
              <a:pPr/>
              <a:t>10</a:t>
            </a:fld>
            <a:endParaRPr lang="en-US"/>
          </a:p>
        </p:txBody>
      </p:sp>
    </p:spTree>
    <p:extLst>
      <p:ext uri="{BB962C8B-B14F-4D97-AF65-F5344CB8AC3E}">
        <p14:creationId xmlns:p14="http://schemas.microsoft.com/office/powerpoint/2010/main" xmlns="" val="315862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AEEA00C4-B1A4-CB46-A4A9-F029CC9EF989}" type="datetimeFigureOut">
              <a:rPr lang="en-US" smtClean="0"/>
              <a:pPr/>
              <a:t>8/31/2012</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solidFill>
                <a:srgbClr val="DEDED7"/>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6E2D2B3B-882E-40F3-A32F-6DD516915044}" type="slidenum">
              <a:rPr lang="en-US" smtClean="0">
                <a:solidFill>
                  <a:srgbClr val="DEDED7"/>
                </a:solidFill>
              </a:rPr>
              <a:pPr/>
              <a:t>‹#›</a:t>
            </a:fld>
            <a:endParaRPr lang="en-US" dirty="0">
              <a:solidFill>
                <a:srgbClr val="DEDED7"/>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EEA00C4-B1A4-CB46-A4A9-F029CC9EF989}" type="datetimeFigureOut">
              <a:rPr lang="en-US" smtClean="0">
                <a:solidFill>
                  <a:srgbClr val="2D2F2B"/>
                </a:solidFill>
              </a:rPr>
              <a:pPr/>
              <a:t>8/31/2012</a:t>
            </a:fld>
            <a:endParaRPr lang="en-US">
              <a:solidFill>
                <a:srgbClr val="2D2F2B"/>
              </a:solidFill>
            </a:endParaRPr>
          </a:p>
        </p:txBody>
      </p:sp>
      <p:sp>
        <p:nvSpPr>
          <p:cNvPr id="5" name="Footer Placeholder 4"/>
          <p:cNvSpPr>
            <a:spLocks noGrp="1"/>
          </p:cNvSpPr>
          <p:nvPr>
            <p:ph type="ftr" sz="quarter" idx="11"/>
          </p:nvPr>
        </p:nvSpPr>
        <p:spPr/>
        <p:txBody>
          <a:bodyPr/>
          <a:lstStyle/>
          <a:p>
            <a:endParaRPr lang="en-US">
              <a:solidFill>
                <a:srgbClr val="2D2F2B"/>
              </a:solidFill>
            </a:endParaRPr>
          </a:p>
        </p:txBody>
      </p:sp>
      <p:sp>
        <p:nvSpPr>
          <p:cNvPr id="6" name="Slide Number Placeholder 5"/>
          <p:cNvSpPr>
            <a:spLocks noGrp="1"/>
          </p:cNvSpPr>
          <p:nvPr>
            <p:ph type="sldNum" sz="quarter" idx="12"/>
          </p:nvPr>
        </p:nvSpPr>
        <p:spPr/>
        <p:txBody>
          <a:bodyPr/>
          <a:lstStyle/>
          <a:p>
            <a:fld id="{CC109C01-7F2B-1D4B-91C7-1C679215EF2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AEEA00C4-B1A4-CB46-A4A9-F029CC9EF989}" type="datetimeFigureOut">
              <a:rPr lang="en-US" smtClean="0">
                <a:solidFill>
                  <a:srgbClr val="2D2F2B"/>
                </a:solidFill>
              </a:rPr>
              <a:pPr/>
              <a:t>8/31/2012</a:t>
            </a:fld>
            <a:endParaRPr lang="en-US">
              <a:solidFill>
                <a:srgbClr val="2D2F2B"/>
              </a:solidFill>
            </a:endParaRPr>
          </a:p>
        </p:txBody>
      </p:sp>
      <p:sp>
        <p:nvSpPr>
          <p:cNvPr id="5" name="Footer Placeholder 4"/>
          <p:cNvSpPr>
            <a:spLocks noGrp="1"/>
          </p:cNvSpPr>
          <p:nvPr>
            <p:ph type="ftr" sz="quarter" idx="11"/>
          </p:nvPr>
        </p:nvSpPr>
        <p:spPr>
          <a:xfrm>
            <a:off x="457201" y="6248207"/>
            <a:ext cx="5573483" cy="365125"/>
          </a:xfrm>
        </p:spPr>
        <p:txBody>
          <a:bodyPr/>
          <a:lstStyle/>
          <a:p>
            <a:endParaRPr lang="en-US">
              <a:solidFill>
                <a:srgbClr val="2D2F2B"/>
              </a:solidFill>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6" name="Slide Number Placeholder 5"/>
          <p:cNvSpPr>
            <a:spLocks noGrp="1"/>
          </p:cNvSpPr>
          <p:nvPr>
            <p:ph type="sldNum" sz="quarter" idx="12"/>
          </p:nvPr>
        </p:nvSpPr>
        <p:spPr>
          <a:xfrm rot="5400000">
            <a:off x="5989638" y="144462"/>
            <a:ext cx="533400" cy="244476"/>
          </a:xfrm>
        </p:spPr>
        <p:txBody>
          <a:bodyPr/>
          <a:lstStyle/>
          <a:p>
            <a:fld id="{CC109C01-7F2B-1D4B-91C7-1C679215EF2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AEEA00C4-B1A4-CB46-A4A9-F029CC9EF989}" type="datetimeFigureOut">
              <a:rPr lang="en-US" smtClean="0"/>
              <a:pPr/>
              <a:t>8/31/2012</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solidFill>
                <a:srgbClr val="DEDED7"/>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6E2D2B3B-882E-40F3-A32F-6DD516915044}" type="slidenum">
              <a:rPr lang="en-US" smtClean="0">
                <a:solidFill>
                  <a:srgbClr val="DEDED7"/>
                </a:solidFill>
              </a:rPr>
              <a:pPr/>
              <a:t>‹#›</a:t>
            </a:fld>
            <a:endParaRPr lang="en-US" dirty="0">
              <a:solidFill>
                <a:srgbClr val="DEDED7"/>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AEEA00C4-B1A4-CB46-A4A9-F029CC9EF989}" type="datetimeFigureOut">
              <a:rPr lang="en-US" smtClean="0">
                <a:solidFill>
                  <a:srgbClr val="2D2F2B"/>
                </a:solidFill>
              </a:rPr>
              <a:pPr/>
              <a:t>8/31/2012</a:t>
            </a:fld>
            <a:endParaRPr lang="en-US">
              <a:solidFill>
                <a:srgbClr val="2D2F2B"/>
              </a:solidFill>
            </a:endParaRPr>
          </a:p>
        </p:txBody>
      </p:sp>
      <p:sp>
        <p:nvSpPr>
          <p:cNvPr id="5" name="Footer Placeholder 4"/>
          <p:cNvSpPr>
            <a:spLocks noGrp="1"/>
          </p:cNvSpPr>
          <p:nvPr>
            <p:ph type="ftr" sz="quarter" idx="11"/>
          </p:nvPr>
        </p:nvSpPr>
        <p:spPr/>
        <p:txBody>
          <a:bodyPr/>
          <a:lstStyle/>
          <a:p>
            <a:endParaRPr lang="en-US">
              <a:solidFill>
                <a:srgbClr val="2D2F2B"/>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CC109C01-7F2B-1D4B-91C7-1C679215EF20}"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AEEA00C4-B1A4-CB46-A4A9-F029CC9EF989}" type="datetimeFigureOut">
              <a:rPr lang="en-US" smtClean="0">
                <a:solidFill>
                  <a:srgbClr val="2D2F2B"/>
                </a:solidFill>
              </a:rPr>
              <a:pPr/>
              <a:t>8/31/2012</a:t>
            </a:fld>
            <a:endParaRPr lang="en-US">
              <a:solidFill>
                <a:srgbClr val="2D2F2B"/>
              </a:solidFill>
            </a:endParaRP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CC109C01-7F2B-1D4B-91C7-1C679215EF20}" type="slidenum">
              <a:rPr lang="en-US" smtClean="0"/>
              <a:pPr/>
              <a:t>‹#›</a:t>
            </a:fld>
            <a:endParaRPr lang="en-US"/>
          </a:p>
        </p:txBody>
      </p:sp>
      <p:sp>
        <p:nvSpPr>
          <p:cNvPr id="14" name="Footer Placeholder 13"/>
          <p:cNvSpPr>
            <a:spLocks noGrp="1"/>
          </p:cNvSpPr>
          <p:nvPr>
            <p:ph type="ftr" sz="quarter" idx="12"/>
          </p:nvPr>
        </p:nvSpPr>
        <p:spPr/>
        <p:txBody>
          <a:bodyPr/>
          <a:lstStyle/>
          <a:p>
            <a:endParaRPr lang="en-US">
              <a:solidFill>
                <a:srgbClr val="2D2F2B"/>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AEEA00C4-B1A4-CB46-A4A9-F029CC9EF989}" type="datetimeFigureOut">
              <a:rPr lang="en-US" smtClean="0">
                <a:solidFill>
                  <a:srgbClr val="2D2F2B"/>
                </a:solidFill>
              </a:rPr>
              <a:pPr/>
              <a:t>8/31/2012</a:t>
            </a:fld>
            <a:endParaRPr lang="en-US">
              <a:solidFill>
                <a:srgbClr val="2D2F2B"/>
              </a:solidFill>
            </a:endParaRPr>
          </a:p>
        </p:txBody>
      </p:sp>
      <p:sp>
        <p:nvSpPr>
          <p:cNvPr id="10" name="Slide Number Placeholder 9"/>
          <p:cNvSpPr>
            <a:spLocks noGrp="1"/>
          </p:cNvSpPr>
          <p:nvPr>
            <p:ph type="sldNum" sz="quarter" idx="16"/>
          </p:nvPr>
        </p:nvSpPr>
        <p:spPr/>
        <p:txBody>
          <a:bodyPr rtlCol="0"/>
          <a:lstStyle/>
          <a:p>
            <a:fld id="{CC109C01-7F2B-1D4B-91C7-1C679215EF20}"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solidFill>
                <a:srgbClr val="2D2F2B"/>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AEEA00C4-B1A4-CB46-A4A9-F029CC9EF989}" type="datetimeFigureOut">
              <a:rPr lang="en-US" smtClean="0">
                <a:solidFill>
                  <a:srgbClr val="2D2F2B"/>
                </a:solidFill>
              </a:rPr>
              <a:pPr/>
              <a:t>8/31/2012</a:t>
            </a:fld>
            <a:endParaRPr lang="en-US">
              <a:solidFill>
                <a:srgbClr val="2D2F2B"/>
              </a:solidFill>
            </a:endParaRPr>
          </a:p>
        </p:txBody>
      </p:sp>
      <p:sp>
        <p:nvSpPr>
          <p:cNvPr id="12" name="Slide Number Placeholder 11"/>
          <p:cNvSpPr>
            <a:spLocks noGrp="1"/>
          </p:cNvSpPr>
          <p:nvPr>
            <p:ph type="sldNum" sz="quarter" idx="16"/>
          </p:nvPr>
        </p:nvSpPr>
        <p:spPr/>
        <p:txBody>
          <a:bodyPr rtlCol="0"/>
          <a:lstStyle/>
          <a:p>
            <a:fld id="{CC109C01-7F2B-1D4B-91C7-1C679215EF20}"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solidFill>
                <a:srgbClr val="2D2F2B"/>
              </a:solidFill>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EEA00C4-B1A4-CB46-A4A9-F029CC9EF989}" type="datetimeFigureOut">
              <a:rPr lang="en-US" smtClean="0">
                <a:solidFill>
                  <a:srgbClr val="2D2F2B"/>
                </a:solidFill>
              </a:rPr>
              <a:pPr/>
              <a:t>8/31/2012</a:t>
            </a:fld>
            <a:endParaRPr lang="en-US">
              <a:solidFill>
                <a:srgbClr val="2D2F2B"/>
              </a:solidFill>
            </a:endParaRPr>
          </a:p>
        </p:txBody>
      </p:sp>
      <p:sp>
        <p:nvSpPr>
          <p:cNvPr id="4" name="Footer Placeholder 3"/>
          <p:cNvSpPr>
            <a:spLocks noGrp="1"/>
          </p:cNvSpPr>
          <p:nvPr>
            <p:ph type="ftr" sz="quarter" idx="11"/>
          </p:nvPr>
        </p:nvSpPr>
        <p:spPr/>
        <p:txBody>
          <a:bodyPr/>
          <a:lstStyle/>
          <a:p>
            <a:endParaRPr lang="en-US">
              <a:solidFill>
                <a:srgbClr val="2D2F2B"/>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CC109C01-7F2B-1D4B-91C7-1C679215EF20}"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EA00C4-B1A4-CB46-A4A9-F029CC9EF989}" type="datetimeFigureOut">
              <a:rPr lang="en-US" smtClean="0">
                <a:solidFill>
                  <a:srgbClr val="2D2F2B"/>
                </a:solidFill>
              </a:rPr>
              <a:pPr/>
              <a:t>8/31/2012</a:t>
            </a:fld>
            <a:endParaRPr lang="en-US">
              <a:solidFill>
                <a:srgbClr val="2D2F2B"/>
              </a:solidFill>
            </a:endParaRPr>
          </a:p>
        </p:txBody>
      </p:sp>
      <p:sp>
        <p:nvSpPr>
          <p:cNvPr id="3" name="Footer Placeholder 2"/>
          <p:cNvSpPr>
            <a:spLocks noGrp="1"/>
          </p:cNvSpPr>
          <p:nvPr>
            <p:ph type="ftr" sz="quarter" idx="11"/>
          </p:nvPr>
        </p:nvSpPr>
        <p:spPr/>
        <p:txBody>
          <a:bodyPr/>
          <a:lstStyle/>
          <a:p>
            <a:endParaRPr lang="en-US">
              <a:solidFill>
                <a:srgbClr val="2D2F2B"/>
              </a:solidFill>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CC109C01-7F2B-1D4B-91C7-1C679215EF20}" type="slidenum">
              <a:rPr lang="en-US" smtClean="0">
                <a:solidFill>
                  <a:srgbClr val="2D2F2B"/>
                </a:solidFill>
              </a:rPr>
              <a:pPr/>
              <a:t>‹#›</a:t>
            </a:fld>
            <a:endParaRPr lang="en-US">
              <a:solidFill>
                <a:srgbClr val="2D2F2B"/>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AEEA00C4-B1A4-CB46-A4A9-F029CC9EF989}" type="datetimeFigureOut">
              <a:rPr lang="en-US" smtClean="0">
                <a:solidFill>
                  <a:srgbClr val="2D2F2B"/>
                </a:solidFill>
              </a:rPr>
              <a:pPr/>
              <a:t>8/31/2012</a:t>
            </a:fld>
            <a:endParaRPr lang="en-US">
              <a:solidFill>
                <a:srgbClr val="2D2F2B"/>
              </a:solidFill>
            </a:endParaRPr>
          </a:p>
        </p:txBody>
      </p:sp>
      <p:sp>
        <p:nvSpPr>
          <p:cNvPr id="6" name="Footer Placeholder 5"/>
          <p:cNvSpPr>
            <a:spLocks noGrp="1"/>
          </p:cNvSpPr>
          <p:nvPr>
            <p:ph type="ftr" sz="quarter" idx="11"/>
          </p:nvPr>
        </p:nvSpPr>
        <p:spPr/>
        <p:txBody>
          <a:bodyPr/>
          <a:lstStyle/>
          <a:p>
            <a:endParaRPr lang="en-US">
              <a:solidFill>
                <a:srgbClr val="2D2F2B"/>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6E2D2B3B-882E-40F3-A32F-6DD516915044}"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AEEA00C4-B1A4-CB46-A4A9-F029CC9EF989}" type="datetimeFigureOut">
              <a:rPr lang="en-US" smtClean="0">
                <a:solidFill>
                  <a:srgbClr val="2D2F2B"/>
                </a:solidFill>
              </a:rPr>
              <a:pPr/>
              <a:t>8/31/2012</a:t>
            </a:fld>
            <a:endParaRPr lang="en-US">
              <a:solidFill>
                <a:srgbClr val="2D2F2B"/>
              </a:solidFill>
            </a:endParaRPr>
          </a:p>
        </p:txBody>
      </p:sp>
      <p:sp>
        <p:nvSpPr>
          <p:cNvPr id="5" name="Footer Placeholder 4"/>
          <p:cNvSpPr>
            <a:spLocks noGrp="1"/>
          </p:cNvSpPr>
          <p:nvPr>
            <p:ph type="ftr" sz="quarter" idx="11"/>
          </p:nvPr>
        </p:nvSpPr>
        <p:spPr/>
        <p:txBody>
          <a:bodyPr/>
          <a:lstStyle/>
          <a:p>
            <a:endParaRPr lang="en-US">
              <a:solidFill>
                <a:srgbClr val="2D2F2B"/>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CC109C01-7F2B-1D4B-91C7-1C679215EF20}"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p:nvSpPr>
          <p:cNvPr id="12" name="Date Placeholder 11"/>
          <p:cNvSpPr>
            <a:spLocks noGrp="1"/>
          </p:cNvSpPr>
          <p:nvPr>
            <p:ph type="dt" sz="half" idx="10"/>
          </p:nvPr>
        </p:nvSpPr>
        <p:spPr>
          <a:xfrm>
            <a:off x="6248400" y="6248400"/>
            <a:ext cx="2667000" cy="365125"/>
          </a:xfrm>
        </p:spPr>
        <p:txBody>
          <a:bodyPr rtlCol="0"/>
          <a:lstStyle/>
          <a:p>
            <a:fld id="{AEEA00C4-B1A4-CB46-A4A9-F029CC9EF989}" type="datetimeFigureOut">
              <a:rPr lang="en-US" smtClean="0">
                <a:solidFill>
                  <a:srgbClr val="2D2F2B"/>
                </a:solidFill>
              </a:rPr>
              <a:pPr/>
              <a:t>8/31/2012</a:t>
            </a:fld>
            <a:endParaRPr lang="en-US">
              <a:solidFill>
                <a:srgbClr val="2D2F2B"/>
              </a:solidFill>
            </a:endParaRP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CC109C01-7F2B-1D4B-91C7-1C679215EF20}"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solidFill>
                <a:srgbClr val="2D2F2B"/>
              </a:solidFill>
            </a:endParaRP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Drag picture to placeholder or click icon to add</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EEA00C4-B1A4-CB46-A4A9-F029CC9EF989}" type="datetimeFigureOut">
              <a:rPr lang="en-US" smtClean="0">
                <a:solidFill>
                  <a:srgbClr val="2D2F2B"/>
                </a:solidFill>
              </a:rPr>
              <a:pPr/>
              <a:t>8/31/2012</a:t>
            </a:fld>
            <a:endParaRPr lang="en-US">
              <a:solidFill>
                <a:srgbClr val="2D2F2B"/>
              </a:solidFill>
            </a:endParaRPr>
          </a:p>
        </p:txBody>
      </p:sp>
      <p:sp>
        <p:nvSpPr>
          <p:cNvPr id="5" name="Footer Placeholder 4"/>
          <p:cNvSpPr>
            <a:spLocks noGrp="1"/>
          </p:cNvSpPr>
          <p:nvPr>
            <p:ph type="ftr" sz="quarter" idx="11"/>
          </p:nvPr>
        </p:nvSpPr>
        <p:spPr/>
        <p:txBody>
          <a:bodyPr/>
          <a:lstStyle/>
          <a:p>
            <a:endParaRPr lang="en-US">
              <a:solidFill>
                <a:srgbClr val="2D2F2B"/>
              </a:solidFill>
            </a:endParaRPr>
          </a:p>
        </p:txBody>
      </p:sp>
      <p:sp>
        <p:nvSpPr>
          <p:cNvPr id="6" name="Slide Number Placeholder 5"/>
          <p:cNvSpPr>
            <a:spLocks noGrp="1"/>
          </p:cNvSpPr>
          <p:nvPr>
            <p:ph type="sldNum" sz="quarter" idx="12"/>
          </p:nvPr>
        </p:nvSpPr>
        <p:spPr/>
        <p:txBody>
          <a:bodyPr/>
          <a:lstStyle/>
          <a:p>
            <a:fld id="{CC109C01-7F2B-1D4B-91C7-1C679215EF20}"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AEEA00C4-B1A4-CB46-A4A9-F029CC9EF989}" type="datetimeFigureOut">
              <a:rPr lang="en-US" smtClean="0">
                <a:solidFill>
                  <a:srgbClr val="2D2F2B"/>
                </a:solidFill>
              </a:rPr>
              <a:pPr/>
              <a:t>8/31/2012</a:t>
            </a:fld>
            <a:endParaRPr lang="en-US">
              <a:solidFill>
                <a:srgbClr val="2D2F2B"/>
              </a:solidFill>
            </a:endParaRPr>
          </a:p>
        </p:txBody>
      </p:sp>
      <p:sp>
        <p:nvSpPr>
          <p:cNvPr id="5" name="Footer Placeholder 4"/>
          <p:cNvSpPr>
            <a:spLocks noGrp="1"/>
          </p:cNvSpPr>
          <p:nvPr>
            <p:ph type="ftr" sz="quarter" idx="11"/>
          </p:nvPr>
        </p:nvSpPr>
        <p:spPr>
          <a:xfrm>
            <a:off x="457201" y="6248207"/>
            <a:ext cx="5573483" cy="365125"/>
          </a:xfrm>
        </p:spPr>
        <p:txBody>
          <a:bodyPr/>
          <a:lstStyle/>
          <a:p>
            <a:endParaRPr lang="en-US">
              <a:solidFill>
                <a:srgbClr val="2D2F2B"/>
              </a:solidFill>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6" name="Slide Number Placeholder 5"/>
          <p:cNvSpPr>
            <a:spLocks noGrp="1"/>
          </p:cNvSpPr>
          <p:nvPr>
            <p:ph type="sldNum" sz="quarter" idx="12"/>
          </p:nvPr>
        </p:nvSpPr>
        <p:spPr>
          <a:xfrm rot="5400000">
            <a:off x="5989638" y="144462"/>
            <a:ext cx="533400" cy="244476"/>
          </a:xfrm>
        </p:spPr>
        <p:txBody>
          <a:bodyPr/>
          <a:lstStyle/>
          <a:p>
            <a:fld id="{CC109C01-7F2B-1D4B-91C7-1C679215EF2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AEEA00C4-B1A4-CB46-A4A9-F029CC9EF989}" type="datetimeFigureOut">
              <a:rPr lang="en-US" smtClean="0"/>
              <a:pPr/>
              <a:t>8/31/2012</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solidFill>
                <a:srgbClr val="DEDED7"/>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6E2D2B3B-882E-40F3-A32F-6DD516915044}" type="slidenum">
              <a:rPr lang="en-US" smtClean="0">
                <a:solidFill>
                  <a:srgbClr val="DEDED7"/>
                </a:solidFill>
              </a:rPr>
              <a:pPr/>
              <a:t>‹#›</a:t>
            </a:fld>
            <a:endParaRPr lang="en-US" dirty="0">
              <a:solidFill>
                <a:srgbClr val="DEDED7"/>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AEEA00C4-B1A4-CB46-A4A9-F029CC9EF989}" type="datetimeFigureOut">
              <a:rPr lang="en-US" smtClean="0">
                <a:solidFill>
                  <a:srgbClr val="2D2F2B"/>
                </a:solidFill>
              </a:rPr>
              <a:pPr/>
              <a:t>8/31/2012</a:t>
            </a:fld>
            <a:endParaRPr lang="en-US">
              <a:solidFill>
                <a:srgbClr val="2D2F2B"/>
              </a:solidFill>
            </a:endParaRPr>
          </a:p>
        </p:txBody>
      </p:sp>
      <p:sp>
        <p:nvSpPr>
          <p:cNvPr id="5" name="Footer Placeholder 4"/>
          <p:cNvSpPr>
            <a:spLocks noGrp="1"/>
          </p:cNvSpPr>
          <p:nvPr>
            <p:ph type="ftr" sz="quarter" idx="11"/>
          </p:nvPr>
        </p:nvSpPr>
        <p:spPr/>
        <p:txBody>
          <a:bodyPr/>
          <a:lstStyle/>
          <a:p>
            <a:endParaRPr lang="en-US">
              <a:solidFill>
                <a:srgbClr val="2D2F2B"/>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CC109C01-7F2B-1D4B-91C7-1C679215EF20}"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AEEA00C4-B1A4-CB46-A4A9-F029CC9EF989}" type="datetimeFigureOut">
              <a:rPr lang="en-US" smtClean="0">
                <a:solidFill>
                  <a:srgbClr val="2D2F2B"/>
                </a:solidFill>
              </a:rPr>
              <a:pPr/>
              <a:t>8/31/2012</a:t>
            </a:fld>
            <a:endParaRPr lang="en-US">
              <a:solidFill>
                <a:srgbClr val="2D2F2B"/>
              </a:solidFill>
            </a:endParaRP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CC109C01-7F2B-1D4B-91C7-1C679215EF20}" type="slidenum">
              <a:rPr lang="en-US" smtClean="0"/>
              <a:pPr/>
              <a:t>‹#›</a:t>
            </a:fld>
            <a:endParaRPr lang="en-US"/>
          </a:p>
        </p:txBody>
      </p:sp>
      <p:sp>
        <p:nvSpPr>
          <p:cNvPr id="14" name="Footer Placeholder 13"/>
          <p:cNvSpPr>
            <a:spLocks noGrp="1"/>
          </p:cNvSpPr>
          <p:nvPr>
            <p:ph type="ftr" sz="quarter" idx="12"/>
          </p:nvPr>
        </p:nvSpPr>
        <p:spPr/>
        <p:txBody>
          <a:bodyPr/>
          <a:lstStyle/>
          <a:p>
            <a:endParaRPr lang="en-US">
              <a:solidFill>
                <a:srgbClr val="2D2F2B"/>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AEEA00C4-B1A4-CB46-A4A9-F029CC9EF989}" type="datetimeFigureOut">
              <a:rPr lang="en-US" smtClean="0">
                <a:solidFill>
                  <a:srgbClr val="2D2F2B"/>
                </a:solidFill>
              </a:rPr>
              <a:pPr/>
              <a:t>8/31/2012</a:t>
            </a:fld>
            <a:endParaRPr lang="en-US">
              <a:solidFill>
                <a:srgbClr val="2D2F2B"/>
              </a:solidFill>
            </a:endParaRPr>
          </a:p>
        </p:txBody>
      </p:sp>
      <p:sp>
        <p:nvSpPr>
          <p:cNvPr id="10" name="Slide Number Placeholder 9"/>
          <p:cNvSpPr>
            <a:spLocks noGrp="1"/>
          </p:cNvSpPr>
          <p:nvPr>
            <p:ph type="sldNum" sz="quarter" idx="16"/>
          </p:nvPr>
        </p:nvSpPr>
        <p:spPr/>
        <p:txBody>
          <a:bodyPr rtlCol="0"/>
          <a:lstStyle/>
          <a:p>
            <a:fld id="{CC109C01-7F2B-1D4B-91C7-1C679215EF20}"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solidFill>
                <a:srgbClr val="2D2F2B"/>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AEEA00C4-B1A4-CB46-A4A9-F029CC9EF989}" type="datetimeFigureOut">
              <a:rPr lang="en-US" smtClean="0">
                <a:solidFill>
                  <a:srgbClr val="2D2F2B"/>
                </a:solidFill>
              </a:rPr>
              <a:pPr/>
              <a:t>8/31/2012</a:t>
            </a:fld>
            <a:endParaRPr lang="en-US">
              <a:solidFill>
                <a:srgbClr val="2D2F2B"/>
              </a:solidFill>
            </a:endParaRPr>
          </a:p>
        </p:txBody>
      </p:sp>
      <p:sp>
        <p:nvSpPr>
          <p:cNvPr id="12" name="Slide Number Placeholder 11"/>
          <p:cNvSpPr>
            <a:spLocks noGrp="1"/>
          </p:cNvSpPr>
          <p:nvPr>
            <p:ph type="sldNum" sz="quarter" idx="16"/>
          </p:nvPr>
        </p:nvSpPr>
        <p:spPr/>
        <p:txBody>
          <a:bodyPr rtlCol="0"/>
          <a:lstStyle/>
          <a:p>
            <a:fld id="{CC109C01-7F2B-1D4B-91C7-1C679215EF20}"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solidFill>
                <a:srgbClr val="2D2F2B"/>
              </a:solidFill>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EEA00C4-B1A4-CB46-A4A9-F029CC9EF989}" type="datetimeFigureOut">
              <a:rPr lang="en-US" smtClean="0">
                <a:solidFill>
                  <a:srgbClr val="2D2F2B"/>
                </a:solidFill>
              </a:rPr>
              <a:pPr/>
              <a:t>8/31/2012</a:t>
            </a:fld>
            <a:endParaRPr lang="en-US">
              <a:solidFill>
                <a:srgbClr val="2D2F2B"/>
              </a:solidFill>
            </a:endParaRPr>
          </a:p>
        </p:txBody>
      </p:sp>
      <p:sp>
        <p:nvSpPr>
          <p:cNvPr id="4" name="Footer Placeholder 3"/>
          <p:cNvSpPr>
            <a:spLocks noGrp="1"/>
          </p:cNvSpPr>
          <p:nvPr>
            <p:ph type="ftr" sz="quarter" idx="11"/>
          </p:nvPr>
        </p:nvSpPr>
        <p:spPr/>
        <p:txBody>
          <a:bodyPr/>
          <a:lstStyle/>
          <a:p>
            <a:endParaRPr lang="en-US">
              <a:solidFill>
                <a:srgbClr val="2D2F2B"/>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CC109C01-7F2B-1D4B-91C7-1C679215EF20}"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EA00C4-B1A4-CB46-A4A9-F029CC9EF989}" type="datetimeFigureOut">
              <a:rPr lang="en-US" smtClean="0">
                <a:solidFill>
                  <a:srgbClr val="2D2F2B"/>
                </a:solidFill>
              </a:rPr>
              <a:pPr/>
              <a:t>8/31/2012</a:t>
            </a:fld>
            <a:endParaRPr lang="en-US">
              <a:solidFill>
                <a:srgbClr val="2D2F2B"/>
              </a:solidFill>
            </a:endParaRPr>
          </a:p>
        </p:txBody>
      </p:sp>
      <p:sp>
        <p:nvSpPr>
          <p:cNvPr id="3" name="Footer Placeholder 2"/>
          <p:cNvSpPr>
            <a:spLocks noGrp="1"/>
          </p:cNvSpPr>
          <p:nvPr>
            <p:ph type="ftr" sz="quarter" idx="11"/>
          </p:nvPr>
        </p:nvSpPr>
        <p:spPr/>
        <p:txBody>
          <a:bodyPr/>
          <a:lstStyle/>
          <a:p>
            <a:endParaRPr lang="en-US">
              <a:solidFill>
                <a:srgbClr val="2D2F2B"/>
              </a:solidFill>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CC109C01-7F2B-1D4B-91C7-1C679215EF20}" type="slidenum">
              <a:rPr lang="en-US" smtClean="0">
                <a:solidFill>
                  <a:srgbClr val="2D2F2B"/>
                </a:solidFill>
              </a:rPr>
              <a:pPr/>
              <a:t>‹#›</a:t>
            </a:fld>
            <a:endParaRPr lang="en-US">
              <a:solidFill>
                <a:srgbClr val="2D2F2B"/>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AEEA00C4-B1A4-CB46-A4A9-F029CC9EF989}" type="datetimeFigureOut">
              <a:rPr lang="en-US" smtClean="0">
                <a:solidFill>
                  <a:srgbClr val="2D2F2B"/>
                </a:solidFill>
              </a:rPr>
              <a:pPr/>
              <a:t>8/31/2012</a:t>
            </a:fld>
            <a:endParaRPr lang="en-US">
              <a:solidFill>
                <a:srgbClr val="2D2F2B"/>
              </a:solidFill>
            </a:endParaRP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CC109C01-7F2B-1D4B-91C7-1C679215EF20}" type="slidenum">
              <a:rPr lang="en-US" smtClean="0"/>
              <a:pPr/>
              <a:t>‹#›</a:t>
            </a:fld>
            <a:endParaRPr lang="en-US"/>
          </a:p>
        </p:txBody>
      </p:sp>
      <p:sp>
        <p:nvSpPr>
          <p:cNvPr id="14" name="Footer Placeholder 13"/>
          <p:cNvSpPr>
            <a:spLocks noGrp="1"/>
          </p:cNvSpPr>
          <p:nvPr>
            <p:ph type="ftr" sz="quarter" idx="12"/>
          </p:nvPr>
        </p:nvSpPr>
        <p:spPr/>
        <p:txBody>
          <a:bodyPr/>
          <a:lstStyle/>
          <a:p>
            <a:endParaRPr lang="en-US">
              <a:solidFill>
                <a:srgbClr val="2D2F2B"/>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AEEA00C4-B1A4-CB46-A4A9-F029CC9EF989}" type="datetimeFigureOut">
              <a:rPr lang="en-US" smtClean="0">
                <a:solidFill>
                  <a:srgbClr val="2D2F2B"/>
                </a:solidFill>
              </a:rPr>
              <a:pPr/>
              <a:t>8/31/2012</a:t>
            </a:fld>
            <a:endParaRPr lang="en-US">
              <a:solidFill>
                <a:srgbClr val="2D2F2B"/>
              </a:solidFill>
            </a:endParaRPr>
          </a:p>
        </p:txBody>
      </p:sp>
      <p:sp>
        <p:nvSpPr>
          <p:cNvPr id="6" name="Footer Placeholder 5"/>
          <p:cNvSpPr>
            <a:spLocks noGrp="1"/>
          </p:cNvSpPr>
          <p:nvPr>
            <p:ph type="ftr" sz="quarter" idx="11"/>
          </p:nvPr>
        </p:nvSpPr>
        <p:spPr/>
        <p:txBody>
          <a:bodyPr/>
          <a:lstStyle/>
          <a:p>
            <a:endParaRPr lang="en-US">
              <a:solidFill>
                <a:srgbClr val="2D2F2B"/>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6E2D2B3B-882E-40F3-A32F-6DD516915044}"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p:nvSpPr>
          <p:cNvPr id="12" name="Date Placeholder 11"/>
          <p:cNvSpPr>
            <a:spLocks noGrp="1"/>
          </p:cNvSpPr>
          <p:nvPr>
            <p:ph type="dt" sz="half" idx="10"/>
          </p:nvPr>
        </p:nvSpPr>
        <p:spPr>
          <a:xfrm>
            <a:off x="6248400" y="6248400"/>
            <a:ext cx="2667000" cy="365125"/>
          </a:xfrm>
        </p:spPr>
        <p:txBody>
          <a:bodyPr rtlCol="0"/>
          <a:lstStyle/>
          <a:p>
            <a:fld id="{AEEA00C4-B1A4-CB46-A4A9-F029CC9EF989}" type="datetimeFigureOut">
              <a:rPr lang="en-US" smtClean="0">
                <a:solidFill>
                  <a:srgbClr val="2D2F2B"/>
                </a:solidFill>
              </a:rPr>
              <a:pPr/>
              <a:t>8/31/2012</a:t>
            </a:fld>
            <a:endParaRPr lang="en-US">
              <a:solidFill>
                <a:srgbClr val="2D2F2B"/>
              </a:solidFill>
            </a:endParaRP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CC109C01-7F2B-1D4B-91C7-1C679215EF20}"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solidFill>
                <a:srgbClr val="2D2F2B"/>
              </a:solidFill>
            </a:endParaRP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Drag picture to placeholder or click icon to add</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EEA00C4-B1A4-CB46-A4A9-F029CC9EF989}" type="datetimeFigureOut">
              <a:rPr lang="en-US" smtClean="0">
                <a:solidFill>
                  <a:srgbClr val="2D2F2B"/>
                </a:solidFill>
              </a:rPr>
              <a:pPr/>
              <a:t>8/31/2012</a:t>
            </a:fld>
            <a:endParaRPr lang="en-US">
              <a:solidFill>
                <a:srgbClr val="2D2F2B"/>
              </a:solidFill>
            </a:endParaRPr>
          </a:p>
        </p:txBody>
      </p:sp>
      <p:sp>
        <p:nvSpPr>
          <p:cNvPr id="5" name="Footer Placeholder 4"/>
          <p:cNvSpPr>
            <a:spLocks noGrp="1"/>
          </p:cNvSpPr>
          <p:nvPr>
            <p:ph type="ftr" sz="quarter" idx="11"/>
          </p:nvPr>
        </p:nvSpPr>
        <p:spPr/>
        <p:txBody>
          <a:bodyPr/>
          <a:lstStyle/>
          <a:p>
            <a:endParaRPr lang="en-US">
              <a:solidFill>
                <a:srgbClr val="2D2F2B"/>
              </a:solidFill>
            </a:endParaRPr>
          </a:p>
        </p:txBody>
      </p:sp>
      <p:sp>
        <p:nvSpPr>
          <p:cNvPr id="6" name="Slide Number Placeholder 5"/>
          <p:cNvSpPr>
            <a:spLocks noGrp="1"/>
          </p:cNvSpPr>
          <p:nvPr>
            <p:ph type="sldNum" sz="quarter" idx="12"/>
          </p:nvPr>
        </p:nvSpPr>
        <p:spPr/>
        <p:txBody>
          <a:bodyPr/>
          <a:lstStyle/>
          <a:p>
            <a:fld id="{CC109C01-7F2B-1D4B-91C7-1C679215EF20}"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AEEA00C4-B1A4-CB46-A4A9-F029CC9EF989}" type="datetimeFigureOut">
              <a:rPr lang="en-US" smtClean="0">
                <a:solidFill>
                  <a:srgbClr val="2D2F2B"/>
                </a:solidFill>
              </a:rPr>
              <a:pPr/>
              <a:t>8/31/2012</a:t>
            </a:fld>
            <a:endParaRPr lang="en-US">
              <a:solidFill>
                <a:srgbClr val="2D2F2B"/>
              </a:solidFill>
            </a:endParaRPr>
          </a:p>
        </p:txBody>
      </p:sp>
      <p:sp>
        <p:nvSpPr>
          <p:cNvPr id="5" name="Footer Placeholder 4"/>
          <p:cNvSpPr>
            <a:spLocks noGrp="1"/>
          </p:cNvSpPr>
          <p:nvPr>
            <p:ph type="ftr" sz="quarter" idx="11"/>
          </p:nvPr>
        </p:nvSpPr>
        <p:spPr>
          <a:xfrm>
            <a:off x="457201" y="6248207"/>
            <a:ext cx="5573483" cy="365125"/>
          </a:xfrm>
        </p:spPr>
        <p:txBody>
          <a:bodyPr/>
          <a:lstStyle/>
          <a:p>
            <a:endParaRPr lang="en-US">
              <a:solidFill>
                <a:srgbClr val="2D2F2B"/>
              </a:solidFill>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6" name="Slide Number Placeholder 5"/>
          <p:cNvSpPr>
            <a:spLocks noGrp="1"/>
          </p:cNvSpPr>
          <p:nvPr>
            <p:ph type="sldNum" sz="quarter" idx="12"/>
          </p:nvPr>
        </p:nvSpPr>
        <p:spPr>
          <a:xfrm rot="5400000">
            <a:off x="5989638" y="144462"/>
            <a:ext cx="533400" cy="244476"/>
          </a:xfrm>
        </p:spPr>
        <p:txBody>
          <a:bodyPr/>
          <a:lstStyle/>
          <a:p>
            <a:fld id="{CC109C01-7F2B-1D4B-91C7-1C679215EF2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AEEA00C4-B1A4-CB46-A4A9-F029CC9EF989}" type="datetimeFigureOut">
              <a:rPr lang="en-US" smtClean="0">
                <a:solidFill>
                  <a:srgbClr val="2D2F2B"/>
                </a:solidFill>
              </a:rPr>
              <a:pPr/>
              <a:t>8/31/2012</a:t>
            </a:fld>
            <a:endParaRPr lang="en-US">
              <a:solidFill>
                <a:srgbClr val="2D2F2B"/>
              </a:solidFill>
            </a:endParaRPr>
          </a:p>
        </p:txBody>
      </p:sp>
      <p:sp>
        <p:nvSpPr>
          <p:cNvPr id="10" name="Slide Number Placeholder 9"/>
          <p:cNvSpPr>
            <a:spLocks noGrp="1"/>
          </p:cNvSpPr>
          <p:nvPr>
            <p:ph type="sldNum" sz="quarter" idx="16"/>
          </p:nvPr>
        </p:nvSpPr>
        <p:spPr/>
        <p:txBody>
          <a:bodyPr rtlCol="0"/>
          <a:lstStyle/>
          <a:p>
            <a:fld id="{CC109C01-7F2B-1D4B-91C7-1C679215EF20}"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solidFill>
                <a:srgbClr val="2D2F2B"/>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AEEA00C4-B1A4-CB46-A4A9-F029CC9EF989}" type="datetimeFigureOut">
              <a:rPr lang="en-US" smtClean="0">
                <a:solidFill>
                  <a:srgbClr val="2D2F2B"/>
                </a:solidFill>
              </a:rPr>
              <a:pPr/>
              <a:t>8/31/2012</a:t>
            </a:fld>
            <a:endParaRPr lang="en-US">
              <a:solidFill>
                <a:srgbClr val="2D2F2B"/>
              </a:solidFill>
            </a:endParaRPr>
          </a:p>
        </p:txBody>
      </p:sp>
      <p:sp>
        <p:nvSpPr>
          <p:cNvPr id="12" name="Slide Number Placeholder 11"/>
          <p:cNvSpPr>
            <a:spLocks noGrp="1"/>
          </p:cNvSpPr>
          <p:nvPr>
            <p:ph type="sldNum" sz="quarter" idx="16"/>
          </p:nvPr>
        </p:nvSpPr>
        <p:spPr/>
        <p:txBody>
          <a:bodyPr rtlCol="0"/>
          <a:lstStyle/>
          <a:p>
            <a:fld id="{CC109C01-7F2B-1D4B-91C7-1C679215EF20}"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solidFill>
                <a:srgbClr val="2D2F2B"/>
              </a:solidFill>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EEA00C4-B1A4-CB46-A4A9-F029CC9EF989}" type="datetimeFigureOut">
              <a:rPr lang="en-US" smtClean="0">
                <a:solidFill>
                  <a:srgbClr val="2D2F2B"/>
                </a:solidFill>
              </a:rPr>
              <a:pPr/>
              <a:t>8/31/2012</a:t>
            </a:fld>
            <a:endParaRPr lang="en-US">
              <a:solidFill>
                <a:srgbClr val="2D2F2B"/>
              </a:solidFill>
            </a:endParaRPr>
          </a:p>
        </p:txBody>
      </p:sp>
      <p:sp>
        <p:nvSpPr>
          <p:cNvPr id="4" name="Footer Placeholder 3"/>
          <p:cNvSpPr>
            <a:spLocks noGrp="1"/>
          </p:cNvSpPr>
          <p:nvPr>
            <p:ph type="ftr" sz="quarter" idx="11"/>
          </p:nvPr>
        </p:nvSpPr>
        <p:spPr/>
        <p:txBody>
          <a:bodyPr/>
          <a:lstStyle/>
          <a:p>
            <a:endParaRPr lang="en-US">
              <a:solidFill>
                <a:srgbClr val="2D2F2B"/>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CC109C01-7F2B-1D4B-91C7-1C679215EF2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EA00C4-B1A4-CB46-A4A9-F029CC9EF989}" type="datetimeFigureOut">
              <a:rPr lang="en-US" smtClean="0">
                <a:solidFill>
                  <a:srgbClr val="2D2F2B"/>
                </a:solidFill>
              </a:rPr>
              <a:pPr/>
              <a:t>8/31/2012</a:t>
            </a:fld>
            <a:endParaRPr lang="en-US">
              <a:solidFill>
                <a:srgbClr val="2D2F2B"/>
              </a:solidFill>
            </a:endParaRPr>
          </a:p>
        </p:txBody>
      </p:sp>
      <p:sp>
        <p:nvSpPr>
          <p:cNvPr id="3" name="Footer Placeholder 2"/>
          <p:cNvSpPr>
            <a:spLocks noGrp="1"/>
          </p:cNvSpPr>
          <p:nvPr>
            <p:ph type="ftr" sz="quarter" idx="11"/>
          </p:nvPr>
        </p:nvSpPr>
        <p:spPr/>
        <p:txBody>
          <a:bodyPr/>
          <a:lstStyle/>
          <a:p>
            <a:endParaRPr lang="en-US">
              <a:solidFill>
                <a:srgbClr val="2D2F2B"/>
              </a:solidFill>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CC109C01-7F2B-1D4B-91C7-1C679215EF20}" type="slidenum">
              <a:rPr lang="en-US" smtClean="0">
                <a:solidFill>
                  <a:srgbClr val="2D2F2B"/>
                </a:solidFill>
              </a:rPr>
              <a:pPr/>
              <a:t>‹#›</a:t>
            </a:fld>
            <a:endParaRPr lang="en-US">
              <a:solidFill>
                <a:srgbClr val="2D2F2B"/>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AEEA00C4-B1A4-CB46-A4A9-F029CC9EF989}" type="datetimeFigureOut">
              <a:rPr lang="en-US" smtClean="0">
                <a:solidFill>
                  <a:srgbClr val="2D2F2B"/>
                </a:solidFill>
              </a:rPr>
              <a:pPr/>
              <a:t>8/31/2012</a:t>
            </a:fld>
            <a:endParaRPr lang="en-US">
              <a:solidFill>
                <a:srgbClr val="2D2F2B"/>
              </a:solidFill>
            </a:endParaRPr>
          </a:p>
        </p:txBody>
      </p:sp>
      <p:sp>
        <p:nvSpPr>
          <p:cNvPr id="6" name="Footer Placeholder 5"/>
          <p:cNvSpPr>
            <a:spLocks noGrp="1"/>
          </p:cNvSpPr>
          <p:nvPr>
            <p:ph type="ftr" sz="quarter" idx="11"/>
          </p:nvPr>
        </p:nvSpPr>
        <p:spPr/>
        <p:txBody>
          <a:bodyPr/>
          <a:lstStyle/>
          <a:p>
            <a:endParaRPr lang="en-US">
              <a:solidFill>
                <a:srgbClr val="2D2F2B"/>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6E2D2B3B-882E-40F3-A32F-6DD516915044}"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p:nvSpPr>
          <p:cNvPr id="12" name="Date Placeholder 11"/>
          <p:cNvSpPr>
            <a:spLocks noGrp="1"/>
          </p:cNvSpPr>
          <p:nvPr>
            <p:ph type="dt" sz="half" idx="10"/>
          </p:nvPr>
        </p:nvSpPr>
        <p:spPr>
          <a:xfrm>
            <a:off x="6248400" y="6248400"/>
            <a:ext cx="2667000" cy="365125"/>
          </a:xfrm>
        </p:spPr>
        <p:txBody>
          <a:bodyPr rtlCol="0"/>
          <a:lstStyle/>
          <a:p>
            <a:fld id="{AEEA00C4-B1A4-CB46-A4A9-F029CC9EF989}" type="datetimeFigureOut">
              <a:rPr lang="en-US" smtClean="0">
                <a:solidFill>
                  <a:srgbClr val="2D2F2B"/>
                </a:solidFill>
              </a:rPr>
              <a:pPr/>
              <a:t>8/31/2012</a:t>
            </a:fld>
            <a:endParaRPr lang="en-US">
              <a:solidFill>
                <a:srgbClr val="2D2F2B"/>
              </a:solidFill>
            </a:endParaRP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CC109C01-7F2B-1D4B-91C7-1C679215EF20}"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solidFill>
                <a:srgbClr val="2D2F2B"/>
              </a:solidFill>
            </a:endParaRP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Drag picture to placeholder or click icon to add</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defTabSz="457200"/>
            <a:fld id="{AEEA00C4-B1A4-CB46-A4A9-F029CC9EF989}" type="datetimeFigureOut">
              <a:rPr lang="en-US" smtClean="0">
                <a:solidFill>
                  <a:srgbClr val="2D2F2B"/>
                </a:solidFill>
              </a:rPr>
              <a:pPr defTabSz="457200"/>
              <a:t>8/31/2012</a:t>
            </a:fld>
            <a:endParaRPr lang="en-US">
              <a:solidFill>
                <a:srgbClr val="2D2F2B"/>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defTabSz="457200"/>
            <a:endParaRPr lang="en-US">
              <a:solidFill>
                <a:srgbClr val="2D2F2B"/>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defTabSz="457200"/>
            <a:fld id="{CC109C01-7F2B-1D4B-91C7-1C679215EF20}" type="slidenum">
              <a:rPr lang="en-US" smtClean="0"/>
              <a:pPr defTabSz="45720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defTabSz="457200"/>
            <a:fld id="{AEEA00C4-B1A4-CB46-A4A9-F029CC9EF989}" type="datetimeFigureOut">
              <a:rPr lang="en-US" smtClean="0">
                <a:solidFill>
                  <a:srgbClr val="2D2F2B"/>
                </a:solidFill>
              </a:rPr>
              <a:pPr defTabSz="457200"/>
              <a:t>8/31/2012</a:t>
            </a:fld>
            <a:endParaRPr lang="en-US">
              <a:solidFill>
                <a:srgbClr val="2D2F2B"/>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defTabSz="457200"/>
            <a:endParaRPr lang="en-US">
              <a:solidFill>
                <a:srgbClr val="2D2F2B"/>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defTabSz="457200"/>
            <a:fld id="{CC109C01-7F2B-1D4B-91C7-1C679215EF20}" type="slidenum">
              <a:rPr lang="en-US" smtClean="0"/>
              <a:pPr defTabSz="45720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defTabSz="457200"/>
            <a:fld id="{AEEA00C4-B1A4-CB46-A4A9-F029CC9EF989}" type="datetimeFigureOut">
              <a:rPr lang="en-US" smtClean="0">
                <a:solidFill>
                  <a:srgbClr val="2D2F2B"/>
                </a:solidFill>
              </a:rPr>
              <a:pPr defTabSz="457200"/>
              <a:t>8/31/2012</a:t>
            </a:fld>
            <a:endParaRPr lang="en-US">
              <a:solidFill>
                <a:srgbClr val="2D2F2B"/>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defTabSz="457200"/>
            <a:endParaRPr lang="en-US">
              <a:solidFill>
                <a:srgbClr val="2D2F2B"/>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defTabSz="457200"/>
            <a:fld id="{CC109C01-7F2B-1D4B-91C7-1C679215EF20}" type="slidenum">
              <a:rPr lang="en-US" smtClean="0"/>
              <a:pPr defTabSz="45720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hyperlink" Target="mailto:Rebekah.green@wwu.edu" TargetMode="Externa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4758145"/>
            <a:ext cx="8839200" cy="1637046"/>
          </a:xfrm>
        </p:spPr>
        <p:txBody>
          <a:bodyPr>
            <a:noAutofit/>
          </a:bodyPr>
          <a:lstStyle/>
          <a:p>
            <a:pPr algn="ctr"/>
            <a:r>
              <a:rPr lang="en-US" sz="5400" dirty="0" smtClean="0">
                <a:latin typeface="+mn-lt"/>
              </a:rPr>
              <a:t/>
            </a:r>
            <a:br>
              <a:rPr lang="en-US" sz="5400" dirty="0" smtClean="0">
                <a:latin typeface="+mn-lt"/>
              </a:rPr>
            </a:br>
            <a:r>
              <a:rPr lang="en-US" sz="5400" dirty="0">
                <a:latin typeface="+mn-lt"/>
              </a:rPr>
              <a:t/>
            </a:r>
            <a:br>
              <a:rPr lang="en-US" sz="5400" dirty="0">
                <a:latin typeface="+mn-lt"/>
              </a:rPr>
            </a:br>
            <a:r>
              <a:rPr lang="en-US" sz="5400" dirty="0" smtClean="0">
                <a:latin typeface="+mn-lt"/>
              </a:rPr>
              <a:t/>
            </a:r>
            <a:br>
              <a:rPr lang="en-US" sz="5400" dirty="0" smtClean="0">
                <a:latin typeface="+mn-lt"/>
              </a:rPr>
            </a:br>
            <a:r>
              <a:rPr lang="en-US" sz="4000" dirty="0">
                <a:latin typeface="+mn-lt"/>
              </a:rPr>
              <a:t/>
            </a:r>
            <a:br>
              <a:rPr lang="en-US" sz="4000" dirty="0">
                <a:latin typeface="+mn-lt"/>
              </a:rPr>
            </a:br>
            <a:r>
              <a:rPr lang="en-US" sz="4000" dirty="0" smtClean="0">
                <a:latin typeface="+mn-lt"/>
              </a:rPr>
              <a:t>Community Preparedness</a:t>
            </a:r>
            <a:br>
              <a:rPr lang="en-US" sz="4000" dirty="0" smtClean="0">
                <a:latin typeface="+mn-lt"/>
              </a:rPr>
            </a:br>
            <a:endParaRPr lang="en-US" sz="4000" i="1" dirty="0">
              <a:latin typeface="+mn-lt"/>
            </a:endParaRPr>
          </a:p>
        </p:txBody>
      </p:sp>
      <p:sp>
        <p:nvSpPr>
          <p:cNvPr id="3" name="Subtitle 2"/>
          <p:cNvSpPr>
            <a:spLocks noGrp="1"/>
          </p:cNvSpPr>
          <p:nvPr>
            <p:ph type="subTitle" idx="1"/>
          </p:nvPr>
        </p:nvSpPr>
        <p:spPr/>
        <p:txBody>
          <a:bodyPr>
            <a:normAutofit/>
          </a:bodyPr>
          <a:lstStyle/>
          <a:p>
            <a:r>
              <a:rPr lang="en-US" sz="3200" dirty="0"/>
              <a:t>Identifying resources and threats</a:t>
            </a:r>
          </a:p>
        </p:txBody>
      </p:sp>
      <p:pic>
        <p:nvPicPr>
          <p:cNvPr id="5" name="Picture 4"/>
          <p:cNvPicPr>
            <a:picLocks noChangeAspect="1"/>
          </p:cNvPicPr>
          <p:nvPr/>
        </p:nvPicPr>
        <p:blipFill>
          <a:blip r:embed="rId2" cstate="screen"/>
          <a:stretch>
            <a:fillRect/>
          </a:stretch>
        </p:blipFill>
        <p:spPr>
          <a:xfrm>
            <a:off x="1424642" y="340659"/>
            <a:ext cx="6287068" cy="4709458"/>
          </a:xfrm>
          <a:prstGeom prst="rect">
            <a:avLst/>
          </a:prstGeom>
          <a:effectLst>
            <a:softEdge rad="165100"/>
          </a:effectLst>
        </p:spPr>
      </p:pic>
      <p:sp>
        <p:nvSpPr>
          <p:cNvPr id="6" name="Rectangle 5"/>
          <p:cNvSpPr/>
          <p:nvPr/>
        </p:nvSpPr>
        <p:spPr>
          <a:xfrm>
            <a:off x="1454716" y="4865867"/>
            <a:ext cx="4572000" cy="215444"/>
          </a:xfrm>
          <a:prstGeom prst="rect">
            <a:avLst/>
          </a:prstGeom>
        </p:spPr>
        <p:txBody>
          <a:bodyPr>
            <a:spAutoFit/>
          </a:bodyPr>
          <a:lstStyle/>
          <a:p>
            <a:pPr defTabSz="457200"/>
            <a:r>
              <a:rPr lang="en-US" sz="800" dirty="0">
                <a:solidFill>
                  <a:prstClr val="black">
                    <a:lumMod val="65000"/>
                    <a:lumOff val="35000"/>
                  </a:prstClr>
                </a:solidFill>
              </a:rPr>
              <a:t>http://</a:t>
            </a:r>
            <a:r>
              <a:rPr lang="en-US" sz="800" dirty="0" err="1">
                <a:solidFill>
                  <a:prstClr val="black">
                    <a:lumMod val="65000"/>
                    <a:lumOff val="35000"/>
                  </a:prstClr>
                </a:solidFill>
              </a:rPr>
              <a:t>www.ashland.or.us</a:t>
            </a:r>
            <a:r>
              <a:rPr lang="en-US" sz="800" dirty="0">
                <a:solidFill>
                  <a:prstClr val="black">
                    <a:lumMod val="65000"/>
                    <a:lumOff val="35000"/>
                  </a:prstClr>
                </a:solidFill>
              </a:rPr>
              <a:t>/</a:t>
            </a:r>
            <a:r>
              <a:rPr lang="en-US" sz="800" dirty="0" err="1">
                <a:solidFill>
                  <a:prstClr val="black">
                    <a:lumMod val="65000"/>
                    <a:lumOff val="35000"/>
                  </a:prstClr>
                </a:solidFill>
              </a:rPr>
              <a:t>Page.asp?NavID</a:t>
            </a:r>
            <a:r>
              <a:rPr lang="en-US" sz="800" dirty="0">
                <a:solidFill>
                  <a:prstClr val="black">
                    <a:lumMod val="65000"/>
                    <a:lumOff val="35000"/>
                  </a:prstClr>
                </a:solidFill>
              </a:rPr>
              <a:t>=10752</a:t>
            </a:r>
          </a:p>
        </p:txBody>
      </p:sp>
      <p:sp>
        <p:nvSpPr>
          <p:cNvPr id="7" name="TextBox 6"/>
          <p:cNvSpPr txBox="1"/>
          <p:nvPr/>
        </p:nvSpPr>
        <p:spPr>
          <a:xfrm>
            <a:off x="0" y="6080731"/>
            <a:ext cx="2194586" cy="646331"/>
          </a:xfrm>
          <a:prstGeom prst="rect">
            <a:avLst/>
          </a:prstGeom>
          <a:noFill/>
        </p:spPr>
        <p:txBody>
          <a:bodyPr wrap="square" rtlCol="0">
            <a:spAutoFit/>
          </a:bodyPr>
          <a:lstStyle/>
          <a:p>
            <a:r>
              <a:rPr lang="en-US" dirty="0" smtClean="0"/>
              <a:t>Outsmart the Quake!</a:t>
            </a:r>
          </a:p>
          <a:p>
            <a:r>
              <a:rPr lang="en-US" dirty="0" smtClean="0"/>
              <a:t>Lesson 4</a:t>
            </a:r>
            <a:endParaRPr lang="en-US" dirty="0"/>
          </a:p>
        </p:txBody>
      </p:sp>
    </p:spTree>
    <p:extLst>
      <p:ext uri="{BB962C8B-B14F-4D97-AF65-F5344CB8AC3E}">
        <p14:creationId xmlns:p14="http://schemas.microsoft.com/office/powerpoint/2010/main" xmlns="" val="1031279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Brainstorm!</a:t>
            </a:r>
            <a:endParaRPr lang="en-US" dirty="0"/>
          </a:p>
        </p:txBody>
      </p:sp>
      <p:sp>
        <p:nvSpPr>
          <p:cNvPr id="3" name="Content Placeholder 2"/>
          <p:cNvSpPr>
            <a:spLocks noGrp="1"/>
          </p:cNvSpPr>
          <p:nvPr>
            <p:ph sz="quarter" idx="1"/>
          </p:nvPr>
        </p:nvSpPr>
        <p:spPr/>
        <p:txBody>
          <a:bodyPr/>
          <a:lstStyle/>
          <a:p>
            <a:r>
              <a:rPr lang="en-US" dirty="0" smtClean="0"/>
              <a:t>What types of resources does your community or neighborhood have?</a:t>
            </a:r>
          </a:p>
          <a:p>
            <a:pPr marL="0" indent="0">
              <a:buNone/>
            </a:pPr>
            <a:endParaRPr lang="en-US" dirty="0" smtClean="0"/>
          </a:p>
          <a:p>
            <a:r>
              <a:rPr lang="en-US" dirty="0" smtClean="0"/>
              <a:t>What types of dangers could disrupt your community or neighborhood?</a:t>
            </a:r>
          </a:p>
        </p:txBody>
      </p:sp>
    </p:spTree>
    <p:extLst>
      <p:ext uri="{BB962C8B-B14F-4D97-AF65-F5344CB8AC3E}">
        <p14:creationId xmlns:p14="http://schemas.microsoft.com/office/powerpoint/2010/main" xmlns="" val="5091321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Brainstorm!</a:t>
            </a:r>
            <a:endParaRPr lang="en-US" dirty="0"/>
          </a:p>
        </p:txBody>
      </p:sp>
      <p:sp>
        <p:nvSpPr>
          <p:cNvPr id="3" name="Content Placeholder 2"/>
          <p:cNvSpPr>
            <a:spLocks noGrp="1"/>
          </p:cNvSpPr>
          <p:nvPr>
            <p:ph sz="quarter" idx="1"/>
          </p:nvPr>
        </p:nvSpPr>
        <p:spPr/>
        <p:txBody>
          <a:bodyPr/>
          <a:lstStyle/>
          <a:p>
            <a:r>
              <a:rPr lang="en-US" dirty="0" smtClean="0"/>
              <a:t>What types of resources do we have here at school?</a:t>
            </a:r>
          </a:p>
          <a:p>
            <a:endParaRPr lang="en-US" dirty="0" smtClean="0"/>
          </a:p>
          <a:p>
            <a:r>
              <a:rPr lang="en-US" dirty="0" smtClean="0"/>
              <a:t>What types of skills would be useful in a disaster?</a:t>
            </a:r>
          </a:p>
          <a:p>
            <a:endParaRPr lang="en-US" dirty="0"/>
          </a:p>
          <a:p>
            <a:r>
              <a:rPr lang="en-US" dirty="0" smtClean="0"/>
              <a:t>What types of dangers could an earthquake cause at school?</a:t>
            </a:r>
          </a:p>
        </p:txBody>
      </p:sp>
    </p:spTree>
    <p:extLst>
      <p:ext uri="{BB962C8B-B14F-4D97-AF65-F5344CB8AC3E}">
        <p14:creationId xmlns:p14="http://schemas.microsoft.com/office/powerpoint/2010/main" xmlns="" val="23450875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stretch>
            <a:fillRect/>
          </a:stretch>
        </p:blipFill>
        <p:spPr>
          <a:xfrm>
            <a:off x="557205" y="529232"/>
            <a:ext cx="8092905" cy="6179313"/>
          </a:xfrm>
          <a:prstGeom prst="rect">
            <a:avLst/>
          </a:prstGeom>
        </p:spPr>
      </p:pic>
      <p:sp>
        <p:nvSpPr>
          <p:cNvPr id="5" name="TextBox 4"/>
          <p:cNvSpPr txBox="1"/>
          <p:nvPr/>
        </p:nvSpPr>
        <p:spPr>
          <a:xfrm>
            <a:off x="1719146" y="6529288"/>
            <a:ext cx="5549149" cy="307777"/>
          </a:xfrm>
          <a:prstGeom prst="rect">
            <a:avLst/>
          </a:prstGeom>
          <a:noFill/>
        </p:spPr>
        <p:txBody>
          <a:bodyPr wrap="square" rtlCol="0">
            <a:spAutoFit/>
          </a:bodyPr>
          <a:lstStyle/>
          <a:p>
            <a:pPr algn="ctr" defTabSz="457200"/>
            <a:r>
              <a:rPr lang="en-US" sz="1400" i="1" dirty="0">
                <a:solidFill>
                  <a:prstClr val="black"/>
                </a:solidFill>
              </a:rPr>
              <a:t> National Curriculum and Assessment Centre, 2011 </a:t>
            </a:r>
          </a:p>
        </p:txBody>
      </p:sp>
      <p:sp>
        <p:nvSpPr>
          <p:cNvPr id="2" name="TextBox 1"/>
          <p:cNvSpPr txBox="1"/>
          <p:nvPr/>
        </p:nvSpPr>
        <p:spPr>
          <a:xfrm>
            <a:off x="670094" y="47616"/>
            <a:ext cx="7842699" cy="584776"/>
          </a:xfrm>
          <a:prstGeom prst="rect">
            <a:avLst/>
          </a:prstGeom>
          <a:noFill/>
        </p:spPr>
        <p:txBody>
          <a:bodyPr wrap="square" rtlCol="0">
            <a:spAutoFit/>
          </a:bodyPr>
          <a:lstStyle/>
          <a:p>
            <a:pPr algn="ctr" defTabSz="457200"/>
            <a:r>
              <a:rPr lang="en-US" sz="3200" dirty="0">
                <a:solidFill>
                  <a:prstClr val="black"/>
                </a:solidFill>
              </a:rPr>
              <a:t>What are the resources and dangers?</a:t>
            </a:r>
          </a:p>
        </p:txBody>
      </p:sp>
    </p:spTree>
    <p:extLst>
      <p:ext uri="{BB962C8B-B14F-4D97-AF65-F5344CB8AC3E}">
        <p14:creationId xmlns:p14="http://schemas.microsoft.com/office/powerpoint/2010/main" xmlns="" val="10805893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stretch>
            <a:fillRect/>
          </a:stretch>
        </p:blipFill>
        <p:spPr>
          <a:xfrm>
            <a:off x="557205" y="529232"/>
            <a:ext cx="8092905" cy="6179313"/>
          </a:xfrm>
          <a:prstGeom prst="rect">
            <a:avLst/>
          </a:prstGeom>
        </p:spPr>
      </p:pic>
      <p:sp>
        <p:nvSpPr>
          <p:cNvPr id="5" name="TextBox 4"/>
          <p:cNvSpPr txBox="1"/>
          <p:nvPr/>
        </p:nvSpPr>
        <p:spPr>
          <a:xfrm>
            <a:off x="1719146" y="6529288"/>
            <a:ext cx="5549149" cy="307777"/>
          </a:xfrm>
          <a:prstGeom prst="rect">
            <a:avLst/>
          </a:prstGeom>
          <a:noFill/>
        </p:spPr>
        <p:txBody>
          <a:bodyPr wrap="square" rtlCol="0">
            <a:spAutoFit/>
          </a:bodyPr>
          <a:lstStyle/>
          <a:p>
            <a:pPr algn="ctr" defTabSz="457200"/>
            <a:r>
              <a:rPr lang="en-US" sz="1400" i="1" dirty="0">
                <a:solidFill>
                  <a:prstClr val="black"/>
                </a:solidFill>
              </a:rPr>
              <a:t> National Curriculum and Assessment Centre, 2011 </a:t>
            </a:r>
          </a:p>
        </p:txBody>
      </p:sp>
      <p:sp>
        <p:nvSpPr>
          <p:cNvPr id="2" name="TextBox 1"/>
          <p:cNvSpPr txBox="1"/>
          <p:nvPr/>
        </p:nvSpPr>
        <p:spPr>
          <a:xfrm>
            <a:off x="670094" y="47616"/>
            <a:ext cx="7842699" cy="584776"/>
          </a:xfrm>
          <a:prstGeom prst="rect">
            <a:avLst/>
          </a:prstGeom>
          <a:noFill/>
        </p:spPr>
        <p:txBody>
          <a:bodyPr wrap="square" rtlCol="0">
            <a:spAutoFit/>
          </a:bodyPr>
          <a:lstStyle/>
          <a:p>
            <a:pPr algn="ctr" defTabSz="457200"/>
            <a:r>
              <a:rPr lang="en-US" sz="3200" dirty="0">
                <a:solidFill>
                  <a:prstClr val="black"/>
                </a:solidFill>
              </a:rPr>
              <a:t>What are the resources and dangers?</a:t>
            </a:r>
          </a:p>
        </p:txBody>
      </p:sp>
      <p:sp>
        <p:nvSpPr>
          <p:cNvPr id="6" name="Oval 5"/>
          <p:cNvSpPr/>
          <p:nvPr/>
        </p:nvSpPr>
        <p:spPr>
          <a:xfrm>
            <a:off x="720675" y="836339"/>
            <a:ext cx="1580266" cy="837074"/>
          </a:xfrm>
          <a:prstGeom prst="ellipse">
            <a:avLst/>
          </a:prstGeom>
          <a:noFill/>
          <a:ln w="38100" cmpd="sng">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defTabSz="457200"/>
            <a:endParaRPr lang="en-US">
              <a:solidFill>
                <a:prstClr val="black"/>
              </a:solidFill>
            </a:endParaRPr>
          </a:p>
        </p:txBody>
      </p:sp>
      <p:sp>
        <p:nvSpPr>
          <p:cNvPr id="7" name="Oval 6"/>
          <p:cNvSpPr/>
          <p:nvPr/>
        </p:nvSpPr>
        <p:spPr>
          <a:xfrm>
            <a:off x="2614706" y="760805"/>
            <a:ext cx="761999" cy="598476"/>
          </a:xfrm>
          <a:prstGeom prst="ellipse">
            <a:avLst/>
          </a:prstGeom>
          <a:noFill/>
          <a:ln w="38100" cmpd="sng">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defTabSz="457200"/>
            <a:endParaRPr lang="en-US">
              <a:solidFill>
                <a:prstClr val="black"/>
              </a:solidFill>
            </a:endParaRPr>
          </a:p>
        </p:txBody>
      </p:sp>
      <p:sp>
        <p:nvSpPr>
          <p:cNvPr id="8" name="Oval 7"/>
          <p:cNvSpPr/>
          <p:nvPr/>
        </p:nvSpPr>
        <p:spPr>
          <a:xfrm>
            <a:off x="3143310" y="1463869"/>
            <a:ext cx="1294220" cy="598013"/>
          </a:xfrm>
          <a:prstGeom prst="ellipse">
            <a:avLst/>
          </a:prstGeom>
          <a:noFill/>
          <a:ln w="38100" cmpd="sng">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defTabSz="457200"/>
            <a:endParaRPr lang="en-US">
              <a:solidFill>
                <a:prstClr val="black"/>
              </a:solidFill>
            </a:endParaRPr>
          </a:p>
        </p:txBody>
      </p:sp>
      <p:sp>
        <p:nvSpPr>
          <p:cNvPr id="9" name="Oval 8"/>
          <p:cNvSpPr/>
          <p:nvPr/>
        </p:nvSpPr>
        <p:spPr>
          <a:xfrm>
            <a:off x="4204133" y="745863"/>
            <a:ext cx="1466399" cy="822961"/>
          </a:xfrm>
          <a:prstGeom prst="ellipse">
            <a:avLst/>
          </a:prstGeom>
          <a:noFill/>
          <a:ln w="38100" cmpd="sng">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defTabSz="457200"/>
            <a:endParaRPr lang="en-US">
              <a:solidFill>
                <a:prstClr val="black"/>
              </a:solidFill>
            </a:endParaRPr>
          </a:p>
        </p:txBody>
      </p:sp>
      <p:sp>
        <p:nvSpPr>
          <p:cNvPr id="10" name="Oval 9"/>
          <p:cNvSpPr/>
          <p:nvPr/>
        </p:nvSpPr>
        <p:spPr>
          <a:xfrm>
            <a:off x="5367380" y="2181412"/>
            <a:ext cx="1466399" cy="635879"/>
          </a:xfrm>
          <a:prstGeom prst="ellipse">
            <a:avLst/>
          </a:prstGeom>
          <a:noFill/>
          <a:ln w="38100" cmpd="sng">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defTabSz="457200"/>
            <a:endParaRPr lang="en-US">
              <a:solidFill>
                <a:prstClr val="black"/>
              </a:solidFill>
            </a:endParaRPr>
          </a:p>
        </p:txBody>
      </p:sp>
      <p:sp>
        <p:nvSpPr>
          <p:cNvPr id="11" name="Oval 10"/>
          <p:cNvSpPr/>
          <p:nvPr/>
        </p:nvSpPr>
        <p:spPr>
          <a:xfrm>
            <a:off x="5531733" y="1673413"/>
            <a:ext cx="1466399" cy="657875"/>
          </a:xfrm>
          <a:prstGeom prst="ellipse">
            <a:avLst/>
          </a:prstGeom>
          <a:noFill/>
          <a:ln w="38100" cmpd="sng">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defTabSz="457200"/>
            <a:endParaRPr lang="en-US">
              <a:solidFill>
                <a:prstClr val="black"/>
              </a:solidFill>
            </a:endParaRPr>
          </a:p>
        </p:txBody>
      </p:sp>
      <p:sp>
        <p:nvSpPr>
          <p:cNvPr id="12" name="Oval 11"/>
          <p:cNvSpPr/>
          <p:nvPr/>
        </p:nvSpPr>
        <p:spPr>
          <a:xfrm>
            <a:off x="4512236" y="1845284"/>
            <a:ext cx="855144" cy="972007"/>
          </a:xfrm>
          <a:prstGeom prst="ellipse">
            <a:avLst/>
          </a:prstGeom>
          <a:noFill/>
          <a:ln w="38100" cmpd="sng">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defTabSz="457200"/>
            <a:endParaRPr lang="en-US">
              <a:solidFill>
                <a:prstClr val="black"/>
              </a:solidFill>
            </a:endParaRPr>
          </a:p>
        </p:txBody>
      </p:sp>
      <p:sp>
        <p:nvSpPr>
          <p:cNvPr id="13" name="Oval 12"/>
          <p:cNvSpPr/>
          <p:nvPr/>
        </p:nvSpPr>
        <p:spPr>
          <a:xfrm>
            <a:off x="724824" y="1808345"/>
            <a:ext cx="580233" cy="1041939"/>
          </a:xfrm>
          <a:prstGeom prst="ellipse">
            <a:avLst/>
          </a:prstGeom>
          <a:noFill/>
          <a:ln w="38100" cmpd="sng">
            <a:solidFill>
              <a:srgbClr val="008000"/>
            </a:solidFill>
          </a:ln>
        </p:spPr>
        <p:style>
          <a:lnRef idx="2">
            <a:schemeClr val="accent2"/>
          </a:lnRef>
          <a:fillRef idx="1">
            <a:schemeClr val="lt1"/>
          </a:fillRef>
          <a:effectRef idx="0">
            <a:schemeClr val="accent2"/>
          </a:effectRef>
          <a:fontRef idx="minor">
            <a:schemeClr val="dk1"/>
          </a:fontRef>
        </p:style>
        <p:txBody>
          <a:bodyPr rtlCol="0" anchor="ctr"/>
          <a:lstStyle/>
          <a:p>
            <a:pPr algn="ctr" defTabSz="457200"/>
            <a:endParaRPr lang="en-US">
              <a:solidFill>
                <a:prstClr val="black"/>
              </a:solidFill>
            </a:endParaRPr>
          </a:p>
        </p:txBody>
      </p:sp>
      <p:sp>
        <p:nvSpPr>
          <p:cNvPr id="14" name="Oval 13"/>
          <p:cNvSpPr/>
          <p:nvPr/>
        </p:nvSpPr>
        <p:spPr>
          <a:xfrm>
            <a:off x="1014940" y="3361766"/>
            <a:ext cx="704206" cy="1792448"/>
          </a:xfrm>
          <a:prstGeom prst="ellipse">
            <a:avLst/>
          </a:prstGeom>
          <a:noFill/>
          <a:ln w="38100" cmpd="sng">
            <a:solidFill>
              <a:srgbClr val="008000"/>
            </a:solidFill>
          </a:ln>
        </p:spPr>
        <p:style>
          <a:lnRef idx="2">
            <a:schemeClr val="accent2"/>
          </a:lnRef>
          <a:fillRef idx="1">
            <a:schemeClr val="lt1"/>
          </a:fillRef>
          <a:effectRef idx="0">
            <a:schemeClr val="accent2"/>
          </a:effectRef>
          <a:fontRef idx="minor">
            <a:schemeClr val="dk1"/>
          </a:fontRef>
        </p:style>
        <p:txBody>
          <a:bodyPr rtlCol="0" anchor="ctr"/>
          <a:lstStyle/>
          <a:p>
            <a:pPr algn="ctr" defTabSz="457200"/>
            <a:endParaRPr lang="en-US">
              <a:solidFill>
                <a:prstClr val="black"/>
              </a:solidFill>
            </a:endParaRPr>
          </a:p>
        </p:txBody>
      </p:sp>
      <p:sp>
        <p:nvSpPr>
          <p:cNvPr id="15" name="Oval 14"/>
          <p:cNvSpPr/>
          <p:nvPr/>
        </p:nvSpPr>
        <p:spPr>
          <a:xfrm>
            <a:off x="2614706" y="3962863"/>
            <a:ext cx="761999" cy="1041939"/>
          </a:xfrm>
          <a:prstGeom prst="ellipse">
            <a:avLst/>
          </a:prstGeom>
          <a:noFill/>
          <a:ln w="38100" cmpd="sng">
            <a:solidFill>
              <a:srgbClr val="008000"/>
            </a:solidFill>
          </a:ln>
        </p:spPr>
        <p:style>
          <a:lnRef idx="2">
            <a:schemeClr val="accent2"/>
          </a:lnRef>
          <a:fillRef idx="1">
            <a:schemeClr val="lt1"/>
          </a:fillRef>
          <a:effectRef idx="0">
            <a:schemeClr val="accent2"/>
          </a:effectRef>
          <a:fontRef idx="minor">
            <a:schemeClr val="dk1"/>
          </a:fontRef>
        </p:style>
        <p:txBody>
          <a:bodyPr rtlCol="0" anchor="ctr"/>
          <a:lstStyle/>
          <a:p>
            <a:pPr algn="ctr" defTabSz="457200"/>
            <a:endParaRPr lang="en-US">
              <a:solidFill>
                <a:prstClr val="black"/>
              </a:solidFill>
            </a:endParaRPr>
          </a:p>
        </p:txBody>
      </p:sp>
      <p:sp>
        <p:nvSpPr>
          <p:cNvPr id="16" name="Oval 15"/>
          <p:cNvSpPr/>
          <p:nvPr/>
        </p:nvSpPr>
        <p:spPr>
          <a:xfrm>
            <a:off x="3984989" y="4840942"/>
            <a:ext cx="580233" cy="433294"/>
          </a:xfrm>
          <a:prstGeom prst="ellipse">
            <a:avLst/>
          </a:prstGeom>
          <a:noFill/>
          <a:ln w="38100" cmpd="sng">
            <a:solidFill>
              <a:srgbClr val="008000"/>
            </a:solidFill>
          </a:ln>
        </p:spPr>
        <p:style>
          <a:lnRef idx="2">
            <a:schemeClr val="accent2"/>
          </a:lnRef>
          <a:fillRef idx="1">
            <a:schemeClr val="lt1"/>
          </a:fillRef>
          <a:effectRef idx="0">
            <a:schemeClr val="accent2"/>
          </a:effectRef>
          <a:fontRef idx="minor">
            <a:schemeClr val="dk1"/>
          </a:fontRef>
        </p:style>
        <p:txBody>
          <a:bodyPr rtlCol="0" anchor="ctr"/>
          <a:lstStyle/>
          <a:p>
            <a:pPr algn="ctr" defTabSz="457200"/>
            <a:endParaRPr lang="en-US">
              <a:solidFill>
                <a:prstClr val="black"/>
              </a:solidFill>
            </a:endParaRPr>
          </a:p>
        </p:txBody>
      </p:sp>
      <p:sp>
        <p:nvSpPr>
          <p:cNvPr id="17" name="Oval 16"/>
          <p:cNvSpPr/>
          <p:nvPr/>
        </p:nvSpPr>
        <p:spPr>
          <a:xfrm>
            <a:off x="1429029" y="6110941"/>
            <a:ext cx="580233" cy="418347"/>
          </a:xfrm>
          <a:prstGeom prst="ellipse">
            <a:avLst/>
          </a:prstGeom>
          <a:noFill/>
          <a:ln w="38100" cmpd="sng">
            <a:solidFill>
              <a:srgbClr val="008000"/>
            </a:solidFill>
          </a:ln>
        </p:spPr>
        <p:style>
          <a:lnRef idx="2">
            <a:schemeClr val="accent2"/>
          </a:lnRef>
          <a:fillRef idx="1">
            <a:schemeClr val="lt1"/>
          </a:fillRef>
          <a:effectRef idx="0">
            <a:schemeClr val="accent2"/>
          </a:effectRef>
          <a:fontRef idx="minor">
            <a:schemeClr val="dk1"/>
          </a:fontRef>
        </p:style>
        <p:txBody>
          <a:bodyPr rtlCol="0" anchor="ctr"/>
          <a:lstStyle/>
          <a:p>
            <a:pPr algn="ctr" defTabSz="457200"/>
            <a:endParaRPr lang="en-US">
              <a:solidFill>
                <a:prstClr val="black"/>
              </a:solidFill>
            </a:endParaRPr>
          </a:p>
        </p:txBody>
      </p:sp>
      <p:sp>
        <p:nvSpPr>
          <p:cNvPr id="18" name="Oval 17"/>
          <p:cNvSpPr/>
          <p:nvPr/>
        </p:nvSpPr>
        <p:spPr>
          <a:xfrm>
            <a:off x="3976827" y="5662706"/>
            <a:ext cx="535409" cy="866582"/>
          </a:xfrm>
          <a:prstGeom prst="ellipse">
            <a:avLst/>
          </a:prstGeom>
          <a:noFill/>
          <a:ln w="38100" cmpd="sng">
            <a:solidFill>
              <a:srgbClr val="008000"/>
            </a:solidFill>
          </a:ln>
        </p:spPr>
        <p:style>
          <a:lnRef idx="2">
            <a:schemeClr val="accent2"/>
          </a:lnRef>
          <a:fillRef idx="1">
            <a:schemeClr val="lt1"/>
          </a:fillRef>
          <a:effectRef idx="0">
            <a:schemeClr val="accent2"/>
          </a:effectRef>
          <a:fontRef idx="minor">
            <a:schemeClr val="dk1"/>
          </a:fontRef>
        </p:style>
        <p:txBody>
          <a:bodyPr rtlCol="0" anchor="ctr"/>
          <a:lstStyle/>
          <a:p>
            <a:pPr algn="ctr" defTabSz="457200"/>
            <a:endParaRPr lang="en-US">
              <a:solidFill>
                <a:prstClr val="black"/>
              </a:solidFill>
            </a:endParaRPr>
          </a:p>
        </p:txBody>
      </p:sp>
      <p:sp>
        <p:nvSpPr>
          <p:cNvPr id="19" name="Oval 18"/>
          <p:cNvSpPr/>
          <p:nvPr/>
        </p:nvSpPr>
        <p:spPr>
          <a:xfrm>
            <a:off x="3376706" y="2850284"/>
            <a:ext cx="1060824" cy="1112579"/>
          </a:xfrm>
          <a:prstGeom prst="ellipse">
            <a:avLst/>
          </a:prstGeom>
          <a:noFill/>
          <a:ln w="38100" cmpd="sng">
            <a:solidFill>
              <a:srgbClr val="008000"/>
            </a:solidFill>
          </a:ln>
        </p:spPr>
        <p:style>
          <a:lnRef idx="2">
            <a:schemeClr val="accent2"/>
          </a:lnRef>
          <a:fillRef idx="1">
            <a:schemeClr val="lt1"/>
          </a:fillRef>
          <a:effectRef idx="0">
            <a:schemeClr val="accent2"/>
          </a:effectRef>
          <a:fontRef idx="minor">
            <a:schemeClr val="dk1"/>
          </a:fontRef>
        </p:style>
        <p:txBody>
          <a:bodyPr rtlCol="0" anchor="ctr"/>
          <a:lstStyle/>
          <a:p>
            <a:pPr algn="ctr" defTabSz="457200"/>
            <a:endParaRPr lang="en-US">
              <a:solidFill>
                <a:prstClr val="black"/>
              </a:solidFill>
            </a:endParaRPr>
          </a:p>
        </p:txBody>
      </p:sp>
      <p:sp>
        <p:nvSpPr>
          <p:cNvPr id="20" name="Oval 19"/>
          <p:cNvSpPr/>
          <p:nvPr/>
        </p:nvSpPr>
        <p:spPr>
          <a:xfrm>
            <a:off x="5871882" y="4319973"/>
            <a:ext cx="806824" cy="954264"/>
          </a:xfrm>
          <a:prstGeom prst="ellipse">
            <a:avLst/>
          </a:prstGeom>
          <a:noFill/>
          <a:ln w="38100" cmpd="sng">
            <a:solidFill>
              <a:srgbClr val="008000"/>
            </a:solidFill>
          </a:ln>
        </p:spPr>
        <p:style>
          <a:lnRef idx="2">
            <a:schemeClr val="accent2"/>
          </a:lnRef>
          <a:fillRef idx="1">
            <a:schemeClr val="lt1"/>
          </a:fillRef>
          <a:effectRef idx="0">
            <a:schemeClr val="accent2"/>
          </a:effectRef>
          <a:fontRef idx="minor">
            <a:schemeClr val="dk1"/>
          </a:fontRef>
        </p:style>
        <p:txBody>
          <a:bodyPr rtlCol="0" anchor="ctr"/>
          <a:lstStyle/>
          <a:p>
            <a:pPr algn="ctr" defTabSz="457200"/>
            <a:endParaRPr lang="en-US">
              <a:solidFill>
                <a:prstClr val="black"/>
              </a:solidFill>
            </a:endParaRPr>
          </a:p>
        </p:txBody>
      </p:sp>
      <p:sp>
        <p:nvSpPr>
          <p:cNvPr id="21" name="Oval 20"/>
          <p:cNvSpPr/>
          <p:nvPr/>
        </p:nvSpPr>
        <p:spPr>
          <a:xfrm>
            <a:off x="7268296" y="4108825"/>
            <a:ext cx="987398" cy="1208264"/>
          </a:xfrm>
          <a:prstGeom prst="ellipse">
            <a:avLst/>
          </a:prstGeom>
          <a:noFill/>
          <a:ln w="38100" cmpd="sng">
            <a:solidFill>
              <a:srgbClr val="008000"/>
            </a:solidFill>
          </a:ln>
        </p:spPr>
        <p:style>
          <a:lnRef idx="2">
            <a:schemeClr val="accent2"/>
          </a:lnRef>
          <a:fillRef idx="1">
            <a:schemeClr val="lt1"/>
          </a:fillRef>
          <a:effectRef idx="0">
            <a:schemeClr val="accent2"/>
          </a:effectRef>
          <a:fontRef idx="minor">
            <a:schemeClr val="dk1"/>
          </a:fontRef>
        </p:style>
        <p:txBody>
          <a:bodyPr rtlCol="0" anchor="ctr"/>
          <a:lstStyle/>
          <a:p>
            <a:pPr algn="ctr" defTabSz="457200"/>
            <a:endParaRPr lang="en-US">
              <a:solidFill>
                <a:prstClr val="black"/>
              </a:solidFill>
            </a:endParaRPr>
          </a:p>
        </p:txBody>
      </p:sp>
      <p:sp>
        <p:nvSpPr>
          <p:cNvPr id="22" name="Oval 21"/>
          <p:cNvSpPr/>
          <p:nvPr/>
        </p:nvSpPr>
        <p:spPr>
          <a:xfrm>
            <a:off x="4811058" y="4108825"/>
            <a:ext cx="1010791" cy="612587"/>
          </a:xfrm>
          <a:prstGeom prst="ellipse">
            <a:avLst/>
          </a:prstGeom>
          <a:noFill/>
          <a:ln w="38100" cmpd="sng">
            <a:solidFill>
              <a:srgbClr val="008000"/>
            </a:solidFill>
          </a:ln>
        </p:spPr>
        <p:style>
          <a:lnRef idx="2">
            <a:schemeClr val="accent2"/>
          </a:lnRef>
          <a:fillRef idx="1">
            <a:schemeClr val="lt1"/>
          </a:fillRef>
          <a:effectRef idx="0">
            <a:schemeClr val="accent2"/>
          </a:effectRef>
          <a:fontRef idx="minor">
            <a:schemeClr val="dk1"/>
          </a:fontRef>
        </p:style>
        <p:txBody>
          <a:bodyPr rtlCol="0" anchor="ctr"/>
          <a:lstStyle/>
          <a:p>
            <a:pPr algn="ctr" defTabSz="457200"/>
            <a:endParaRPr lang="en-US">
              <a:solidFill>
                <a:prstClr val="black"/>
              </a:solidFill>
            </a:endParaRPr>
          </a:p>
        </p:txBody>
      </p:sp>
      <p:sp>
        <p:nvSpPr>
          <p:cNvPr id="23" name="Oval 22"/>
          <p:cNvSpPr/>
          <p:nvPr/>
        </p:nvSpPr>
        <p:spPr>
          <a:xfrm>
            <a:off x="4565222" y="3011066"/>
            <a:ext cx="941952" cy="1041939"/>
          </a:xfrm>
          <a:prstGeom prst="ellipse">
            <a:avLst/>
          </a:prstGeom>
          <a:noFill/>
          <a:ln w="38100" cmpd="sng">
            <a:solidFill>
              <a:srgbClr val="008000"/>
            </a:solidFill>
          </a:ln>
        </p:spPr>
        <p:style>
          <a:lnRef idx="2">
            <a:schemeClr val="accent2"/>
          </a:lnRef>
          <a:fillRef idx="1">
            <a:schemeClr val="lt1"/>
          </a:fillRef>
          <a:effectRef idx="0">
            <a:schemeClr val="accent2"/>
          </a:effectRef>
          <a:fontRef idx="minor">
            <a:schemeClr val="dk1"/>
          </a:fontRef>
        </p:style>
        <p:txBody>
          <a:bodyPr rtlCol="0" anchor="ctr"/>
          <a:lstStyle/>
          <a:p>
            <a:pPr algn="ctr" defTabSz="457200"/>
            <a:endParaRPr lang="en-US">
              <a:solidFill>
                <a:prstClr val="black"/>
              </a:solidFill>
            </a:endParaRPr>
          </a:p>
        </p:txBody>
      </p:sp>
      <p:sp>
        <p:nvSpPr>
          <p:cNvPr id="24" name="Oval 23"/>
          <p:cNvSpPr/>
          <p:nvPr/>
        </p:nvSpPr>
        <p:spPr>
          <a:xfrm rot="18823846">
            <a:off x="5957416" y="3051975"/>
            <a:ext cx="580233" cy="1041939"/>
          </a:xfrm>
          <a:prstGeom prst="ellipse">
            <a:avLst/>
          </a:prstGeom>
          <a:noFill/>
          <a:ln w="38100" cmpd="sng">
            <a:solidFill>
              <a:srgbClr val="008000"/>
            </a:solidFill>
          </a:ln>
        </p:spPr>
        <p:style>
          <a:lnRef idx="2">
            <a:schemeClr val="accent2"/>
          </a:lnRef>
          <a:fillRef idx="1">
            <a:schemeClr val="lt1"/>
          </a:fillRef>
          <a:effectRef idx="0">
            <a:schemeClr val="accent2"/>
          </a:effectRef>
          <a:fontRef idx="minor">
            <a:schemeClr val="dk1"/>
          </a:fontRef>
        </p:style>
        <p:txBody>
          <a:bodyPr rtlCol="0" anchor="ctr"/>
          <a:lstStyle/>
          <a:p>
            <a:pPr algn="ctr" defTabSz="457200"/>
            <a:endParaRPr lang="en-US">
              <a:solidFill>
                <a:prstClr val="black"/>
              </a:solidFill>
            </a:endParaRPr>
          </a:p>
        </p:txBody>
      </p:sp>
      <p:sp>
        <p:nvSpPr>
          <p:cNvPr id="25" name="Oval 24"/>
          <p:cNvSpPr/>
          <p:nvPr/>
        </p:nvSpPr>
        <p:spPr>
          <a:xfrm>
            <a:off x="6678706" y="836339"/>
            <a:ext cx="1322986" cy="822961"/>
          </a:xfrm>
          <a:prstGeom prst="ellipse">
            <a:avLst/>
          </a:prstGeom>
          <a:noFill/>
          <a:ln w="38100" cmpd="sng">
            <a:solidFill>
              <a:srgbClr val="008000"/>
            </a:solidFill>
          </a:ln>
        </p:spPr>
        <p:style>
          <a:lnRef idx="2">
            <a:schemeClr val="accent2"/>
          </a:lnRef>
          <a:fillRef idx="1">
            <a:schemeClr val="lt1"/>
          </a:fillRef>
          <a:effectRef idx="0">
            <a:schemeClr val="accent2"/>
          </a:effectRef>
          <a:fontRef idx="minor">
            <a:schemeClr val="dk1"/>
          </a:fontRef>
        </p:style>
        <p:txBody>
          <a:bodyPr rtlCol="0" anchor="ctr"/>
          <a:lstStyle/>
          <a:p>
            <a:pPr algn="ctr" defTabSz="457200"/>
            <a:endParaRPr lang="en-US">
              <a:solidFill>
                <a:prstClr val="black"/>
              </a:solidFill>
            </a:endParaRPr>
          </a:p>
        </p:txBody>
      </p:sp>
      <p:sp>
        <p:nvSpPr>
          <p:cNvPr id="26" name="Oval 25"/>
          <p:cNvSpPr/>
          <p:nvPr/>
        </p:nvSpPr>
        <p:spPr>
          <a:xfrm>
            <a:off x="6465370" y="2757528"/>
            <a:ext cx="463717" cy="738708"/>
          </a:xfrm>
          <a:prstGeom prst="ellipse">
            <a:avLst/>
          </a:prstGeom>
          <a:noFill/>
          <a:ln w="38100" cmpd="sng">
            <a:solidFill>
              <a:srgbClr val="008000"/>
            </a:solidFill>
          </a:ln>
        </p:spPr>
        <p:style>
          <a:lnRef idx="2">
            <a:schemeClr val="accent2"/>
          </a:lnRef>
          <a:fillRef idx="1">
            <a:schemeClr val="lt1"/>
          </a:fillRef>
          <a:effectRef idx="0">
            <a:schemeClr val="accent2"/>
          </a:effectRef>
          <a:fontRef idx="minor">
            <a:schemeClr val="dk1"/>
          </a:fontRef>
        </p:style>
        <p:txBody>
          <a:bodyPr rtlCol="0" anchor="ctr"/>
          <a:lstStyle/>
          <a:p>
            <a:pPr algn="ctr" defTabSz="457200"/>
            <a:endParaRPr lang="en-US">
              <a:solidFill>
                <a:prstClr val="black"/>
              </a:solidFill>
            </a:endParaRPr>
          </a:p>
        </p:txBody>
      </p:sp>
      <p:sp>
        <p:nvSpPr>
          <p:cNvPr id="27" name="Oval 26"/>
          <p:cNvSpPr/>
          <p:nvPr/>
        </p:nvSpPr>
        <p:spPr>
          <a:xfrm>
            <a:off x="5772955" y="5737412"/>
            <a:ext cx="1697633" cy="747058"/>
          </a:xfrm>
          <a:prstGeom prst="ellipse">
            <a:avLst/>
          </a:prstGeom>
          <a:noFill/>
          <a:ln w="38100" cmpd="sng">
            <a:solidFill>
              <a:srgbClr val="008000"/>
            </a:solidFill>
          </a:ln>
        </p:spPr>
        <p:style>
          <a:lnRef idx="2">
            <a:schemeClr val="accent2"/>
          </a:lnRef>
          <a:fillRef idx="1">
            <a:schemeClr val="lt1"/>
          </a:fillRef>
          <a:effectRef idx="0">
            <a:schemeClr val="accent2"/>
          </a:effectRef>
          <a:fontRef idx="minor">
            <a:schemeClr val="dk1"/>
          </a:fontRef>
        </p:style>
        <p:txBody>
          <a:bodyPr rtlCol="0" anchor="ctr"/>
          <a:lstStyle/>
          <a:p>
            <a:pPr algn="ctr" defTabSz="457200"/>
            <a:endParaRPr lang="en-US">
              <a:solidFill>
                <a:prstClr val="black"/>
              </a:solidFill>
            </a:endParaRPr>
          </a:p>
        </p:txBody>
      </p:sp>
    </p:spTree>
    <p:extLst>
      <p:ext uri="{BB962C8B-B14F-4D97-AF65-F5344CB8AC3E}">
        <p14:creationId xmlns:p14="http://schemas.microsoft.com/office/powerpoint/2010/main" xmlns="" val="26753265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You are resources too!</a:t>
            </a:r>
            <a:endParaRPr lang="en-US" dirty="0">
              <a:latin typeface="+mn-lt"/>
            </a:endParaRPr>
          </a:p>
        </p:txBody>
      </p:sp>
      <p:sp>
        <p:nvSpPr>
          <p:cNvPr id="5" name="Content Placeholder 4"/>
          <p:cNvSpPr>
            <a:spLocks noGrp="1"/>
          </p:cNvSpPr>
          <p:nvPr>
            <p:ph sz="quarter" idx="1"/>
          </p:nvPr>
        </p:nvSpPr>
        <p:spPr/>
        <p:txBody>
          <a:bodyPr>
            <a:normAutofit fontScale="77500" lnSpcReduction="20000"/>
          </a:bodyPr>
          <a:lstStyle/>
          <a:p>
            <a:pPr lvl="0"/>
            <a:r>
              <a:rPr lang="en-US" dirty="0"/>
              <a:t>Look after younger children</a:t>
            </a:r>
          </a:p>
          <a:p>
            <a:pPr lvl="0"/>
            <a:r>
              <a:rPr lang="en-US" dirty="0"/>
              <a:t>Take care of pets</a:t>
            </a:r>
          </a:p>
          <a:p>
            <a:pPr lvl="0"/>
            <a:r>
              <a:rPr lang="en-US" dirty="0"/>
              <a:t>Prepare basic meals</a:t>
            </a:r>
          </a:p>
          <a:p>
            <a:pPr lvl="0"/>
            <a:r>
              <a:rPr lang="en-US" dirty="0"/>
              <a:t>Assist in gathering supplies</a:t>
            </a:r>
          </a:p>
          <a:p>
            <a:pPr lvl="0"/>
            <a:r>
              <a:rPr lang="en-US" dirty="0"/>
              <a:t>Deliver messages </a:t>
            </a:r>
          </a:p>
          <a:p>
            <a:pPr lvl="0"/>
            <a:r>
              <a:rPr lang="en-US" dirty="0"/>
              <a:t>Identify hazards at home and at school</a:t>
            </a:r>
          </a:p>
          <a:p>
            <a:pPr lvl="0"/>
            <a:r>
              <a:rPr lang="en-US" dirty="0"/>
              <a:t>Move heavy objects to lower shelves</a:t>
            </a:r>
          </a:p>
          <a:p>
            <a:pPr lvl="0"/>
            <a:r>
              <a:rPr lang="en-US" dirty="0"/>
              <a:t>Rearrange bedrooms to make them earthquake safe</a:t>
            </a:r>
          </a:p>
          <a:p>
            <a:pPr lvl="0"/>
            <a:r>
              <a:rPr lang="en-US" dirty="0"/>
              <a:t>Encourage their families to prepare</a:t>
            </a:r>
          </a:p>
          <a:p>
            <a:pPr lvl="0"/>
            <a:r>
              <a:rPr lang="en-US" dirty="0"/>
              <a:t>Perform basic first aid</a:t>
            </a:r>
          </a:p>
          <a:p>
            <a:pPr lvl="0"/>
            <a:r>
              <a:rPr lang="en-US" dirty="0"/>
              <a:t>Entertain others during a stressful event (e.g. funny stories, jokes etc.)</a:t>
            </a:r>
          </a:p>
          <a:p>
            <a:endParaRPr lang="en-US" dirty="0"/>
          </a:p>
        </p:txBody>
      </p:sp>
    </p:spTree>
    <p:extLst>
      <p:ext uri="{BB962C8B-B14F-4D97-AF65-F5344CB8AC3E}">
        <p14:creationId xmlns:p14="http://schemas.microsoft.com/office/powerpoint/2010/main" xmlns="" val="40839534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mn-lt"/>
              </a:rPr>
              <a:t>Community Resource and Threat Mapping</a:t>
            </a:r>
            <a:endParaRPr lang="en-US" sz="3200" dirty="0">
              <a:latin typeface="+mn-lt"/>
            </a:endParaRPr>
          </a:p>
        </p:txBody>
      </p:sp>
      <p:sp>
        <p:nvSpPr>
          <p:cNvPr id="3" name="Content Placeholder 2"/>
          <p:cNvSpPr>
            <a:spLocks noGrp="1"/>
          </p:cNvSpPr>
          <p:nvPr>
            <p:ph sz="quarter" idx="1"/>
          </p:nvPr>
        </p:nvSpPr>
        <p:spPr/>
        <p:txBody>
          <a:bodyPr/>
          <a:lstStyle/>
          <a:p>
            <a:pPr marL="0" indent="0">
              <a:buNone/>
            </a:pPr>
            <a:endParaRPr lang="en-US" dirty="0" smtClean="0"/>
          </a:p>
          <a:p>
            <a:pPr marL="0" indent="0">
              <a:buNone/>
            </a:pPr>
            <a:r>
              <a:rPr lang="en-US" dirty="0" smtClean="0"/>
              <a:t>A </a:t>
            </a:r>
            <a:r>
              <a:rPr lang="en-US" b="1" dirty="0" smtClean="0"/>
              <a:t>resource and danger map</a:t>
            </a:r>
            <a:r>
              <a:rPr lang="en-US" dirty="0" smtClean="0"/>
              <a:t> </a:t>
            </a:r>
            <a:r>
              <a:rPr lang="en-US" dirty="0"/>
              <a:t>is a drawing of a community that shows the important buildings and roads along with the community’s resources and potential </a:t>
            </a:r>
            <a:r>
              <a:rPr lang="en-US" dirty="0" smtClean="0"/>
              <a:t>dangers. </a:t>
            </a:r>
            <a:endParaRPr lang="en-US" dirty="0"/>
          </a:p>
        </p:txBody>
      </p:sp>
    </p:spTree>
    <p:extLst>
      <p:ext uri="{BB962C8B-B14F-4D97-AF65-F5344CB8AC3E}">
        <p14:creationId xmlns:p14="http://schemas.microsoft.com/office/powerpoint/2010/main" xmlns="" val="35580818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Picture1.jpg"/>
          <p:cNvPicPr>
            <a:picLocks noChangeAspect="1"/>
          </p:cNvPicPr>
          <p:nvPr/>
        </p:nvPicPr>
        <p:blipFill>
          <a:blip r:embed="rId3" cstate="print"/>
          <a:stretch>
            <a:fillRect/>
          </a:stretch>
        </p:blipFill>
        <p:spPr>
          <a:xfrm>
            <a:off x="13862" y="0"/>
            <a:ext cx="9116276" cy="6858000"/>
          </a:xfrm>
          <a:prstGeom prst="rect">
            <a:avLst/>
          </a:prstGeom>
        </p:spPr>
      </p:pic>
      <p:sp>
        <p:nvSpPr>
          <p:cNvPr id="8" name="TextBox 7"/>
          <p:cNvSpPr txBox="1"/>
          <p:nvPr/>
        </p:nvSpPr>
        <p:spPr>
          <a:xfrm>
            <a:off x="6442962" y="6550223"/>
            <a:ext cx="2001353" cy="307777"/>
          </a:xfrm>
          <a:prstGeom prst="rect">
            <a:avLst/>
          </a:prstGeom>
          <a:noFill/>
        </p:spPr>
        <p:txBody>
          <a:bodyPr wrap="square" rtlCol="0">
            <a:spAutoFit/>
          </a:bodyPr>
          <a:lstStyle/>
          <a:p>
            <a:r>
              <a:rPr lang="en-US" sz="1400" i="1" dirty="0" smtClean="0"/>
              <a:t>Created by Nora Jagielo</a:t>
            </a:r>
            <a:endParaRPr lang="en-US" sz="1400" i="1" dirty="0"/>
          </a:p>
        </p:txBody>
      </p:sp>
      <p:grpSp>
        <p:nvGrpSpPr>
          <p:cNvPr id="2" name="Group 2"/>
          <p:cNvGrpSpPr/>
          <p:nvPr/>
        </p:nvGrpSpPr>
        <p:grpSpPr>
          <a:xfrm>
            <a:off x="7171514" y="1919547"/>
            <a:ext cx="1972486" cy="923330"/>
            <a:chOff x="8258786" y="1215562"/>
            <a:chExt cx="1972486" cy="923330"/>
          </a:xfrm>
        </p:grpSpPr>
        <p:sp>
          <p:nvSpPr>
            <p:cNvPr id="10" name="TextBox 9"/>
            <p:cNvSpPr txBox="1"/>
            <p:nvPr/>
          </p:nvSpPr>
          <p:spPr>
            <a:xfrm>
              <a:off x="8258786" y="1215562"/>
              <a:ext cx="1972486" cy="923330"/>
            </a:xfrm>
            <a:prstGeom prst="rect">
              <a:avLst/>
            </a:prstGeom>
            <a:solidFill>
              <a:schemeClr val="accent1">
                <a:lumMod val="40000"/>
                <a:lumOff val="60000"/>
              </a:schemeClr>
            </a:solidFill>
          </p:spPr>
          <p:txBody>
            <a:bodyPr wrap="square" rtlCol="0">
              <a:spAutoFit/>
            </a:bodyPr>
            <a:lstStyle/>
            <a:p>
              <a:r>
                <a:rPr lang="en-US" dirty="0" smtClean="0"/>
                <a:t>Resource</a:t>
              </a:r>
              <a:endParaRPr lang="en-US" dirty="0"/>
            </a:p>
            <a:p>
              <a:endParaRPr lang="en-US" dirty="0" smtClean="0"/>
            </a:p>
            <a:p>
              <a:r>
                <a:rPr lang="en-US" dirty="0" smtClean="0"/>
                <a:t>Danger</a:t>
              </a:r>
              <a:endParaRPr lang="en-US" dirty="0"/>
            </a:p>
          </p:txBody>
        </p:sp>
        <p:sp>
          <p:nvSpPr>
            <p:cNvPr id="12" name="Oval 11"/>
            <p:cNvSpPr/>
            <p:nvPr/>
          </p:nvSpPr>
          <p:spPr>
            <a:xfrm>
              <a:off x="9397376" y="1319718"/>
              <a:ext cx="474679" cy="242191"/>
            </a:xfrm>
            <a:prstGeom prst="ellipse">
              <a:avLst/>
            </a:prstGeom>
            <a:noFill/>
            <a:ln w="28575" cmpd="sng">
              <a:solidFill>
                <a:srgbClr val="5B1E7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9397376" y="1768689"/>
              <a:ext cx="474679" cy="266176"/>
            </a:xfrm>
            <a:prstGeom prst="ellipse">
              <a:avLst/>
            </a:prstGeom>
            <a:noFill/>
            <a:ln w="190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9" name="TextBox 8"/>
          <p:cNvSpPr txBox="1"/>
          <p:nvPr/>
        </p:nvSpPr>
        <p:spPr>
          <a:xfrm>
            <a:off x="7823444" y="6250141"/>
            <a:ext cx="695900" cy="600164"/>
          </a:xfrm>
          <a:prstGeom prst="rect">
            <a:avLst/>
          </a:prstGeom>
          <a:solidFill>
            <a:schemeClr val="accent1">
              <a:lumMod val="40000"/>
              <a:lumOff val="60000"/>
            </a:schemeClr>
          </a:solidFill>
        </p:spPr>
        <p:txBody>
          <a:bodyPr wrap="square" rtlCol="0">
            <a:spAutoFit/>
          </a:bodyPr>
          <a:lstStyle/>
          <a:p>
            <a:r>
              <a:rPr lang="en-US" sz="1100" dirty="0" smtClean="0"/>
              <a:t>BBQ</a:t>
            </a:r>
          </a:p>
          <a:p>
            <a:r>
              <a:rPr lang="en-US" sz="1100" dirty="0" smtClean="0"/>
              <a:t>Doctor</a:t>
            </a:r>
          </a:p>
          <a:p>
            <a:r>
              <a:rPr lang="en-US" sz="1100" dirty="0" smtClean="0"/>
              <a:t>Teacher</a:t>
            </a:r>
          </a:p>
        </p:txBody>
      </p:sp>
      <p:sp>
        <p:nvSpPr>
          <p:cNvPr id="14" name="TextBox 13"/>
          <p:cNvSpPr txBox="1"/>
          <p:nvPr/>
        </p:nvSpPr>
        <p:spPr>
          <a:xfrm>
            <a:off x="3371591" y="1470887"/>
            <a:ext cx="1313491" cy="430887"/>
          </a:xfrm>
          <a:prstGeom prst="rect">
            <a:avLst/>
          </a:prstGeom>
          <a:solidFill>
            <a:schemeClr val="accent1">
              <a:lumMod val="40000"/>
              <a:lumOff val="60000"/>
            </a:schemeClr>
          </a:solidFill>
        </p:spPr>
        <p:txBody>
          <a:bodyPr wrap="square" rtlCol="0">
            <a:spAutoFit/>
          </a:bodyPr>
          <a:lstStyle/>
          <a:p>
            <a:r>
              <a:rPr lang="en-US" sz="1100" dirty="0" smtClean="0"/>
              <a:t>Contractor, day car, camping supplies</a:t>
            </a:r>
          </a:p>
        </p:txBody>
      </p:sp>
      <p:sp>
        <p:nvSpPr>
          <p:cNvPr id="15" name="TextBox 14"/>
          <p:cNvSpPr txBox="1"/>
          <p:nvPr/>
        </p:nvSpPr>
        <p:spPr>
          <a:xfrm>
            <a:off x="7381562" y="955281"/>
            <a:ext cx="928542" cy="769441"/>
          </a:xfrm>
          <a:prstGeom prst="rect">
            <a:avLst/>
          </a:prstGeom>
          <a:solidFill>
            <a:schemeClr val="accent1">
              <a:lumMod val="40000"/>
              <a:lumOff val="60000"/>
            </a:schemeClr>
          </a:solidFill>
        </p:spPr>
        <p:txBody>
          <a:bodyPr wrap="square" rtlCol="0">
            <a:spAutoFit/>
          </a:bodyPr>
          <a:lstStyle/>
          <a:p>
            <a:r>
              <a:rPr lang="en-US" sz="1100" dirty="0" smtClean="0"/>
              <a:t>CPR/</a:t>
            </a:r>
            <a:r>
              <a:rPr lang="en-US" sz="1100" dirty="0"/>
              <a:t>f</a:t>
            </a:r>
            <a:r>
              <a:rPr lang="en-US" sz="1100" dirty="0" smtClean="0"/>
              <a:t>irst aid </a:t>
            </a:r>
          </a:p>
          <a:p>
            <a:r>
              <a:rPr lang="en-US" sz="1100" dirty="0" smtClean="0"/>
              <a:t>BBQ</a:t>
            </a:r>
          </a:p>
          <a:p>
            <a:r>
              <a:rPr lang="en-US" sz="1100" dirty="0" smtClean="0"/>
              <a:t>Rain barrel</a:t>
            </a:r>
          </a:p>
          <a:p>
            <a:r>
              <a:rPr lang="en-US" sz="1100" dirty="0"/>
              <a:t>G</a:t>
            </a:r>
            <a:r>
              <a:rPr lang="en-US" sz="1100" dirty="0" smtClean="0"/>
              <a:t>arden</a:t>
            </a:r>
          </a:p>
        </p:txBody>
      </p:sp>
      <p:sp>
        <p:nvSpPr>
          <p:cNvPr id="16" name="TextBox 15"/>
          <p:cNvSpPr txBox="1"/>
          <p:nvPr/>
        </p:nvSpPr>
        <p:spPr>
          <a:xfrm>
            <a:off x="555636" y="5398258"/>
            <a:ext cx="1117884" cy="430887"/>
          </a:xfrm>
          <a:prstGeom prst="rect">
            <a:avLst/>
          </a:prstGeom>
          <a:solidFill>
            <a:schemeClr val="accent1">
              <a:lumMod val="40000"/>
              <a:lumOff val="60000"/>
            </a:schemeClr>
          </a:solidFill>
        </p:spPr>
        <p:txBody>
          <a:bodyPr wrap="square" rtlCol="0">
            <a:spAutoFit/>
          </a:bodyPr>
          <a:lstStyle/>
          <a:p>
            <a:r>
              <a:rPr lang="en-US" sz="1100" dirty="0" smtClean="0"/>
              <a:t>Storage, BBQ,</a:t>
            </a:r>
          </a:p>
          <a:p>
            <a:r>
              <a:rPr lang="en-US" sz="1100" dirty="0" smtClean="0"/>
              <a:t>fire extinguisher</a:t>
            </a:r>
          </a:p>
        </p:txBody>
      </p:sp>
      <p:sp>
        <p:nvSpPr>
          <p:cNvPr id="17" name="TextBox 16"/>
          <p:cNvSpPr txBox="1"/>
          <p:nvPr/>
        </p:nvSpPr>
        <p:spPr>
          <a:xfrm>
            <a:off x="2577275" y="4818966"/>
            <a:ext cx="2013913" cy="600164"/>
          </a:xfrm>
          <a:prstGeom prst="rect">
            <a:avLst/>
          </a:prstGeom>
          <a:solidFill>
            <a:schemeClr val="accent1">
              <a:lumMod val="40000"/>
              <a:lumOff val="60000"/>
            </a:schemeClr>
          </a:solidFill>
        </p:spPr>
        <p:txBody>
          <a:bodyPr wrap="square" rtlCol="0">
            <a:spAutoFit/>
          </a:bodyPr>
          <a:lstStyle/>
          <a:p>
            <a:r>
              <a:rPr lang="en-US" sz="1100" dirty="0" smtClean="0"/>
              <a:t>Generator, </a:t>
            </a:r>
            <a:r>
              <a:rPr lang="en-US" sz="1100" dirty="0"/>
              <a:t>t</a:t>
            </a:r>
            <a:r>
              <a:rPr lang="en-US" sz="1100" dirty="0" smtClean="0"/>
              <a:t>eacher, </a:t>
            </a:r>
            <a:r>
              <a:rPr lang="en-US" sz="1100" dirty="0"/>
              <a:t>b</a:t>
            </a:r>
            <a:r>
              <a:rPr lang="en-US" sz="1100" dirty="0" smtClean="0"/>
              <a:t>abysit, </a:t>
            </a:r>
            <a:r>
              <a:rPr lang="en-US" sz="1100" dirty="0"/>
              <a:t>l</a:t>
            </a:r>
            <a:r>
              <a:rPr lang="en-US" sz="1100" dirty="0" smtClean="0"/>
              <a:t>ook after pets, storage, garden, rain barrel, camping supplies, pond </a:t>
            </a:r>
          </a:p>
        </p:txBody>
      </p:sp>
      <p:sp>
        <p:nvSpPr>
          <p:cNvPr id="18" name="TextBox 17"/>
          <p:cNvSpPr txBox="1"/>
          <p:nvPr/>
        </p:nvSpPr>
        <p:spPr>
          <a:xfrm>
            <a:off x="5975246" y="5816007"/>
            <a:ext cx="862694" cy="430887"/>
          </a:xfrm>
          <a:prstGeom prst="rect">
            <a:avLst/>
          </a:prstGeom>
          <a:solidFill>
            <a:schemeClr val="accent1">
              <a:lumMod val="40000"/>
              <a:lumOff val="60000"/>
            </a:schemeClr>
          </a:solidFill>
        </p:spPr>
        <p:txBody>
          <a:bodyPr wrap="square" rtlCol="0">
            <a:spAutoFit/>
          </a:bodyPr>
          <a:lstStyle/>
          <a:p>
            <a:r>
              <a:rPr lang="en-US" sz="1100" dirty="0" smtClean="0"/>
              <a:t>Handyman</a:t>
            </a:r>
          </a:p>
          <a:p>
            <a:r>
              <a:rPr lang="en-US" sz="1100" dirty="0" smtClean="0"/>
              <a:t>Camp stove</a:t>
            </a:r>
          </a:p>
        </p:txBody>
      </p:sp>
      <p:sp>
        <p:nvSpPr>
          <p:cNvPr id="19" name="TextBox 18"/>
          <p:cNvSpPr txBox="1"/>
          <p:nvPr/>
        </p:nvSpPr>
        <p:spPr>
          <a:xfrm>
            <a:off x="8471711" y="3770022"/>
            <a:ext cx="672289" cy="600164"/>
          </a:xfrm>
          <a:prstGeom prst="rect">
            <a:avLst/>
          </a:prstGeom>
          <a:solidFill>
            <a:schemeClr val="accent1">
              <a:lumMod val="40000"/>
              <a:lumOff val="60000"/>
            </a:schemeClr>
          </a:solidFill>
        </p:spPr>
        <p:txBody>
          <a:bodyPr wrap="square" rtlCol="0">
            <a:spAutoFit/>
          </a:bodyPr>
          <a:lstStyle/>
          <a:p>
            <a:r>
              <a:rPr lang="en-US" sz="1100" dirty="0"/>
              <a:t>G</a:t>
            </a:r>
            <a:r>
              <a:rPr lang="en-US" sz="1100" dirty="0" smtClean="0"/>
              <a:t>arden</a:t>
            </a:r>
          </a:p>
          <a:p>
            <a:r>
              <a:rPr lang="en-US" sz="1100" dirty="0" smtClean="0"/>
              <a:t>BBQ</a:t>
            </a:r>
            <a:endParaRPr lang="en-US" sz="1100" dirty="0"/>
          </a:p>
          <a:p>
            <a:r>
              <a:rPr lang="en-US" sz="1100" dirty="0" smtClean="0"/>
              <a:t>First </a:t>
            </a:r>
            <a:r>
              <a:rPr lang="en-US" sz="1100" dirty="0"/>
              <a:t>a</a:t>
            </a:r>
            <a:r>
              <a:rPr lang="en-US" sz="1100" dirty="0" smtClean="0"/>
              <a:t>id</a:t>
            </a:r>
          </a:p>
        </p:txBody>
      </p:sp>
      <p:sp>
        <p:nvSpPr>
          <p:cNvPr id="20" name="TextBox 19"/>
          <p:cNvSpPr txBox="1"/>
          <p:nvPr/>
        </p:nvSpPr>
        <p:spPr>
          <a:xfrm>
            <a:off x="4591188" y="5613702"/>
            <a:ext cx="862341" cy="430887"/>
          </a:xfrm>
          <a:prstGeom prst="rect">
            <a:avLst/>
          </a:prstGeom>
          <a:solidFill>
            <a:schemeClr val="accent1">
              <a:lumMod val="40000"/>
              <a:lumOff val="60000"/>
            </a:schemeClr>
          </a:solidFill>
        </p:spPr>
        <p:txBody>
          <a:bodyPr wrap="square" rtlCol="0">
            <a:spAutoFit/>
          </a:bodyPr>
          <a:lstStyle/>
          <a:p>
            <a:r>
              <a:rPr lang="en-US" sz="1100" dirty="0" smtClean="0"/>
              <a:t>Veterinarian</a:t>
            </a:r>
          </a:p>
          <a:p>
            <a:r>
              <a:rPr lang="en-US" sz="1100" dirty="0" smtClean="0"/>
              <a:t>Secretary</a:t>
            </a:r>
          </a:p>
        </p:txBody>
      </p:sp>
      <p:sp>
        <p:nvSpPr>
          <p:cNvPr id="4" name="TextBox 3"/>
          <p:cNvSpPr txBox="1"/>
          <p:nvPr/>
        </p:nvSpPr>
        <p:spPr>
          <a:xfrm>
            <a:off x="0" y="6673333"/>
            <a:ext cx="2442804" cy="246221"/>
          </a:xfrm>
          <a:prstGeom prst="rect">
            <a:avLst/>
          </a:prstGeom>
          <a:noFill/>
        </p:spPr>
        <p:txBody>
          <a:bodyPr wrap="square" rtlCol="0">
            <a:spAutoFit/>
          </a:bodyPr>
          <a:lstStyle/>
          <a:p>
            <a:r>
              <a:rPr lang="en-US" sz="1000" dirty="0" smtClean="0"/>
              <a:t>Image by Nora Jagielo</a:t>
            </a:r>
            <a:endParaRPr lang="en-US" sz="1000" dirty="0"/>
          </a:p>
        </p:txBody>
      </p:sp>
    </p:spTree>
    <p:extLst>
      <p:ext uri="{BB962C8B-B14F-4D97-AF65-F5344CB8AC3E}">
        <p14:creationId xmlns:p14="http://schemas.microsoft.com/office/powerpoint/2010/main" xmlns="" val="7565331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mn-lt"/>
              </a:rPr>
              <a:t>Resource and Danger Mapping Around the World</a:t>
            </a:r>
            <a:endParaRPr lang="en-US" sz="2800" dirty="0">
              <a:latin typeface="+mn-lt"/>
            </a:endParaRPr>
          </a:p>
        </p:txBody>
      </p:sp>
      <p:pic>
        <p:nvPicPr>
          <p:cNvPr id="15" name="Content Placeholder 14"/>
          <p:cNvPicPr>
            <a:picLocks noGrp="1" noChangeAspect="1"/>
          </p:cNvPicPr>
          <p:nvPr>
            <p:ph sz="quarter" idx="1"/>
          </p:nvPr>
        </p:nvPicPr>
        <p:blipFill>
          <a:blip r:embed="rId3" cstate="screen"/>
          <a:srcRect/>
          <a:stretch>
            <a:fillRect/>
          </a:stretch>
        </p:blipFill>
        <p:spPr>
          <a:xfrm>
            <a:off x="866647" y="1682377"/>
            <a:ext cx="7380880" cy="4069831"/>
          </a:xfrm>
        </p:spPr>
      </p:pic>
      <p:sp>
        <p:nvSpPr>
          <p:cNvPr id="5" name="TextBox 4"/>
          <p:cNvSpPr txBox="1"/>
          <p:nvPr/>
        </p:nvSpPr>
        <p:spPr>
          <a:xfrm>
            <a:off x="866647" y="5557830"/>
            <a:ext cx="7380880" cy="246221"/>
          </a:xfrm>
          <a:prstGeom prst="rect">
            <a:avLst/>
          </a:prstGeom>
          <a:noFill/>
        </p:spPr>
        <p:txBody>
          <a:bodyPr wrap="square" rtlCol="0">
            <a:spAutoFit/>
          </a:bodyPr>
          <a:lstStyle/>
          <a:p>
            <a:pPr algn="ctr"/>
            <a:r>
              <a:rPr lang="en-US" sz="1000" i="1" dirty="0" smtClean="0"/>
              <a:t>Save </a:t>
            </a:r>
            <a:r>
              <a:rPr lang="en-US" sz="1000" i="1" dirty="0"/>
              <a:t>the Children Sweden – Southeast Asia and the Pacific Regional Office, </a:t>
            </a:r>
            <a:r>
              <a:rPr lang="en-US" sz="1000" i="1" dirty="0" smtClean="0"/>
              <a:t>2007</a:t>
            </a:r>
            <a:endParaRPr lang="en-US" sz="1000" i="1" dirty="0"/>
          </a:p>
        </p:txBody>
      </p:sp>
      <p:sp>
        <p:nvSpPr>
          <p:cNvPr id="17" name="Rectangle 16"/>
          <p:cNvSpPr/>
          <p:nvPr/>
        </p:nvSpPr>
        <p:spPr>
          <a:xfrm>
            <a:off x="866647" y="5750004"/>
            <a:ext cx="7380880" cy="1107996"/>
          </a:xfrm>
          <a:prstGeom prst="rect">
            <a:avLst/>
          </a:prstGeom>
        </p:spPr>
        <p:txBody>
          <a:bodyPr wrap="square">
            <a:spAutoFit/>
          </a:bodyPr>
          <a:lstStyle/>
          <a:p>
            <a:r>
              <a:rPr lang="en-US" sz="2200" dirty="0"/>
              <a:t>Students in Thailand presenting a base map of their </a:t>
            </a:r>
            <a:r>
              <a:rPr lang="en-US" sz="2200" dirty="0" smtClean="0"/>
              <a:t>community. The base map will </a:t>
            </a:r>
            <a:r>
              <a:rPr lang="en-US" sz="2200" dirty="0"/>
              <a:t>be used to create a </a:t>
            </a:r>
            <a:r>
              <a:rPr lang="en-US" sz="2200" dirty="0" smtClean="0"/>
              <a:t>resource and danger map</a:t>
            </a:r>
            <a:r>
              <a:rPr lang="en-US" sz="2200" dirty="0"/>
              <a:t>. </a:t>
            </a:r>
          </a:p>
        </p:txBody>
      </p:sp>
    </p:spTree>
    <p:extLst>
      <p:ext uri="{BB962C8B-B14F-4D97-AF65-F5344CB8AC3E}">
        <p14:creationId xmlns:p14="http://schemas.microsoft.com/office/powerpoint/2010/main" xmlns="" val="31480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572667" y="6544173"/>
            <a:ext cx="3925730" cy="307777"/>
          </a:xfrm>
          <a:prstGeom prst="rect">
            <a:avLst/>
          </a:prstGeom>
          <a:noFill/>
        </p:spPr>
        <p:txBody>
          <a:bodyPr wrap="square" rtlCol="0">
            <a:spAutoFit/>
          </a:bodyPr>
          <a:lstStyle/>
          <a:p>
            <a:pPr algn="ctr"/>
            <a:r>
              <a:rPr lang="en-US" sz="1400" b="1" i="1" dirty="0">
                <a:solidFill>
                  <a:schemeClr val="bg1"/>
                </a:solidFill>
              </a:rPr>
              <a:t>Caritas </a:t>
            </a:r>
            <a:r>
              <a:rPr lang="en-US" sz="1400" b="1" i="1" dirty="0" smtClean="0">
                <a:solidFill>
                  <a:schemeClr val="bg1"/>
                </a:solidFill>
              </a:rPr>
              <a:t>Emergency, 2011</a:t>
            </a:r>
            <a:endParaRPr lang="en-US" sz="1400" b="1" i="1" dirty="0">
              <a:solidFill>
                <a:schemeClr val="bg1"/>
              </a:solidFill>
            </a:endParaRPr>
          </a:p>
        </p:txBody>
      </p:sp>
      <p:sp>
        <p:nvSpPr>
          <p:cNvPr id="9" name="Title 8"/>
          <p:cNvSpPr>
            <a:spLocks noGrp="1"/>
          </p:cNvSpPr>
          <p:nvPr>
            <p:ph type="title"/>
          </p:nvPr>
        </p:nvSpPr>
        <p:spPr/>
        <p:txBody>
          <a:bodyPr>
            <a:normAutofit fontScale="90000"/>
          </a:bodyPr>
          <a:lstStyle/>
          <a:p>
            <a:r>
              <a:rPr lang="en-US" dirty="0"/>
              <a:t>Resource and </a:t>
            </a:r>
            <a:r>
              <a:rPr lang="en-US" dirty="0" smtClean="0"/>
              <a:t>Danger </a:t>
            </a:r>
            <a:r>
              <a:rPr lang="en-US" dirty="0"/>
              <a:t>Mapping Around the World</a:t>
            </a:r>
            <a:endParaRPr lang="en-US" sz="2800" dirty="0">
              <a:latin typeface="+mn-lt"/>
            </a:endParaRPr>
          </a:p>
        </p:txBody>
      </p:sp>
      <p:pic>
        <p:nvPicPr>
          <p:cNvPr id="8" name="Content Placeholder 7"/>
          <p:cNvPicPr>
            <a:picLocks noGrp="1" noChangeAspect="1"/>
          </p:cNvPicPr>
          <p:nvPr>
            <p:ph sz="quarter" idx="1"/>
          </p:nvPr>
        </p:nvPicPr>
        <p:blipFill>
          <a:blip r:embed="rId3" cstate="screen"/>
          <a:srcRect/>
          <a:stretch>
            <a:fillRect/>
          </a:stretch>
        </p:blipFill>
        <p:spPr>
          <a:xfrm>
            <a:off x="866648" y="1729237"/>
            <a:ext cx="7512934" cy="4142646"/>
          </a:xfrm>
          <a:prstGeom prst="rect">
            <a:avLst/>
          </a:prstGeom>
        </p:spPr>
      </p:pic>
      <p:sp>
        <p:nvSpPr>
          <p:cNvPr id="2" name="Rectangle 1"/>
          <p:cNvSpPr/>
          <p:nvPr/>
        </p:nvSpPr>
        <p:spPr>
          <a:xfrm>
            <a:off x="866648" y="5871883"/>
            <a:ext cx="6094684" cy="215444"/>
          </a:xfrm>
          <a:prstGeom prst="rect">
            <a:avLst/>
          </a:prstGeom>
        </p:spPr>
        <p:txBody>
          <a:bodyPr wrap="square">
            <a:spAutoFit/>
          </a:bodyPr>
          <a:lstStyle/>
          <a:p>
            <a:r>
              <a:rPr lang="en-US" sz="800" dirty="0">
                <a:solidFill>
                  <a:schemeClr val="bg1">
                    <a:lumMod val="75000"/>
                  </a:schemeClr>
                </a:solidFill>
              </a:rPr>
              <a:t>http://</a:t>
            </a:r>
            <a:r>
              <a:rPr lang="en-US" sz="800" dirty="0" err="1">
                <a:solidFill>
                  <a:schemeClr val="bg1">
                    <a:lumMod val="75000"/>
                  </a:schemeClr>
                </a:solidFill>
              </a:rPr>
              <a:t>www.caritas-emergency.ro</a:t>
            </a:r>
            <a:r>
              <a:rPr lang="en-US" sz="800" dirty="0">
                <a:solidFill>
                  <a:schemeClr val="bg1">
                    <a:lumMod val="75000"/>
                  </a:schemeClr>
                </a:solidFill>
              </a:rPr>
              <a:t>/international/?q=node/105</a:t>
            </a:r>
          </a:p>
        </p:txBody>
      </p:sp>
      <p:sp>
        <p:nvSpPr>
          <p:cNvPr id="3" name="TextBox 2"/>
          <p:cNvSpPr txBox="1"/>
          <p:nvPr/>
        </p:nvSpPr>
        <p:spPr>
          <a:xfrm>
            <a:off x="866648" y="6087327"/>
            <a:ext cx="7512934" cy="430887"/>
          </a:xfrm>
          <a:prstGeom prst="rect">
            <a:avLst/>
          </a:prstGeom>
          <a:noFill/>
        </p:spPr>
        <p:txBody>
          <a:bodyPr wrap="square" rtlCol="0">
            <a:spAutoFit/>
          </a:bodyPr>
          <a:lstStyle/>
          <a:p>
            <a:pPr algn="ctr"/>
            <a:r>
              <a:rPr lang="en-US" sz="2200" dirty="0" smtClean="0"/>
              <a:t>Resource and danger map created by students in Bulgaria</a:t>
            </a:r>
            <a:endParaRPr lang="en-US" sz="2200" dirty="0"/>
          </a:p>
        </p:txBody>
      </p:sp>
    </p:spTree>
    <p:extLst>
      <p:ext uri="{BB962C8B-B14F-4D97-AF65-F5344CB8AC3E}">
        <p14:creationId xmlns:p14="http://schemas.microsoft.com/office/powerpoint/2010/main" xmlns="" val="40617170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sz="quarter" idx="1"/>
          </p:nvPr>
        </p:nvSpPr>
        <p:spPr/>
        <p:txBody>
          <a:bodyPr>
            <a:normAutofit/>
          </a:bodyPr>
          <a:lstStyle/>
          <a:p>
            <a:pPr>
              <a:buNone/>
            </a:pPr>
            <a:endParaRPr lang="en-US" sz="2000" i="1" dirty="0" smtClean="0"/>
          </a:p>
          <a:p>
            <a:pPr>
              <a:buNone/>
            </a:pPr>
            <a:endParaRPr lang="en-US" sz="2000" dirty="0" smtClean="0"/>
          </a:p>
          <a:p>
            <a:pPr>
              <a:buNone/>
            </a:pPr>
            <a:r>
              <a:rPr lang="en-US" sz="2000" dirty="0" smtClean="0"/>
              <a:t>Outsmart the Quake! lesson plans are intended to support 6th-8th grade student learning about disaster preparedness in conjunction with the Washington State ShakeOut drill. The lessons were developed in 2012 by Western Washington University students Nora Jagielo, Pamela Griswold, Spencer Andrich, Pat </a:t>
            </a:r>
            <a:r>
              <a:rPr lang="en-US" sz="2000" dirty="0" err="1" smtClean="0"/>
              <a:t>Chappelle</a:t>
            </a:r>
            <a:r>
              <a:rPr lang="en-US" sz="2000" dirty="0" smtClean="0"/>
              <a:t> and Ryan Bainbridge as part of the Disaster Risk Reduction Planning Studio. </a:t>
            </a:r>
          </a:p>
          <a:p>
            <a:pPr>
              <a:buNone/>
            </a:pPr>
            <a:endParaRPr lang="en-US" sz="2000" dirty="0" smtClean="0"/>
          </a:p>
          <a:p>
            <a:pPr>
              <a:buNone/>
            </a:pPr>
            <a:r>
              <a:rPr lang="en-US" sz="2000" dirty="0" smtClean="0"/>
              <a:t>If you have questions, comments or concerns, please contact Dr. Rebekah Green at Western Washington University’s Resilience Institute. </a:t>
            </a:r>
            <a:r>
              <a:rPr lang="en-US" sz="2000" dirty="0" smtClean="0">
                <a:hlinkClick r:id="rId2"/>
              </a:rPr>
              <a:t>Rebekah.green@wwu.edu</a:t>
            </a:r>
            <a:r>
              <a:rPr lang="en-US" sz="2000" dirty="0" smtClean="0"/>
              <a:t>.</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and Dangers</a:t>
            </a:r>
            <a:endParaRPr lang="en-US" dirty="0"/>
          </a:p>
        </p:txBody>
      </p:sp>
      <p:sp>
        <p:nvSpPr>
          <p:cNvPr id="3" name="Content Placeholder 2"/>
          <p:cNvSpPr>
            <a:spLocks noGrp="1"/>
          </p:cNvSpPr>
          <p:nvPr>
            <p:ph sz="quarter" idx="1"/>
          </p:nvPr>
        </p:nvSpPr>
        <p:spPr/>
        <p:txBody>
          <a:bodyPr/>
          <a:lstStyle/>
          <a:p>
            <a:r>
              <a:rPr lang="en-US" dirty="0" smtClean="0"/>
              <a:t>In this lesson you will learn about the resources and dangers communities have.</a:t>
            </a:r>
          </a:p>
          <a:p>
            <a:pPr marL="0" indent="0">
              <a:buNone/>
            </a:pPr>
            <a:endParaRPr lang="en-US" dirty="0" smtClean="0"/>
          </a:p>
          <a:p>
            <a:r>
              <a:rPr lang="en-US" dirty="0" smtClean="0"/>
              <a:t>By the end of this lesson you will be able to:</a:t>
            </a:r>
          </a:p>
          <a:p>
            <a:pPr lvl="1"/>
            <a:r>
              <a:rPr lang="en-US" dirty="0" smtClean="0"/>
              <a:t> Identify the resources and dangers in your community</a:t>
            </a:r>
          </a:p>
          <a:p>
            <a:pPr lvl="1"/>
            <a:r>
              <a:rPr lang="en-US" dirty="0" smtClean="0"/>
              <a:t> Come up with ways to use resources to reduce, manage, or eliminate dangers</a:t>
            </a:r>
            <a:endParaRPr lang="en-US" dirty="0"/>
          </a:p>
        </p:txBody>
      </p:sp>
    </p:spTree>
    <p:extLst>
      <p:ext uri="{BB962C8B-B14F-4D97-AF65-F5344CB8AC3E}">
        <p14:creationId xmlns:p14="http://schemas.microsoft.com/office/powerpoint/2010/main" xmlns="" val="13794224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Your Neighbors: Resource</a:t>
            </a:r>
            <a:endParaRPr lang="en-US" dirty="0">
              <a:latin typeface="+mn-lt"/>
            </a:endParaRPr>
          </a:p>
        </p:txBody>
      </p:sp>
      <p:pic>
        <p:nvPicPr>
          <p:cNvPr id="9" name="Picture 8"/>
          <p:cNvPicPr>
            <a:picLocks noChangeAspect="1"/>
          </p:cNvPicPr>
          <p:nvPr/>
        </p:nvPicPr>
        <p:blipFill>
          <a:blip r:embed="rId3" cstate="screen"/>
          <a:stretch>
            <a:fillRect/>
          </a:stretch>
        </p:blipFill>
        <p:spPr>
          <a:xfrm>
            <a:off x="5280174" y="1856545"/>
            <a:ext cx="2945315" cy="4417974"/>
          </a:xfrm>
          <a:prstGeom prst="rect">
            <a:avLst/>
          </a:prstGeom>
          <a:ln w="63500">
            <a:solidFill>
              <a:srgbClr val="008000"/>
            </a:solidFill>
          </a:ln>
        </p:spPr>
      </p:pic>
      <p:sp>
        <p:nvSpPr>
          <p:cNvPr id="10" name="TextBox 9"/>
          <p:cNvSpPr txBox="1"/>
          <p:nvPr/>
        </p:nvSpPr>
        <p:spPr>
          <a:xfrm>
            <a:off x="5280174" y="6274519"/>
            <a:ext cx="3149804" cy="215444"/>
          </a:xfrm>
          <a:prstGeom prst="rect">
            <a:avLst/>
          </a:prstGeom>
          <a:noFill/>
        </p:spPr>
        <p:txBody>
          <a:bodyPr wrap="square" rtlCol="0">
            <a:spAutoFit/>
          </a:bodyPr>
          <a:lstStyle/>
          <a:p>
            <a:pPr defTabSz="457200"/>
            <a:r>
              <a:rPr lang="en-US" sz="800" dirty="0">
                <a:solidFill>
                  <a:prstClr val="white">
                    <a:lumMod val="75000"/>
                  </a:prstClr>
                </a:solidFill>
              </a:rPr>
              <a:t>http://</a:t>
            </a:r>
            <a:r>
              <a:rPr lang="en-US" sz="800" dirty="0" err="1">
                <a:solidFill>
                  <a:prstClr val="white">
                    <a:lumMod val="75000"/>
                  </a:prstClr>
                </a:solidFill>
              </a:rPr>
              <a:t>www.thechefalliance.com</a:t>
            </a:r>
            <a:r>
              <a:rPr lang="en-US" sz="800" dirty="0">
                <a:solidFill>
                  <a:prstClr val="white">
                    <a:lumMod val="75000"/>
                  </a:prstClr>
                </a:solidFill>
              </a:rPr>
              <a:t>/</a:t>
            </a:r>
            <a:r>
              <a:rPr lang="en-US" sz="800" dirty="0" err="1">
                <a:solidFill>
                  <a:prstClr val="white">
                    <a:lumMod val="75000"/>
                  </a:prstClr>
                </a:solidFill>
              </a:rPr>
              <a:t>Mise</a:t>
            </a:r>
            <a:r>
              <a:rPr lang="en-US" sz="800" dirty="0">
                <a:solidFill>
                  <a:prstClr val="white">
                    <a:lumMod val="75000"/>
                  </a:prstClr>
                </a:solidFill>
              </a:rPr>
              <a:t>-En-Place-Service</a:t>
            </a:r>
          </a:p>
        </p:txBody>
      </p:sp>
      <p:pic>
        <p:nvPicPr>
          <p:cNvPr id="11" name="Picture 10"/>
          <p:cNvPicPr>
            <a:picLocks noChangeAspect="1"/>
          </p:cNvPicPr>
          <p:nvPr/>
        </p:nvPicPr>
        <p:blipFill>
          <a:blip r:embed="rId4" cstate="screen"/>
          <a:stretch>
            <a:fillRect/>
          </a:stretch>
        </p:blipFill>
        <p:spPr>
          <a:xfrm>
            <a:off x="612648" y="1839882"/>
            <a:ext cx="3631609" cy="4434637"/>
          </a:xfrm>
          <a:prstGeom prst="rect">
            <a:avLst/>
          </a:prstGeom>
          <a:ln w="63500">
            <a:solidFill>
              <a:srgbClr val="008000"/>
            </a:solidFill>
          </a:ln>
        </p:spPr>
      </p:pic>
      <p:sp>
        <p:nvSpPr>
          <p:cNvPr id="12" name="TextBox 11"/>
          <p:cNvSpPr txBox="1"/>
          <p:nvPr/>
        </p:nvSpPr>
        <p:spPr>
          <a:xfrm>
            <a:off x="459143" y="6274519"/>
            <a:ext cx="3785114" cy="215444"/>
          </a:xfrm>
          <a:prstGeom prst="rect">
            <a:avLst/>
          </a:prstGeom>
          <a:noFill/>
        </p:spPr>
        <p:txBody>
          <a:bodyPr wrap="square" rtlCol="0">
            <a:spAutoFit/>
          </a:bodyPr>
          <a:lstStyle/>
          <a:p>
            <a:pPr defTabSz="457200"/>
            <a:r>
              <a:rPr lang="en-US" sz="800" dirty="0">
                <a:solidFill>
                  <a:prstClr val="white">
                    <a:lumMod val="75000"/>
                  </a:prstClr>
                </a:solidFill>
              </a:rPr>
              <a:t>http://</a:t>
            </a:r>
            <a:r>
              <a:rPr lang="en-US" sz="800" dirty="0" err="1">
                <a:solidFill>
                  <a:prstClr val="white">
                    <a:lumMod val="75000"/>
                  </a:prstClr>
                </a:solidFill>
              </a:rPr>
              <a:t>www.naccho.org</a:t>
            </a:r>
            <a:r>
              <a:rPr lang="en-US" sz="800" dirty="0">
                <a:solidFill>
                  <a:prstClr val="white">
                    <a:lumMod val="75000"/>
                  </a:prstClr>
                </a:solidFill>
              </a:rPr>
              <a:t>/communications/blog/H1N1/Posts/december8.cfm</a:t>
            </a:r>
          </a:p>
        </p:txBody>
      </p:sp>
    </p:spTree>
    <p:extLst>
      <p:ext uri="{BB962C8B-B14F-4D97-AF65-F5344CB8AC3E}">
        <p14:creationId xmlns:p14="http://schemas.microsoft.com/office/powerpoint/2010/main" xmlns="" val="28392430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Schools: Resource</a:t>
            </a:r>
            <a:endParaRPr lang="en-US" dirty="0">
              <a:latin typeface="+mn-lt"/>
            </a:endParaRPr>
          </a:p>
        </p:txBody>
      </p:sp>
      <p:pic>
        <p:nvPicPr>
          <p:cNvPr id="4" name="Content Placeholder 3"/>
          <p:cNvPicPr>
            <a:picLocks noGrp="1" noChangeAspect="1"/>
          </p:cNvPicPr>
          <p:nvPr>
            <p:ph sz="quarter" idx="1"/>
          </p:nvPr>
        </p:nvPicPr>
        <p:blipFill>
          <a:blip r:embed="rId3" cstate="screen"/>
          <a:srcRect t="8565" b="8565"/>
          <a:stretch>
            <a:fillRect/>
          </a:stretch>
        </p:blipFill>
        <p:spPr>
          <a:xfrm>
            <a:off x="612648" y="1815644"/>
            <a:ext cx="8153400" cy="4495800"/>
          </a:xfrm>
          <a:ln w="63500">
            <a:solidFill>
              <a:srgbClr val="008000"/>
            </a:solidFill>
          </a:ln>
        </p:spPr>
      </p:pic>
      <p:sp>
        <p:nvSpPr>
          <p:cNvPr id="5" name="Rectangle 4"/>
          <p:cNvSpPr/>
          <p:nvPr/>
        </p:nvSpPr>
        <p:spPr>
          <a:xfrm>
            <a:off x="513870" y="6311444"/>
            <a:ext cx="1879591" cy="215444"/>
          </a:xfrm>
          <a:prstGeom prst="rect">
            <a:avLst/>
          </a:prstGeom>
        </p:spPr>
        <p:txBody>
          <a:bodyPr wrap="none">
            <a:spAutoFit/>
          </a:bodyPr>
          <a:lstStyle/>
          <a:p>
            <a:pPr defTabSz="457200"/>
            <a:r>
              <a:rPr lang="en-US" sz="800" dirty="0">
                <a:solidFill>
                  <a:prstClr val="white">
                    <a:lumMod val="75000"/>
                  </a:prstClr>
                </a:solidFill>
              </a:rPr>
              <a:t>http://www.bhs1968.org/</a:t>
            </a:r>
            <a:r>
              <a:rPr lang="en-US" sz="800" dirty="0" err="1">
                <a:solidFill>
                  <a:prstClr val="white">
                    <a:lumMod val="75000"/>
                  </a:prstClr>
                </a:solidFill>
              </a:rPr>
              <a:t>whatcom.html</a:t>
            </a:r>
            <a:endParaRPr lang="en-US" sz="800" dirty="0">
              <a:solidFill>
                <a:prstClr val="white">
                  <a:lumMod val="75000"/>
                </a:prstClr>
              </a:solidFill>
            </a:endParaRPr>
          </a:p>
        </p:txBody>
      </p:sp>
    </p:spTree>
    <p:extLst>
      <p:ext uri="{BB962C8B-B14F-4D97-AF65-F5344CB8AC3E}">
        <p14:creationId xmlns:p14="http://schemas.microsoft.com/office/powerpoint/2010/main" xmlns="" val="39889822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Stadiums: Resource</a:t>
            </a:r>
            <a:endParaRPr lang="en-US" dirty="0">
              <a:latin typeface="+mn-lt"/>
            </a:endParaRPr>
          </a:p>
        </p:txBody>
      </p:sp>
      <p:pic>
        <p:nvPicPr>
          <p:cNvPr id="4" name="Content Placeholder 3"/>
          <p:cNvPicPr>
            <a:picLocks noGrp="1" noChangeAspect="1"/>
          </p:cNvPicPr>
          <p:nvPr>
            <p:ph sz="quarter" idx="1"/>
          </p:nvPr>
        </p:nvPicPr>
        <p:blipFill>
          <a:blip r:embed="rId3" cstate="screen"/>
          <a:srcRect/>
          <a:stretch>
            <a:fillRect/>
          </a:stretch>
        </p:blipFill>
        <p:spPr>
          <a:xfrm>
            <a:off x="612648" y="1864577"/>
            <a:ext cx="8153400" cy="4495800"/>
          </a:xfrm>
          <a:ln w="63500">
            <a:solidFill>
              <a:srgbClr val="008000"/>
            </a:solidFill>
          </a:ln>
        </p:spPr>
      </p:pic>
      <p:sp>
        <p:nvSpPr>
          <p:cNvPr id="5" name="TextBox 4"/>
          <p:cNvSpPr txBox="1"/>
          <p:nvPr/>
        </p:nvSpPr>
        <p:spPr>
          <a:xfrm>
            <a:off x="486515" y="6360377"/>
            <a:ext cx="7620000" cy="215444"/>
          </a:xfrm>
          <a:prstGeom prst="rect">
            <a:avLst/>
          </a:prstGeom>
          <a:noFill/>
        </p:spPr>
        <p:txBody>
          <a:bodyPr wrap="square" rtlCol="0">
            <a:spAutoFit/>
          </a:bodyPr>
          <a:lstStyle/>
          <a:p>
            <a:pPr defTabSz="457200"/>
            <a:r>
              <a:rPr lang="en-US" sz="800" dirty="0">
                <a:solidFill>
                  <a:prstClr val="white">
                    <a:lumMod val="75000"/>
                  </a:prstClr>
                </a:solidFill>
              </a:rPr>
              <a:t>http://</a:t>
            </a:r>
            <a:r>
              <a:rPr lang="en-US" sz="800" dirty="0" err="1">
                <a:solidFill>
                  <a:prstClr val="white">
                    <a:lumMod val="75000"/>
                  </a:prstClr>
                </a:solidFill>
              </a:rPr>
              <a:t>www.centurylinkfield.com</a:t>
            </a:r>
            <a:r>
              <a:rPr lang="en-US" sz="800" dirty="0">
                <a:solidFill>
                  <a:prstClr val="white">
                    <a:lumMod val="75000"/>
                  </a:prstClr>
                </a:solidFill>
              </a:rPr>
              <a:t>/tour-</a:t>
            </a:r>
            <a:r>
              <a:rPr lang="en-US" sz="800" dirty="0" err="1">
                <a:solidFill>
                  <a:prstClr val="white">
                    <a:lumMod val="75000"/>
                  </a:prstClr>
                </a:solidFill>
              </a:rPr>
              <a:t>centurylink</a:t>
            </a:r>
            <a:r>
              <a:rPr lang="en-US" sz="800" dirty="0">
                <a:solidFill>
                  <a:prstClr val="white">
                    <a:lumMod val="75000"/>
                  </a:prstClr>
                </a:solidFill>
              </a:rPr>
              <a:t>-field/</a:t>
            </a:r>
          </a:p>
        </p:txBody>
      </p:sp>
    </p:spTree>
    <p:extLst>
      <p:ext uri="{BB962C8B-B14F-4D97-AF65-F5344CB8AC3E}">
        <p14:creationId xmlns:p14="http://schemas.microsoft.com/office/powerpoint/2010/main" xmlns="" val="40732876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mn-lt"/>
              </a:rPr>
              <a:t>Are firemen and policemen resources?</a:t>
            </a:r>
            <a:endParaRPr lang="en-US" dirty="0">
              <a:latin typeface="+mn-lt"/>
            </a:endParaRPr>
          </a:p>
        </p:txBody>
      </p:sp>
      <p:pic>
        <p:nvPicPr>
          <p:cNvPr id="5" name="Picture 4"/>
          <p:cNvPicPr>
            <a:picLocks noChangeAspect="1"/>
          </p:cNvPicPr>
          <p:nvPr/>
        </p:nvPicPr>
        <p:blipFill>
          <a:blip r:embed="rId3" cstate="screen">
            <a:alphaModFix amt="60000"/>
          </a:blip>
          <a:stretch>
            <a:fillRect/>
          </a:stretch>
        </p:blipFill>
        <p:spPr>
          <a:xfrm>
            <a:off x="3790214" y="1968590"/>
            <a:ext cx="4848834" cy="3806336"/>
          </a:xfrm>
          <a:prstGeom prst="rect">
            <a:avLst/>
          </a:prstGeom>
          <a:ln w="63500">
            <a:solidFill>
              <a:srgbClr val="008000"/>
            </a:solidFill>
          </a:ln>
        </p:spPr>
      </p:pic>
      <p:sp>
        <p:nvSpPr>
          <p:cNvPr id="6" name="TextBox 5"/>
          <p:cNvSpPr txBox="1"/>
          <p:nvPr/>
        </p:nvSpPr>
        <p:spPr>
          <a:xfrm>
            <a:off x="3685031" y="5774926"/>
            <a:ext cx="4954017" cy="215444"/>
          </a:xfrm>
          <a:prstGeom prst="rect">
            <a:avLst/>
          </a:prstGeom>
          <a:noFill/>
        </p:spPr>
        <p:txBody>
          <a:bodyPr wrap="square" rtlCol="0">
            <a:spAutoFit/>
          </a:bodyPr>
          <a:lstStyle/>
          <a:p>
            <a:pPr defTabSz="457200"/>
            <a:r>
              <a:rPr lang="en-US" sz="800" dirty="0">
                <a:solidFill>
                  <a:prstClr val="white">
                    <a:lumMod val="75000"/>
                  </a:prstClr>
                </a:solidFill>
              </a:rPr>
              <a:t>http://</a:t>
            </a:r>
            <a:r>
              <a:rPr lang="en-US" sz="800" dirty="0" err="1">
                <a:solidFill>
                  <a:prstClr val="white">
                    <a:lumMod val="75000"/>
                  </a:prstClr>
                </a:solidFill>
              </a:rPr>
              <a:t>www.tnfiremensassociation.org</a:t>
            </a:r>
            <a:r>
              <a:rPr lang="en-US" sz="800" dirty="0">
                <a:solidFill>
                  <a:prstClr val="white">
                    <a:lumMod val="75000"/>
                  </a:prstClr>
                </a:solidFill>
              </a:rPr>
              <a:t>/</a:t>
            </a:r>
          </a:p>
        </p:txBody>
      </p:sp>
      <p:pic>
        <p:nvPicPr>
          <p:cNvPr id="8" name="Picture 7"/>
          <p:cNvPicPr>
            <a:picLocks noChangeAspect="1"/>
          </p:cNvPicPr>
          <p:nvPr/>
        </p:nvPicPr>
        <p:blipFill>
          <a:blip r:embed="rId4" cstate="screen">
            <a:alphaModFix amt="60000"/>
          </a:blip>
          <a:stretch>
            <a:fillRect/>
          </a:stretch>
        </p:blipFill>
        <p:spPr>
          <a:xfrm>
            <a:off x="612648" y="1989668"/>
            <a:ext cx="2682810" cy="3800647"/>
          </a:xfrm>
          <a:prstGeom prst="rect">
            <a:avLst/>
          </a:prstGeom>
          <a:solidFill>
            <a:schemeClr val="tx2">
              <a:alpha val="41000"/>
            </a:schemeClr>
          </a:solidFill>
          <a:ln w="63500">
            <a:solidFill>
              <a:srgbClr val="008000"/>
            </a:solidFill>
          </a:ln>
        </p:spPr>
      </p:pic>
      <p:sp>
        <p:nvSpPr>
          <p:cNvPr id="9" name="Rectangle 8"/>
          <p:cNvSpPr/>
          <p:nvPr/>
        </p:nvSpPr>
        <p:spPr>
          <a:xfrm>
            <a:off x="457200" y="5790315"/>
            <a:ext cx="3580989" cy="200055"/>
          </a:xfrm>
          <a:prstGeom prst="rect">
            <a:avLst/>
          </a:prstGeom>
        </p:spPr>
        <p:txBody>
          <a:bodyPr wrap="square">
            <a:spAutoFit/>
          </a:bodyPr>
          <a:lstStyle/>
          <a:p>
            <a:pPr defTabSz="457200"/>
            <a:r>
              <a:rPr lang="en-US" sz="700" dirty="0">
                <a:solidFill>
                  <a:prstClr val="white">
                    <a:lumMod val="75000"/>
                  </a:prstClr>
                </a:solidFill>
              </a:rPr>
              <a:t>http://</a:t>
            </a:r>
            <a:r>
              <a:rPr lang="en-US" sz="700" dirty="0" err="1">
                <a:solidFill>
                  <a:prstClr val="white">
                    <a:lumMod val="75000"/>
                  </a:prstClr>
                </a:solidFill>
              </a:rPr>
              <a:t>www.essence.com</a:t>
            </a:r>
            <a:r>
              <a:rPr lang="en-US" sz="700" dirty="0">
                <a:solidFill>
                  <a:prstClr val="white">
                    <a:lumMod val="75000"/>
                  </a:prstClr>
                </a:solidFill>
              </a:rPr>
              <a:t>/2010/07/20/dc-police-officers-awarded-900k/</a:t>
            </a:r>
          </a:p>
        </p:txBody>
      </p:sp>
    </p:spTree>
    <p:extLst>
      <p:ext uri="{BB962C8B-B14F-4D97-AF65-F5344CB8AC3E}">
        <p14:creationId xmlns:p14="http://schemas.microsoft.com/office/powerpoint/2010/main" xmlns="" val="1389639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Landslides: Danger</a:t>
            </a:r>
            <a:endParaRPr lang="en-US" dirty="0">
              <a:latin typeface="+mn-lt"/>
            </a:endParaRPr>
          </a:p>
        </p:txBody>
      </p:sp>
      <p:pic>
        <p:nvPicPr>
          <p:cNvPr id="7" name="Content Placeholder 6"/>
          <p:cNvPicPr>
            <a:picLocks noGrp="1" noChangeAspect="1"/>
          </p:cNvPicPr>
          <p:nvPr>
            <p:ph sz="quarter" idx="1"/>
          </p:nvPr>
        </p:nvPicPr>
        <p:blipFill>
          <a:blip r:embed="rId3" cstate="screen"/>
          <a:srcRect t="8753" b="8753"/>
          <a:stretch>
            <a:fillRect/>
          </a:stretch>
        </p:blipFill>
        <p:spPr>
          <a:xfrm>
            <a:off x="612648" y="1868311"/>
            <a:ext cx="8153400" cy="4495800"/>
          </a:xfrm>
          <a:ln w="63500">
            <a:solidFill>
              <a:srgbClr val="FF0000"/>
            </a:solidFill>
          </a:ln>
        </p:spPr>
      </p:pic>
      <p:sp>
        <p:nvSpPr>
          <p:cNvPr id="8" name="Rectangle 7"/>
          <p:cNvSpPr/>
          <p:nvPr/>
        </p:nvSpPr>
        <p:spPr>
          <a:xfrm>
            <a:off x="500626" y="6369332"/>
            <a:ext cx="6352132" cy="215444"/>
          </a:xfrm>
          <a:prstGeom prst="rect">
            <a:avLst/>
          </a:prstGeom>
        </p:spPr>
        <p:txBody>
          <a:bodyPr wrap="square">
            <a:spAutoFit/>
          </a:bodyPr>
          <a:lstStyle/>
          <a:p>
            <a:pPr defTabSz="457200"/>
            <a:r>
              <a:rPr lang="en-US" sz="800" dirty="0">
                <a:solidFill>
                  <a:prstClr val="white">
                    <a:lumMod val="75000"/>
                  </a:prstClr>
                </a:solidFill>
              </a:rPr>
              <a:t>http://</a:t>
            </a:r>
            <a:r>
              <a:rPr lang="en-US" sz="800" dirty="0" err="1">
                <a:solidFill>
                  <a:prstClr val="white">
                    <a:lumMod val="75000"/>
                  </a:prstClr>
                </a:solidFill>
              </a:rPr>
              <a:t>www.swandeer.com</a:t>
            </a:r>
            <a:r>
              <a:rPr lang="en-US" sz="800" dirty="0">
                <a:solidFill>
                  <a:prstClr val="white">
                    <a:lumMod val="75000"/>
                  </a:prstClr>
                </a:solidFill>
              </a:rPr>
              <a:t>/</a:t>
            </a:r>
            <a:r>
              <a:rPr lang="en-US" sz="800" dirty="0" err="1">
                <a:solidFill>
                  <a:prstClr val="white">
                    <a:lumMod val="75000"/>
                  </a:prstClr>
                </a:solidFill>
              </a:rPr>
              <a:t>willapa</a:t>
            </a:r>
            <a:r>
              <a:rPr lang="en-US" sz="800" dirty="0">
                <a:solidFill>
                  <a:prstClr val="white">
                    <a:lumMod val="75000"/>
                  </a:prstClr>
                </a:solidFill>
              </a:rPr>
              <a:t>/</a:t>
            </a:r>
            <a:r>
              <a:rPr lang="en-US" sz="800" dirty="0" err="1">
                <a:solidFill>
                  <a:prstClr val="white">
                    <a:lumMod val="75000"/>
                  </a:prstClr>
                </a:solidFill>
              </a:rPr>
              <a:t>index.blog?topic_id</a:t>
            </a:r>
            <a:r>
              <a:rPr lang="en-US" sz="800" dirty="0">
                <a:solidFill>
                  <a:prstClr val="white">
                    <a:lumMod val="75000"/>
                  </a:prstClr>
                </a:solidFill>
              </a:rPr>
              <a:t>=1086654</a:t>
            </a:r>
          </a:p>
        </p:txBody>
      </p:sp>
    </p:spTree>
    <p:extLst>
      <p:ext uri="{BB962C8B-B14F-4D97-AF65-F5344CB8AC3E}">
        <p14:creationId xmlns:p14="http://schemas.microsoft.com/office/powerpoint/2010/main" xmlns="" val="3206511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Earthquakes: Danger</a:t>
            </a:r>
            <a:endParaRPr lang="en-US" dirty="0">
              <a:latin typeface="+mn-lt"/>
            </a:endParaRPr>
          </a:p>
        </p:txBody>
      </p:sp>
      <p:sp>
        <p:nvSpPr>
          <p:cNvPr id="5" name="TextBox 4"/>
          <p:cNvSpPr txBox="1"/>
          <p:nvPr/>
        </p:nvSpPr>
        <p:spPr>
          <a:xfrm>
            <a:off x="457200" y="6508522"/>
            <a:ext cx="5236431" cy="215444"/>
          </a:xfrm>
          <a:prstGeom prst="rect">
            <a:avLst/>
          </a:prstGeom>
          <a:noFill/>
        </p:spPr>
        <p:txBody>
          <a:bodyPr wrap="square" rtlCol="0">
            <a:spAutoFit/>
          </a:bodyPr>
          <a:lstStyle/>
          <a:p>
            <a:r>
              <a:rPr lang="en-US" sz="800" dirty="0">
                <a:solidFill>
                  <a:schemeClr val="bg1">
                    <a:lumMod val="75000"/>
                  </a:schemeClr>
                </a:solidFill>
              </a:rPr>
              <a:t>http://</a:t>
            </a:r>
            <a:r>
              <a:rPr lang="en-US" sz="800" dirty="0" err="1">
                <a:solidFill>
                  <a:schemeClr val="bg1">
                    <a:lumMod val="75000"/>
                  </a:schemeClr>
                </a:solidFill>
              </a:rPr>
              <a:t>earthquake.usgs.gov</a:t>
            </a:r>
            <a:r>
              <a:rPr lang="en-US" sz="800" dirty="0">
                <a:solidFill>
                  <a:schemeClr val="bg1">
                    <a:lumMod val="75000"/>
                  </a:schemeClr>
                </a:solidFill>
              </a:rPr>
              <a:t>/earthquakes/states/</a:t>
            </a:r>
            <a:r>
              <a:rPr lang="en-US" sz="800" dirty="0" err="1">
                <a:solidFill>
                  <a:schemeClr val="bg1">
                    <a:lumMod val="75000"/>
                  </a:schemeClr>
                </a:solidFill>
              </a:rPr>
              <a:t>washington</a:t>
            </a:r>
            <a:r>
              <a:rPr lang="en-US" sz="800" dirty="0">
                <a:solidFill>
                  <a:schemeClr val="bg1">
                    <a:lumMod val="75000"/>
                  </a:schemeClr>
                </a:solidFill>
              </a:rPr>
              <a:t>/</a:t>
            </a:r>
            <a:r>
              <a:rPr lang="en-US" sz="800" dirty="0" err="1">
                <a:solidFill>
                  <a:schemeClr val="bg1">
                    <a:lumMod val="75000"/>
                  </a:schemeClr>
                </a:solidFill>
              </a:rPr>
              <a:t>hazards.php</a:t>
            </a:r>
            <a:endParaRPr lang="en-US" sz="800" dirty="0">
              <a:solidFill>
                <a:schemeClr val="bg1">
                  <a:lumMod val="75000"/>
                </a:schemeClr>
              </a:solidFill>
            </a:endParaRPr>
          </a:p>
        </p:txBody>
      </p:sp>
      <p:pic>
        <p:nvPicPr>
          <p:cNvPr id="6" name="Content Placeholder 3"/>
          <p:cNvPicPr>
            <a:picLocks noGrp="1" noChangeAspect="1"/>
          </p:cNvPicPr>
          <p:nvPr>
            <p:ph sz="quarter" idx="1"/>
          </p:nvPr>
        </p:nvPicPr>
        <p:blipFill rotWithShape="1">
          <a:blip r:embed="rId3" cstate="email">
            <a:extLst>
              <a:ext uri="{28A0092B-C50C-407E-A947-70E740481C1C}">
                <a14:useLocalDpi xmlns:a14="http://schemas.microsoft.com/office/drawing/2010/main" xmlns=""/>
              </a:ext>
            </a:extLst>
          </a:blip>
          <a:srcRect/>
          <a:stretch/>
        </p:blipFill>
        <p:spPr>
          <a:xfrm>
            <a:off x="612648" y="1866527"/>
            <a:ext cx="8153400" cy="4641995"/>
          </a:xfrm>
          <a:ln w="63500">
            <a:solidFill>
              <a:srgbClr val="FF0000"/>
            </a:solidFill>
          </a:ln>
        </p:spPr>
      </p:pic>
    </p:spTree>
    <p:extLst>
      <p:ext uri="{BB962C8B-B14F-4D97-AF65-F5344CB8AC3E}">
        <p14:creationId xmlns:p14="http://schemas.microsoft.com/office/powerpoint/2010/main" xmlns="" val="31218139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mn-lt"/>
              </a:rPr>
              <a:t>High Voltage Power Lines: Danger</a:t>
            </a:r>
            <a:endParaRPr lang="en-US" sz="4000" dirty="0">
              <a:latin typeface="+mn-lt"/>
            </a:endParaRPr>
          </a:p>
        </p:txBody>
      </p:sp>
      <p:pic>
        <p:nvPicPr>
          <p:cNvPr id="6" name="Content Placeholder 5"/>
          <p:cNvPicPr>
            <a:picLocks noGrp="1" noChangeAspect="1"/>
          </p:cNvPicPr>
          <p:nvPr>
            <p:ph sz="quarter" idx="1"/>
          </p:nvPr>
        </p:nvPicPr>
        <p:blipFill>
          <a:blip r:embed="rId3" cstate="screen"/>
          <a:srcRect/>
          <a:stretch>
            <a:fillRect/>
          </a:stretch>
        </p:blipFill>
        <p:spPr>
          <a:xfrm>
            <a:off x="612648" y="1905000"/>
            <a:ext cx="8153400" cy="4495800"/>
          </a:xfrm>
          <a:ln w="63500">
            <a:solidFill>
              <a:srgbClr val="FF0000"/>
            </a:solidFill>
          </a:ln>
        </p:spPr>
      </p:pic>
      <p:sp>
        <p:nvSpPr>
          <p:cNvPr id="7" name="TextBox 6"/>
          <p:cNvSpPr txBox="1"/>
          <p:nvPr/>
        </p:nvSpPr>
        <p:spPr>
          <a:xfrm>
            <a:off x="457200" y="6400800"/>
            <a:ext cx="4161898" cy="215444"/>
          </a:xfrm>
          <a:prstGeom prst="rect">
            <a:avLst/>
          </a:prstGeom>
          <a:noFill/>
        </p:spPr>
        <p:txBody>
          <a:bodyPr wrap="square" rtlCol="0">
            <a:spAutoFit/>
          </a:bodyPr>
          <a:lstStyle/>
          <a:p>
            <a:r>
              <a:rPr lang="en-US" sz="800" dirty="0">
                <a:solidFill>
                  <a:schemeClr val="bg1">
                    <a:lumMod val="75000"/>
                  </a:schemeClr>
                </a:solidFill>
              </a:rPr>
              <a:t>http://</a:t>
            </a:r>
            <a:r>
              <a:rPr lang="en-US" sz="800" dirty="0" err="1">
                <a:solidFill>
                  <a:schemeClr val="bg1">
                    <a:lumMod val="75000"/>
                  </a:schemeClr>
                </a:solidFill>
              </a:rPr>
              <a:t>gallery.usgs.gov</a:t>
            </a:r>
            <a:r>
              <a:rPr lang="en-US" sz="800" dirty="0">
                <a:solidFill>
                  <a:schemeClr val="bg1">
                    <a:lumMod val="75000"/>
                  </a:schemeClr>
                </a:solidFill>
              </a:rPr>
              <a:t>/tags/</a:t>
            </a:r>
            <a:r>
              <a:rPr lang="en-US" sz="800" dirty="0" err="1">
                <a:solidFill>
                  <a:schemeClr val="bg1">
                    <a:lumMod val="75000"/>
                  </a:schemeClr>
                </a:solidFill>
              </a:rPr>
              <a:t>powerlines</a:t>
            </a:r>
            <a:endParaRPr lang="en-US" sz="800" dirty="0">
              <a:solidFill>
                <a:schemeClr val="bg1">
                  <a:lumMod val="75000"/>
                </a:schemeClr>
              </a:solidFill>
            </a:endParaRPr>
          </a:p>
        </p:txBody>
      </p:sp>
    </p:spTree>
    <p:extLst>
      <p:ext uri="{BB962C8B-B14F-4D97-AF65-F5344CB8AC3E}">
        <p14:creationId xmlns:p14="http://schemas.microsoft.com/office/powerpoint/2010/main" xmlns="" val="57283710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Folio">
      <a:dk1>
        <a:sysClr val="windowText" lastClr="000000"/>
      </a:dk1>
      <a:lt1>
        <a:sysClr val="window" lastClr="FFFFFF"/>
      </a:lt1>
      <a:dk2>
        <a:srgbClr val="2D2F2B"/>
      </a:dk2>
      <a:lt2>
        <a:srgbClr val="DEDED7"/>
      </a:lt2>
      <a:accent1>
        <a:srgbClr val="294171"/>
      </a:accent1>
      <a:accent2>
        <a:srgbClr val="748CBC"/>
      </a:accent2>
      <a:accent3>
        <a:srgbClr val="8E887C"/>
      </a:accent3>
      <a:accent4>
        <a:srgbClr val="834736"/>
      </a:accent4>
      <a:accent5>
        <a:srgbClr val="5A1705"/>
      </a:accent5>
      <a:accent6>
        <a:srgbClr val="A0A16A"/>
      </a:accent6>
      <a:hlink>
        <a:srgbClr val="74B6BC"/>
      </a:hlink>
      <a:folHlink>
        <a:srgbClr val="7F95A4"/>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Median">
  <a:themeElements>
    <a:clrScheme name="Folio">
      <a:dk1>
        <a:sysClr val="windowText" lastClr="000000"/>
      </a:dk1>
      <a:lt1>
        <a:sysClr val="window" lastClr="FFFFFF"/>
      </a:lt1>
      <a:dk2>
        <a:srgbClr val="2D2F2B"/>
      </a:dk2>
      <a:lt2>
        <a:srgbClr val="DEDED7"/>
      </a:lt2>
      <a:accent1>
        <a:srgbClr val="294171"/>
      </a:accent1>
      <a:accent2>
        <a:srgbClr val="748CBC"/>
      </a:accent2>
      <a:accent3>
        <a:srgbClr val="8E887C"/>
      </a:accent3>
      <a:accent4>
        <a:srgbClr val="834736"/>
      </a:accent4>
      <a:accent5>
        <a:srgbClr val="5A1705"/>
      </a:accent5>
      <a:accent6>
        <a:srgbClr val="A0A16A"/>
      </a:accent6>
      <a:hlink>
        <a:srgbClr val="74B6BC"/>
      </a:hlink>
      <a:folHlink>
        <a:srgbClr val="7F95A4"/>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Median">
  <a:themeElements>
    <a:clrScheme name="Folio">
      <a:dk1>
        <a:sysClr val="windowText" lastClr="000000"/>
      </a:dk1>
      <a:lt1>
        <a:sysClr val="window" lastClr="FFFFFF"/>
      </a:lt1>
      <a:dk2>
        <a:srgbClr val="2D2F2B"/>
      </a:dk2>
      <a:lt2>
        <a:srgbClr val="DEDED7"/>
      </a:lt2>
      <a:accent1>
        <a:srgbClr val="294171"/>
      </a:accent1>
      <a:accent2>
        <a:srgbClr val="748CBC"/>
      </a:accent2>
      <a:accent3>
        <a:srgbClr val="8E887C"/>
      </a:accent3>
      <a:accent4>
        <a:srgbClr val="834736"/>
      </a:accent4>
      <a:accent5>
        <a:srgbClr val="5A1705"/>
      </a:accent5>
      <a:accent6>
        <a:srgbClr val="A0A16A"/>
      </a:accent6>
      <a:hlink>
        <a:srgbClr val="74B6BC"/>
      </a:hlink>
      <a:folHlink>
        <a:srgbClr val="7F95A4"/>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TotalTime>
  <Words>1586</Words>
  <Application>Microsoft Office PowerPoint</Application>
  <PresentationFormat>On-screen Show (4:3)</PresentationFormat>
  <Paragraphs>157</Paragraphs>
  <Slides>19</Slides>
  <Notes>17</Notes>
  <HiddenSlides>0</HiddenSlides>
  <MMClips>0</MMClips>
  <ScaleCrop>false</ScaleCrop>
  <HeadingPairs>
    <vt:vector size="4" baseType="variant">
      <vt:variant>
        <vt:lpstr>Theme</vt:lpstr>
      </vt:variant>
      <vt:variant>
        <vt:i4>3</vt:i4>
      </vt:variant>
      <vt:variant>
        <vt:lpstr>Slide Titles</vt:lpstr>
      </vt:variant>
      <vt:variant>
        <vt:i4>19</vt:i4>
      </vt:variant>
    </vt:vector>
  </HeadingPairs>
  <TitlesOfParts>
    <vt:vector size="22" baseType="lpstr">
      <vt:lpstr>Median</vt:lpstr>
      <vt:lpstr>1_Median</vt:lpstr>
      <vt:lpstr>2_Median</vt:lpstr>
      <vt:lpstr>    Community Preparedness </vt:lpstr>
      <vt:lpstr>Resources and Dangers</vt:lpstr>
      <vt:lpstr>Your Neighbors: Resource</vt:lpstr>
      <vt:lpstr>Schools: Resource</vt:lpstr>
      <vt:lpstr>Stadiums: Resource</vt:lpstr>
      <vt:lpstr>Are firemen and policemen resources?</vt:lpstr>
      <vt:lpstr>Landslides: Danger</vt:lpstr>
      <vt:lpstr>Earthquakes: Danger</vt:lpstr>
      <vt:lpstr>High Voltage Power Lines: Danger</vt:lpstr>
      <vt:lpstr>Brainstorm!</vt:lpstr>
      <vt:lpstr>Brainstorm!</vt:lpstr>
      <vt:lpstr>Slide 12</vt:lpstr>
      <vt:lpstr>Slide 13</vt:lpstr>
      <vt:lpstr>You are resources too!</vt:lpstr>
      <vt:lpstr>Community Resource and Threat Mapping</vt:lpstr>
      <vt:lpstr>Slide 16</vt:lpstr>
      <vt:lpstr>Resource and Danger Mapping Around the World</vt:lpstr>
      <vt:lpstr>Resource and Danger Mapping Around the World</vt:lpstr>
      <vt:lpstr>Acknowledgements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Preparedness</dc:title>
  <dc:creator>Andrew Hansen</dc:creator>
  <cp:lastModifiedBy> </cp:lastModifiedBy>
  <cp:revision>11</cp:revision>
  <dcterms:created xsi:type="dcterms:W3CDTF">2012-08-14T00:20:03Z</dcterms:created>
  <dcterms:modified xsi:type="dcterms:W3CDTF">2012-08-31T17:24:35Z</dcterms:modified>
</cp:coreProperties>
</file>